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3" r:id="rId3"/>
    <p:sldMasterId id="2147483729" r:id="rId4"/>
    <p:sldMasterId id="2147483747" r:id="rId5"/>
    <p:sldMasterId id="2147483760" r:id="rId6"/>
    <p:sldMasterId id="2147483785" r:id="rId7"/>
    <p:sldMasterId id="2147483798" r:id="rId8"/>
  </p:sldMasterIdLst>
  <p:notesMasterIdLst>
    <p:notesMasterId r:id="rId92"/>
  </p:notesMasterIdLst>
  <p:handoutMasterIdLst>
    <p:handoutMasterId r:id="rId93"/>
  </p:handoutMasterIdLst>
  <p:sldIdLst>
    <p:sldId id="256" r:id="rId9"/>
    <p:sldId id="302" r:id="rId10"/>
    <p:sldId id="399" r:id="rId11"/>
    <p:sldId id="257" r:id="rId12"/>
    <p:sldId id="261" r:id="rId13"/>
    <p:sldId id="357" r:id="rId14"/>
    <p:sldId id="400" r:id="rId15"/>
    <p:sldId id="396" r:id="rId16"/>
    <p:sldId id="304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404" r:id="rId26"/>
    <p:sldId id="377" r:id="rId27"/>
    <p:sldId id="401" r:id="rId28"/>
    <p:sldId id="402" r:id="rId29"/>
    <p:sldId id="403" r:id="rId30"/>
    <p:sldId id="405" r:id="rId31"/>
    <p:sldId id="406" r:id="rId32"/>
    <p:sldId id="36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68" r:id="rId47"/>
    <p:sldId id="397" r:id="rId48"/>
    <p:sldId id="398" r:id="rId49"/>
    <p:sldId id="407" r:id="rId50"/>
    <p:sldId id="369" r:id="rId51"/>
    <p:sldId id="372" r:id="rId52"/>
    <p:sldId id="373" r:id="rId53"/>
    <p:sldId id="376" r:id="rId54"/>
    <p:sldId id="371" r:id="rId55"/>
    <p:sldId id="394" r:id="rId56"/>
    <p:sldId id="276" r:id="rId57"/>
    <p:sldId id="308" r:id="rId58"/>
    <p:sldId id="309" r:id="rId59"/>
    <p:sldId id="310" r:id="rId60"/>
    <p:sldId id="311" r:id="rId61"/>
    <p:sldId id="277" r:id="rId62"/>
    <p:sldId id="279" r:id="rId63"/>
    <p:sldId id="312" r:id="rId64"/>
    <p:sldId id="313" r:id="rId65"/>
    <p:sldId id="314" r:id="rId66"/>
    <p:sldId id="316" r:id="rId67"/>
    <p:sldId id="317" r:id="rId68"/>
    <p:sldId id="318" r:id="rId69"/>
    <p:sldId id="319" r:id="rId70"/>
    <p:sldId id="287" r:id="rId71"/>
    <p:sldId id="290" r:id="rId72"/>
    <p:sldId id="288" r:id="rId73"/>
    <p:sldId id="289" r:id="rId74"/>
    <p:sldId id="292" r:id="rId75"/>
    <p:sldId id="293" r:id="rId76"/>
    <p:sldId id="295" r:id="rId77"/>
    <p:sldId id="294" r:id="rId78"/>
    <p:sldId id="354" r:id="rId79"/>
    <p:sldId id="296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7" r:id="rId89"/>
    <p:sldId id="392" r:id="rId90"/>
    <p:sldId id="393" r:id="rId9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8" autoAdjust="0"/>
    <p:restoredTop sz="97756" autoAdjust="0"/>
  </p:normalViewPr>
  <p:slideViewPr>
    <p:cSldViewPr>
      <p:cViewPr>
        <p:scale>
          <a:sx n="68" d="100"/>
          <a:sy n="68" d="100"/>
        </p:scale>
        <p:origin x="-70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slide" Target="slides/slide7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slide" Target="slides/slide82.xml"/><Relationship Id="rId95" Type="http://schemas.openxmlformats.org/officeDocument/2006/relationships/presProps" Target="pres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87EA7-B61C-403F-A571-F598D7AC5D2D}" type="doc">
      <dgm:prSet loTypeId="urn:microsoft.com/office/officeart/2005/8/layout/radial5" loCatId="relationship" qsTypeId="urn:microsoft.com/office/officeart/2005/8/quickstyle/simple1#10" qsCatId="simple" csTypeId="urn:microsoft.com/office/officeart/2005/8/colors/accent1_2#12" csCatId="accent1" phldr="1"/>
      <dgm:spPr/>
      <dgm:t>
        <a:bodyPr/>
        <a:lstStyle/>
        <a:p>
          <a:endParaRPr lang="ru-RU"/>
        </a:p>
      </dgm:t>
    </dgm:pt>
    <dgm:pt modelId="{9FA03C74-3FF5-4B5B-9619-1B43D27AB3AF}">
      <dgm:prSet phldrT="[Текст]"/>
      <dgm:spPr/>
      <dgm:t>
        <a:bodyPr/>
        <a:lstStyle/>
        <a:p>
          <a:r>
            <a:rPr lang="ru-RU" dirty="0" smtClean="0"/>
            <a:t>Социальная сфера</a:t>
          </a:r>
          <a:endParaRPr lang="ru-RU" dirty="0"/>
        </a:p>
      </dgm:t>
    </dgm:pt>
    <dgm:pt modelId="{1AFCC3DC-0106-46D7-9CC8-61BDA5B706AD}" type="parTrans" cxnId="{11C0A1AA-BBD2-4E00-8675-E3AABEEFF0A5}">
      <dgm:prSet/>
      <dgm:spPr/>
      <dgm:t>
        <a:bodyPr/>
        <a:lstStyle/>
        <a:p>
          <a:endParaRPr lang="ru-RU"/>
        </a:p>
      </dgm:t>
    </dgm:pt>
    <dgm:pt modelId="{AA2A0FBA-9402-4A60-9D04-B01FB6E2299A}" type="sibTrans" cxnId="{11C0A1AA-BBD2-4E00-8675-E3AABEEFF0A5}">
      <dgm:prSet/>
      <dgm:spPr/>
      <dgm:t>
        <a:bodyPr/>
        <a:lstStyle/>
        <a:p>
          <a:endParaRPr lang="ru-RU"/>
        </a:p>
      </dgm:t>
    </dgm:pt>
    <dgm:pt modelId="{4DC618EC-03DA-4C56-AF79-254E8636383B}">
      <dgm:prSet phldrT="[Текст]"/>
      <dgm:spPr/>
      <dgm:t>
        <a:bodyPr/>
        <a:lstStyle/>
        <a:p>
          <a:r>
            <a:rPr lang="ru-RU" dirty="0" smtClean="0"/>
            <a:t>Образование</a:t>
          </a:r>
          <a:endParaRPr lang="ru-RU" dirty="0"/>
        </a:p>
      </dgm:t>
    </dgm:pt>
    <dgm:pt modelId="{B1853192-EDC2-4579-80E4-3B4C23CA8A69}" type="parTrans" cxnId="{AA457A8C-9A76-4DBA-A4CD-FF46616CE338}">
      <dgm:prSet/>
      <dgm:spPr/>
      <dgm:t>
        <a:bodyPr/>
        <a:lstStyle/>
        <a:p>
          <a:endParaRPr lang="ru-RU"/>
        </a:p>
      </dgm:t>
    </dgm:pt>
    <dgm:pt modelId="{45EFDA3B-D699-4964-98ED-2D1B1616D3E6}" type="sibTrans" cxnId="{AA457A8C-9A76-4DBA-A4CD-FF46616CE338}">
      <dgm:prSet/>
      <dgm:spPr/>
      <dgm:t>
        <a:bodyPr/>
        <a:lstStyle/>
        <a:p>
          <a:endParaRPr lang="ru-RU"/>
        </a:p>
      </dgm:t>
    </dgm:pt>
    <dgm:pt modelId="{F4C25276-8AA0-4B22-96EC-856E36996F82}">
      <dgm:prSet phldrT="[Текст]"/>
      <dgm:spPr/>
      <dgm:t>
        <a:bodyPr/>
        <a:lstStyle/>
        <a:p>
          <a:r>
            <a:rPr lang="ru-RU" dirty="0" smtClean="0"/>
            <a:t>Социальное обслуживание</a:t>
          </a:r>
          <a:endParaRPr lang="ru-RU" dirty="0"/>
        </a:p>
      </dgm:t>
    </dgm:pt>
    <dgm:pt modelId="{01E0E7C0-F212-4839-B0F9-F00DEAB149FE}" type="parTrans" cxnId="{03C016B2-A8F3-4B6E-B8CE-0F0CCDB7C7E3}">
      <dgm:prSet/>
      <dgm:spPr/>
      <dgm:t>
        <a:bodyPr/>
        <a:lstStyle/>
        <a:p>
          <a:endParaRPr lang="ru-RU"/>
        </a:p>
      </dgm:t>
    </dgm:pt>
    <dgm:pt modelId="{C89CB830-E7CF-40CD-ADA1-972CADAA5759}" type="sibTrans" cxnId="{03C016B2-A8F3-4B6E-B8CE-0F0CCDB7C7E3}">
      <dgm:prSet/>
      <dgm:spPr/>
      <dgm:t>
        <a:bodyPr/>
        <a:lstStyle/>
        <a:p>
          <a:endParaRPr lang="ru-RU"/>
        </a:p>
      </dgm:t>
    </dgm:pt>
    <dgm:pt modelId="{43C65124-20CC-4840-9410-3276A30718D7}">
      <dgm:prSet phldrT="[Текст]"/>
      <dgm:spPr/>
      <dgm:t>
        <a:bodyPr/>
        <a:lstStyle/>
        <a:p>
          <a:r>
            <a:rPr lang="ru-RU" dirty="0" smtClean="0"/>
            <a:t>Физическая культура и спорт</a:t>
          </a:r>
          <a:endParaRPr lang="ru-RU" dirty="0"/>
        </a:p>
      </dgm:t>
    </dgm:pt>
    <dgm:pt modelId="{6242CA19-46E1-4821-A4EC-44E8A76E2EAA}" type="parTrans" cxnId="{7EC42F25-8235-4FAB-B13C-6D9C5F5406F1}">
      <dgm:prSet/>
      <dgm:spPr/>
      <dgm:t>
        <a:bodyPr/>
        <a:lstStyle/>
        <a:p>
          <a:endParaRPr lang="ru-RU"/>
        </a:p>
      </dgm:t>
    </dgm:pt>
    <dgm:pt modelId="{6A2461F6-FA30-44BE-AFA0-067042D73249}" type="sibTrans" cxnId="{7EC42F25-8235-4FAB-B13C-6D9C5F5406F1}">
      <dgm:prSet/>
      <dgm:spPr/>
      <dgm:t>
        <a:bodyPr/>
        <a:lstStyle/>
        <a:p>
          <a:endParaRPr lang="ru-RU"/>
        </a:p>
      </dgm:t>
    </dgm:pt>
    <dgm:pt modelId="{4E364DE8-B893-47CC-8EBF-CA5493C31954}">
      <dgm:prSet phldrT="[Текст]"/>
      <dgm:spPr/>
      <dgm:t>
        <a:bodyPr/>
        <a:lstStyle/>
        <a:p>
          <a:r>
            <a:rPr lang="ru-RU" dirty="0" smtClean="0"/>
            <a:t>Здравоохранение</a:t>
          </a:r>
          <a:endParaRPr lang="ru-RU" dirty="0"/>
        </a:p>
      </dgm:t>
    </dgm:pt>
    <dgm:pt modelId="{FDE4CC37-F4CA-4E9A-B0BA-5D5CEAF259B7}" type="parTrans" cxnId="{5D671578-6C7B-4F88-9BC0-62B017C12B7C}">
      <dgm:prSet/>
      <dgm:spPr/>
      <dgm:t>
        <a:bodyPr/>
        <a:lstStyle/>
        <a:p>
          <a:endParaRPr lang="ru-RU"/>
        </a:p>
      </dgm:t>
    </dgm:pt>
    <dgm:pt modelId="{006AA868-554A-4BF6-A686-DA9121C85CBB}" type="sibTrans" cxnId="{5D671578-6C7B-4F88-9BC0-62B017C12B7C}">
      <dgm:prSet/>
      <dgm:spPr/>
      <dgm:t>
        <a:bodyPr/>
        <a:lstStyle/>
        <a:p>
          <a:endParaRPr lang="ru-RU"/>
        </a:p>
      </dgm:t>
    </dgm:pt>
    <dgm:pt modelId="{837B3E59-814F-4475-A3ED-FB65BDE6C984}">
      <dgm:prSet phldrT="[Текст]"/>
      <dgm:spPr/>
      <dgm:t>
        <a:bodyPr/>
        <a:lstStyle/>
        <a:p>
          <a:r>
            <a:rPr lang="ru-RU" dirty="0" smtClean="0"/>
            <a:t>Культура</a:t>
          </a:r>
          <a:endParaRPr lang="ru-RU" dirty="0"/>
        </a:p>
      </dgm:t>
    </dgm:pt>
    <dgm:pt modelId="{F4B3C8A3-C871-4B61-B291-5EDFC7B10FE8}" type="parTrans" cxnId="{C3D72332-45A8-44E9-8A8F-3206D8A0F122}">
      <dgm:prSet/>
      <dgm:spPr/>
      <dgm:t>
        <a:bodyPr/>
        <a:lstStyle/>
        <a:p>
          <a:endParaRPr lang="ru-RU"/>
        </a:p>
      </dgm:t>
    </dgm:pt>
    <dgm:pt modelId="{337EF9ED-055C-4A16-B7A0-6556FBD5E359}" type="sibTrans" cxnId="{C3D72332-45A8-44E9-8A8F-3206D8A0F122}">
      <dgm:prSet/>
      <dgm:spPr/>
      <dgm:t>
        <a:bodyPr/>
        <a:lstStyle/>
        <a:p>
          <a:endParaRPr lang="ru-RU"/>
        </a:p>
      </dgm:t>
    </dgm:pt>
    <dgm:pt modelId="{C96C6504-67B8-44AF-9E83-9563235FC8A8}" type="pres">
      <dgm:prSet presAssocID="{42987EA7-B61C-403F-A571-F598D7AC5D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FB37FB-0058-47DD-B93E-1EC58B91E787}" type="pres">
      <dgm:prSet presAssocID="{9FA03C74-3FF5-4B5B-9619-1B43D27AB3AF}" presName="centerShape" presStyleLbl="node0" presStyleIdx="0" presStyleCnt="1"/>
      <dgm:spPr/>
      <dgm:t>
        <a:bodyPr/>
        <a:lstStyle/>
        <a:p>
          <a:endParaRPr lang="ru-RU"/>
        </a:p>
      </dgm:t>
    </dgm:pt>
    <dgm:pt modelId="{5AC07F3B-D4E3-42FD-8FD5-0D5FA7846FC6}" type="pres">
      <dgm:prSet presAssocID="{B1853192-EDC2-4579-80E4-3B4C23CA8A69}" presName="parTrans" presStyleLbl="sibTrans2D1" presStyleIdx="0" presStyleCnt="5"/>
      <dgm:spPr/>
      <dgm:t>
        <a:bodyPr/>
        <a:lstStyle/>
        <a:p>
          <a:endParaRPr lang="ru-RU"/>
        </a:p>
      </dgm:t>
    </dgm:pt>
    <dgm:pt modelId="{4B2DA800-2922-4D76-8710-B4C4C9FE65CA}" type="pres">
      <dgm:prSet presAssocID="{B1853192-EDC2-4579-80E4-3B4C23CA8A6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A2231B5-4682-426E-A050-6E6BA30894DA}" type="pres">
      <dgm:prSet presAssocID="{4DC618EC-03DA-4C56-AF79-254E863638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DD828-4A20-4989-AB50-9B222EDC16B7}" type="pres">
      <dgm:prSet presAssocID="{01E0E7C0-F212-4839-B0F9-F00DEAB149FE}" presName="parTrans" presStyleLbl="sibTrans2D1" presStyleIdx="1" presStyleCnt="5"/>
      <dgm:spPr/>
      <dgm:t>
        <a:bodyPr/>
        <a:lstStyle/>
        <a:p>
          <a:endParaRPr lang="ru-RU"/>
        </a:p>
      </dgm:t>
    </dgm:pt>
    <dgm:pt modelId="{A253772D-B76E-4E49-89EB-9C52F56318A4}" type="pres">
      <dgm:prSet presAssocID="{01E0E7C0-F212-4839-B0F9-F00DEAB149F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9F31547-E70F-4902-9F78-ABCBA8A7EAEC}" type="pres">
      <dgm:prSet presAssocID="{F4C25276-8AA0-4B22-96EC-856E36996F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84508-92CE-4BFC-B7D8-47584AAAB3A0}" type="pres">
      <dgm:prSet presAssocID="{6242CA19-46E1-4821-A4EC-44E8A76E2EAA}" presName="parTrans" presStyleLbl="sibTrans2D1" presStyleIdx="2" presStyleCnt="5"/>
      <dgm:spPr/>
      <dgm:t>
        <a:bodyPr/>
        <a:lstStyle/>
        <a:p>
          <a:endParaRPr lang="ru-RU"/>
        </a:p>
      </dgm:t>
    </dgm:pt>
    <dgm:pt modelId="{03F275C0-3DA0-43A5-8C18-4D7F9DD82FBD}" type="pres">
      <dgm:prSet presAssocID="{6242CA19-46E1-4821-A4EC-44E8A76E2EA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D1A8D6B-ED69-448C-92A1-33773ED8C9A3}" type="pres">
      <dgm:prSet presAssocID="{43C65124-20CC-4840-9410-3276A30718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2D717-3BEC-4CA8-9C35-E08EA94A502D}" type="pres">
      <dgm:prSet presAssocID="{FDE4CC37-F4CA-4E9A-B0BA-5D5CEAF259B7}" presName="parTrans" presStyleLbl="sibTrans2D1" presStyleIdx="3" presStyleCnt="5"/>
      <dgm:spPr/>
      <dgm:t>
        <a:bodyPr/>
        <a:lstStyle/>
        <a:p>
          <a:endParaRPr lang="ru-RU"/>
        </a:p>
      </dgm:t>
    </dgm:pt>
    <dgm:pt modelId="{A1984A8E-607D-4DED-9F32-B6C1CF70F3AE}" type="pres">
      <dgm:prSet presAssocID="{FDE4CC37-F4CA-4E9A-B0BA-5D5CEAF259B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5BAFE89-7CD9-4727-A5BB-DFC76FF84F3A}" type="pres">
      <dgm:prSet presAssocID="{4E364DE8-B893-47CC-8EBF-CA5493C319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D8F0E-A72E-491D-8C52-59578EA5D61D}" type="pres">
      <dgm:prSet presAssocID="{F4B3C8A3-C871-4B61-B291-5EDFC7B10FE8}" presName="parTrans" presStyleLbl="sibTrans2D1" presStyleIdx="4" presStyleCnt="5"/>
      <dgm:spPr/>
      <dgm:t>
        <a:bodyPr/>
        <a:lstStyle/>
        <a:p>
          <a:endParaRPr lang="ru-RU"/>
        </a:p>
      </dgm:t>
    </dgm:pt>
    <dgm:pt modelId="{E7FBF74C-4A14-44FF-BDBF-3192AF39B481}" type="pres">
      <dgm:prSet presAssocID="{F4B3C8A3-C871-4B61-B291-5EDFC7B10FE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23E5CC70-330C-49A5-8EDC-81B969393B0F}" type="pres">
      <dgm:prSet presAssocID="{837B3E59-814F-4475-A3ED-FB65BDE6C98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DC3AB3-BC8A-4EC7-8136-ABE45A72A82C}" type="presOf" srcId="{4E364DE8-B893-47CC-8EBF-CA5493C31954}" destId="{05BAFE89-7CD9-4727-A5BB-DFC76FF84F3A}" srcOrd="0" destOrd="0" presId="urn:microsoft.com/office/officeart/2005/8/layout/radial5"/>
    <dgm:cxn modelId="{138ABBE1-25B2-420D-9AB9-B0DA94BDA731}" type="presOf" srcId="{B1853192-EDC2-4579-80E4-3B4C23CA8A69}" destId="{5AC07F3B-D4E3-42FD-8FD5-0D5FA7846FC6}" srcOrd="0" destOrd="0" presId="urn:microsoft.com/office/officeart/2005/8/layout/radial5"/>
    <dgm:cxn modelId="{BDCE59AC-B8A9-4493-9FDA-560F0EBCEF47}" type="presOf" srcId="{43C65124-20CC-4840-9410-3276A30718D7}" destId="{2D1A8D6B-ED69-448C-92A1-33773ED8C9A3}" srcOrd="0" destOrd="0" presId="urn:microsoft.com/office/officeart/2005/8/layout/radial5"/>
    <dgm:cxn modelId="{93EEBEF3-7B79-459B-9193-B52EE216C9B5}" type="presOf" srcId="{6242CA19-46E1-4821-A4EC-44E8A76E2EAA}" destId="{C5B84508-92CE-4BFC-B7D8-47584AAAB3A0}" srcOrd="0" destOrd="0" presId="urn:microsoft.com/office/officeart/2005/8/layout/radial5"/>
    <dgm:cxn modelId="{03C016B2-A8F3-4B6E-B8CE-0F0CCDB7C7E3}" srcId="{9FA03C74-3FF5-4B5B-9619-1B43D27AB3AF}" destId="{F4C25276-8AA0-4B22-96EC-856E36996F82}" srcOrd="1" destOrd="0" parTransId="{01E0E7C0-F212-4839-B0F9-F00DEAB149FE}" sibTransId="{C89CB830-E7CF-40CD-ADA1-972CADAA5759}"/>
    <dgm:cxn modelId="{1AC9569F-C459-46E8-ADB4-BD3CBB29F47D}" type="presOf" srcId="{6242CA19-46E1-4821-A4EC-44E8A76E2EAA}" destId="{03F275C0-3DA0-43A5-8C18-4D7F9DD82FBD}" srcOrd="1" destOrd="0" presId="urn:microsoft.com/office/officeart/2005/8/layout/radial5"/>
    <dgm:cxn modelId="{C3D72332-45A8-44E9-8A8F-3206D8A0F122}" srcId="{9FA03C74-3FF5-4B5B-9619-1B43D27AB3AF}" destId="{837B3E59-814F-4475-A3ED-FB65BDE6C984}" srcOrd="4" destOrd="0" parTransId="{F4B3C8A3-C871-4B61-B291-5EDFC7B10FE8}" sibTransId="{337EF9ED-055C-4A16-B7A0-6556FBD5E359}"/>
    <dgm:cxn modelId="{B456CB72-8177-4961-AB41-7DD8EAF6F052}" type="presOf" srcId="{01E0E7C0-F212-4839-B0F9-F00DEAB149FE}" destId="{ED2DD828-4A20-4989-AB50-9B222EDC16B7}" srcOrd="0" destOrd="0" presId="urn:microsoft.com/office/officeart/2005/8/layout/radial5"/>
    <dgm:cxn modelId="{F5CF0D96-BF17-46C9-8FDF-3BA59D0FC0A7}" type="presOf" srcId="{9FA03C74-3FF5-4B5B-9619-1B43D27AB3AF}" destId="{60FB37FB-0058-47DD-B93E-1EC58B91E787}" srcOrd="0" destOrd="0" presId="urn:microsoft.com/office/officeart/2005/8/layout/radial5"/>
    <dgm:cxn modelId="{11C0A1AA-BBD2-4E00-8675-E3AABEEFF0A5}" srcId="{42987EA7-B61C-403F-A571-F598D7AC5D2D}" destId="{9FA03C74-3FF5-4B5B-9619-1B43D27AB3AF}" srcOrd="0" destOrd="0" parTransId="{1AFCC3DC-0106-46D7-9CC8-61BDA5B706AD}" sibTransId="{AA2A0FBA-9402-4A60-9D04-B01FB6E2299A}"/>
    <dgm:cxn modelId="{F0761DA0-29AB-4E32-BA75-00371D30E929}" type="presOf" srcId="{4DC618EC-03DA-4C56-AF79-254E8636383B}" destId="{3A2231B5-4682-426E-A050-6E6BA30894DA}" srcOrd="0" destOrd="0" presId="urn:microsoft.com/office/officeart/2005/8/layout/radial5"/>
    <dgm:cxn modelId="{50498548-F918-4556-80DC-855B03717ADD}" type="presOf" srcId="{01E0E7C0-F212-4839-B0F9-F00DEAB149FE}" destId="{A253772D-B76E-4E49-89EB-9C52F56318A4}" srcOrd="1" destOrd="0" presId="urn:microsoft.com/office/officeart/2005/8/layout/radial5"/>
    <dgm:cxn modelId="{5D671578-6C7B-4F88-9BC0-62B017C12B7C}" srcId="{9FA03C74-3FF5-4B5B-9619-1B43D27AB3AF}" destId="{4E364DE8-B893-47CC-8EBF-CA5493C31954}" srcOrd="3" destOrd="0" parTransId="{FDE4CC37-F4CA-4E9A-B0BA-5D5CEAF259B7}" sibTransId="{006AA868-554A-4BF6-A686-DA9121C85CBB}"/>
    <dgm:cxn modelId="{7EC42F25-8235-4FAB-B13C-6D9C5F5406F1}" srcId="{9FA03C74-3FF5-4B5B-9619-1B43D27AB3AF}" destId="{43C65124-20CC-4840-9410-3276A30718D7}" srcOrd="2" destOrd="0" parTransId="{6242CA19-46E1-4821-A4EC-44E8A76E2EAA}" sibTransId="{6A2461F6-FA30-44BE-AFA0-067042D73249}"/>
    <dgm:cxn modelId="{1319BB6B-02A9-4206-8853-DE39DA5D08DF}" type="presOf" srcId="{FDE4CC37-F4CA-4E9A-B0BA-5D5CEAF259B7}" destId="{C982D717-3BEC-4CA8-9C35-E08EA94A502D}" srcOrd="0" destOrd="0" presId="urn:microsoft.com/office/officeart/2005/8/layout/radial5"/>
    <dgm:cxn modelId="{6D59DFE8-23C2-4CCA-869D-124C3DA93199}" type="presOf" srcId="{F4C25276-8AA0-4B22-96EC-856E36996F82}" destId="{59F31547-E70F-4902-9F78-ABCBA8A7EAEC}" srcOrd="0" destOrd="0" presId="urn:microsoft.com/office/officeart/2005/8/layout/radial5"/>
    <dgm:cxn modelId="{E9246491-6235-497A-B6C7-57A341F4B40A}" type="presOf" srcId="{FDE4CC37-F4CA-4E9A-B0BA-5D5CEAF259B7}" destId="{A1984A8E-607D-4DED-9F32-B6C1CF70F3AE}" srcOrd="1" destOrd="0" presId="urn:microsoft.com/office/officeart/2005/8/layout/radial5"/>
    <dgm:cxn modelId="{DA2C9298-413D-49BA-A19B-3692AC7F4831}" type="presOf" srcId="{B1853192-EDC2-4579-80E4-3B4C23CA8A69}" destId="{4B2DA800-2922-4D76-8710-B4C4C9FE65CA}" srcOrd="1" destOrd="0" presId="urn:microsoft.com/office/officeart/2005/8/layout/radial5"/>
    <dgm:cxn modelId="{9E1EAD1F-A19C-4B43-ACB0-EDE1850D8BCA}" type="presOf" srcId="{837B3E59-814F-4475-A3ED-FB65BDE6C984}" destId="{23E5CC70-330C-49A5-8EDC-81B969393B0F}" srcOrd="0" destOrd="0" presId="urn:microsoft.com/office/officeart/2005/8/layout/radial5"/>
    <dgm:cxn modelId="{5C7852AD-1474-4F35-8459-8146682FC282}" type="presOf" srcId="{42987EA7-B61C-403F-A571-F598D7AC5D2D}" destId="{C96C6504-67B8-44AF-9E83-9563235FC8A8}" srcOrd="0" destOrd="0" presId="urn:microsoft.com/office/officeart/2005/8/layout/radial5"/>
    <dgm:cxn modelId="{AA457A8C-9A76-4DBA-A4CD-FF46616CE338}" srcId="{9FA03C74-3FF5-4B5B-9619-1B43D27AB3AF}" destId="{4DC618EC-03DA-4C56-AF79-254E8636383B}" srcOrd="0" destOrd="0" parTransId="{B1853192-EDC2-4579-80E4-3B4C23CA8A69}" sibTransId="{45EFDA3B-D699-4964-98ED-2D1B1616D3E6}"/>
    <dgm:cxn modelId="{0DCB57B5-6021-4894-8C83-76884DFB15DB}" type="presOf" srcId="{F4B3C8A3-C871-4B61-B291-5EDFC7B10FE8}" destId="{E7FBF74C-4A14-44FF-BDBF-3192AF39B481}" srcOrd="1" destOrd="0" presId="urn:microsoft.com/office/officeart/2005/8/layout/radial5"/>
    <dgm:cxn modelId="{9268651B-152E-4312-8FE4-BFAAF773B991}" type="presOf" srcId="{F4B3C8A3-C871-4B61-B291-5EDFC7B10FE8}" destId="{F04D8F0E-A72E-491D-8C52-59578EA5D61D}" srcOrd="0" destOrd="0" presId="urn:microsoft.com/office/officeart/2005/8/layout/radial5"/>
    <dgm:cxn modelId="{B7A02BDF-6A8A-4A06-A6B1-D74C8999839F}" type="presParOf" srcId="{C96C6504-67B8-44AF-9E83-9563235FC8A8}" destId="{60FB37FB-0058-47DD-B93E-1EC58B91E787}" srcOrd="0" destOrd="0" presId="urn:microsoft.com/office/officeart/2005/8/layout/radial5"/>
    <dgm:cxn modelId="{417B1C42-1630-4418-A7D5-C7E41311EA2A}" type="presParOf" srcId="{C96C6504-67B8-44AF-9E83-9563235FC8A8}" destId="{5AC07F3B-D4E3-42FD-8FD5-0D5FA7846FC6}" srcOrd="1" destOrd="0" presId="urn:microsoft.com/office/officeart/2005/8/layout/radial5"/>
    <dgm:cxn modelId="{6AEDEDFD-4884-4A93-A270-0DB6E0ECC12C}" type="presParOf" srcId="{5AC07F3B-D4E3-42FD-8FD5-0D5FA7846FC6}" destId="{4B2DA800-2922-4D76-8710-B4C4C9FE65CA}" srcOrd="0" destOrd="0" presId="urn:microsoft.com/office/officeart/2005/8/layout/radial5"/>
    <dgm:cxn modelId="{AAA9ECB1-CF5D-4C0F-B2D9-289B2AA3284A}" type="presParOf" srcId="{C96C6504-67B8-44AF-9E83-9563235FC8A8}" destId="{3A2231B5-4682-426E-A050-6E6BA30894DA}" srcOrd="2" destOrd="0" presId="urn:microsoft.com/office/officeart/2005/8/layout/radial5"/>
    <dgm:cxn modelId="{BDA88F61-BBDC-4114-9394-16DB7AFF79E4}" type="presParOf" srcId="{C96C6504-67B8-44AF-9E83-9563235FC8A8}" destId="{ED2DD828-4A20-4989-AB50-9B222EDC16B7}" srcOrd="3" destOrd="0" presId="urn:microsoft.com/office/officeart/2005/8/layout/radial5"/>
    <dgm:cxn modelId="{88A5529C-2CE3-4E59-A4C5-6C78C56F0123}" type="presParOf" srcId="{ED2DD828-4A20-4989-AB50-9B222EDC16B7}" destId="{A253772D-B76E-4E49-89EB-9C52F56318A4}" srcOrd="0" destOrd="0" presId="urn:microsoft.com/office/officeart/2005/8/layout/radial5"/>
    <dgm:cxn modelId="{F35FD915-E17F-4125-BF98-4DB6200FD601}" type="presParOf" srcId="{C96C6504-67B8-44AF-9E83-9563235FC8A8}" destId="{59F31547-E70F-4902-9F78-ABCBA8A7EAEC}" srcOrd="4" destOrd="0" presId="urn:microsoft.com/office/officeart/2005/8/layout/radial5"/>
    <dgm:cxn modelId="{D9F27C4A-53CE-452A-8B23-7697BE98137F}" type="presParOf" srcId="{C96C6504-67B8-44AF-9E83-9563235FC8A8}" destId="{C5B84508-92CE-4BFC-B7D8-47584AAAB3A0}" srcOrd="5" destOrd="0" presId="urn:microsoft.com/office/officeart/2005/8/layout/radial5"/>
    <dgm:cxn modelId="{635257B5-2CAF-44E9-B78C-4358213F865E}" type="presParOf" srcId="{C5B84508-92CE-4BFC-B7D8-47584AAAB3A0}" destId="{03F275C0-3DA0-43A5-8C18-4D7F9DD82FBD}" srcOrd="0" destOrd="0" presId="urn:microsoft.com/office/officeart/2005/8/layout/radial5"/>
    <dgm:cxn modelId="{A8708BC4-7B86-4996-B665-5CB52D3ECC98}" type="presParOf" srcId="{C96C6504-67B8-44AF-9E83-9563235FC8A8}" destId="{2D1A8D6B-ED69-448C-92A1-33773ED8C9A3}" srcOrd="6" destOrd="0" presId="urn:microsoft.com/office/officeart/2005/8/layout/radial5"/>
    <dgm:cxn modelId="{2068B6DC-8C35-4DD5-8447-DCA557A9C5A5}" type="presParOf" srcId="{C96C6504-67B8-44AF-9E83-9563235FC8A8}" destId="{C982D717-3BEC-4CA8-9C35-E08EA94A502D}" srcOrd="7" destOrd="0" presId="urn:microsoft.com/office/officeart/2005/8/layout/radial5"/>
    <dgm:cxn modelId="{EE4FFE0B-45EA-4A39-A73B-D250BBAF9699}" type="presParOf" srcId="{C982D717-3BEC-4CA8-9C35-E08EA94A502D}" destId="{A1984A8E-607D-4DED-9F32-B6C1CF70F3AE}" srcOrd="0" destOrd="0" presId="urn:microsoft.com/office/officeart/2005/8/layout/radial5"/>
    <dgm:cxn modelId="{5F54AE19-D814-4C55-83AF-922CA3F3E423}" type="presParOf" srcId="{C96C6504-67B8-44AF-9E83-9563235FC8A8}" destId="{05BAFE89-7CD9-4727-A5BB-DFC76FF84F3A}" srcOrd="8" destOrd="0" presId="urn:microsoft.com/office/officeart/2005/8/layout/radial5"/>
    <dgm:cxn modelId="{A58578E6-789E-4FC8-8C59-F2C07B7149B8}" type="presParOf" srcId="{C96C6504-67B8-44AF-9E83-9563235FC8A8}" destId="{F04D8F0E-A72E-491D-8C52-59578EA5D61D}" srcOrd="9" destOrd="0" presId="urn:microsoft.com/office/officeart/2005/8/layout/radial5"/>
    <dgm:cxn modelId="{FF14B9BD-CE77-40ED-9E28-B7A02FA3EDF5}" type="presParOf" srcId="{F04D8F0E-A72E-491D-8C52-59578EA5D61D}" destId="{E7FBF74C-4A14-44FF-BDBF-3192AF39B481}" srcOrd="0" destOrd="0" presId="urn:microsoft.com/office/officeart/2005/8/layout/radial5"/>
    <dgm:cxn modelId="{38A02A2E-1F86-4FF9-B19A-73ED42BA05EB}" type="presParOf" srcId="{C96C6504-67B8-44AF-9E83-9563235FC8A8}" destId="{23E5CC70-330C-49A5-8EDC-81B969393B0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E6A20A-8A60-4799-AD1D-0424B2165091}" type="doc">
      <dgm:prSet loTypeId="urn:microsoft.com/office/officeart/2005/8/layout/cycle3" loCatId="cycle" qsTypeId="urn:microsoft.com/office/officeart/2005/8/quickstyle/simple1#13" qsCatId="simple" csTypeId="urn:microsoft.com/office/officeart/2005/8/colors/accent1_2#16" csCatId="accent1" phldr="1"/>
      <dgm:spPr/>
      <dgm:t>
        <a:bodyPr/>
        <a:lstStyle/>
        <a:p>
          <a:endParaRPr lang="ru-RU"/>
        </a:p>
      </dgm:t>
    </dgm:pt>
    <dgm:pt modelId="{5D99B4C1-EE55-4566-A3FB-85CE9A72796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Массовое и серийное производство</a:t>
          </a:r>
          <a:endParaRPr lang="ru-RU" b="1" dirty="0">
            <a:solidFill>
              <a:schemeClr val="tx1"/>
            </a:solidFill>
          </a:endParaRPr>
        </a:p>
      </dgm:t>
    </dgm:pt>
    <dgm:pt modelId="{DF0FAECE-B209-4C68-AE80-E72FAFA920D6}" type="parTrans" cxnId="{977FBC23-B22C-41BA-989C-41197AF0BBAF}">
      <dgm:prSet/>
      <dgm:spPr/>
      <dgm:t>
        <a:bodyPr/>
        <a:lstStyle/>
        <a:p>
          <a:endParaRPr lang="ru-RU"/>
        </a:p>
      </dgm:t>
    </dgm:pt>
    <dgm:pt modelId="{AEB47462-AB13-45D0-BCCC-743435EA575D}" type="sibTrans" cxnId="{977FBC23-B22C-41BA-989C-41197AF0BBAF}">
      <dgm:prSet/>
      <dgm:spPr/>
      <dgm:t>
        <a:bodyPr/>
        <a:lstStyle/>
        <a:p>
          <a:endParaRPr lang="ru-RU"/>
        </a:p>
      </dgm:t>
    </dgm:pt>
    <dgm:pt modelId="{4E721841-82A2-4B18-A3F5-36296818076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Индивидуальное, штучное производство</a:t>
          </a:r>
        </a:p>
      </dgm:t>
    </dgm:pt>
    <dgm:pt modelId="{EA33A6C5-FFC4-4DDD-86A2-9A34478663B9}" type="parTrans" cxnId="{96338C26-33BF-4370-8267-E5D596F0CCAF}">
      <dgm:prSet/>
      <dgm:spPr/>
      <dgm:t>
        <a:bodyPr/>
        <a:lstStyle/>
        <a:p>
          <a:endParaRPr lang="ru-RU"/>
        </a:p>
      </dgm:t>
    </dgm:pt>
    <dgm:pt modelId="{0F87209A-34FC-41E9-9166-F2C33EC58513}" type="sibTrans" cxnId="{96338C26-33BF-4370-8267-E5D596F0CCAF}">
      <dgm:prSet/>
      <dgm:spPr/>
      <dgm:t>
        <a:bodyPr/>
        <a:lstStyle/>
        <a:p>
          <a:endParaRPr lang="ru-RU"/>
        </a:p>
      </dgm:t>
    </dgm:pt>
    <dgm:pt modelId="{90E41BBD-1ACA-4F27-8C40-71535B60AF6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err="1" smtClean="0">
              <a:solidFill>
                <a:schemeClr val="tx1"/>
              </a:solidFill>
            </a:rPr>
            <a:t>Субконтрактинг</a:t>
          </a:r>
          <a:endParaRPr lang="ru-RU" b="1" dirty="0" smtClean="0">
            <a:solidFill>
              <a:schemeClr val="tx1"/>
            </a:solidFill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0FB2B2D-9AB2-4F85-991E-BF91CE0F552C}" type="parTrans" cxnId="{ED59E421-FE7C-4CC8-AA19-B08BA285B1C6}">
      <dgm:prSet/>
      <dgm:spPr/>
      <dgm:t>
        <a:bodyPr/>
        <a:lstStyle/>
        <a:p>
          <a:endParaRPr lang="ru-RU"/>
        </a:p>
      </dgm:t>
    </dgm:pt>
    <dgm:pt modelId="{624D79C5-8535-433B-8436-F776946C2850}" type="sibTrans" cxnId="{ED59E421-FE7C-4CC8-AA19-B08BA285B1C6}">
      <dgm:prSet/>
      <dgm:spPr/>
      <dgm:t>
        <a:bodyPr/>
        <a:lstStyle/>
        <a:p>
          <a:endParaRPr lang="ru-RU"/>
        </a:p>
      </dgm:t>
    </dgm:pt>
    <dgm:pt modelId="{C50E8F57-8161-4B8B-85E6-D38BCAC33640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Фандрайзинг</a:t>
          </a:r>
          <a:r>
            <a:rPr lang="ru-RU" b="1" dirty="0" smtClean="0">
              <a:solidFill>
                <a:schemeClr val="tx1"/>
              </a:solidFill>
            </a:rPr>
            <a:t> </a:t>
          </a:r>
          <a:endParaRPr lang="ru-RU" b="1" dirty="0">
            <a:solidFill>
              <a:schemeClr val="tx1"/>
            </a:solidFill>
          </a:endParaRPr>
        </a:p>
      </dgm:t>
    </dgm:pt>
    <dgm:pt modelId="{CD47F926-C895-489C-A9FB-511A06ACBF93}" type="parTrans" cxnId="{C64AD84D-3530-437C-A9DA-DD0884AF3786}">
      <dgm:prSet/>
      <dgm:spPr/>
      <dgm:t>
        <a:bodyPr/>
        <a:lstStyle/>
        <a:p>
          <a:endParaRPr lang="ru-RU"/>
        </a:p>
      </dgm:t>
    </dgm:pt>
    <dgm:pt modelId="{51E015D8-B013-4CF3-AF64-E753009C280B}" type="sibTrans" cxnId="{C64AD84D-3530-437C-A9DA-DD0884AF3786}">
      <dgm:prSet/>
      <dgm:spPr/>
      <dgm:t>
        <a:bodyPr/>
        <a:lstStyle/>
        <a:p>
          <a:endParaRPr lang="ru-RU"/>
        </a:p>
      </dgm:t>
    </dgm:pt>
    <dgm:pt modelId="{48D10110-8F7D-41CB-BA5D-68EAB4D7EB7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Холдинг</a:t>
          </a:r>
          <a:endParaRPr lang="ru-RU" b="1" dirty="0">
            <a:solidFill>
              <a:schemeClr val="tx1"/>
            </a:solidFill>
          </a:endParaRPr>
        </a:p>
      </dgm:t>
    </dgm:pt>
    <dgm:pt modelId="{92AD92E0-B6C2-4776-B3CD-ED36ACB4C85F}" type="parTrans" cxnId="{ADF6F64D-09C8-4CD1-984E-DB68391CF635}">
      <dgm:prSet/>
      <dgm:spPr/>
      <dgm:t>
        <a:bodyPr/>
        <a:lstStyle/>
        <a:p>
          <a:endParaRPr lang="ru-RU"/>
        </a:p>
      </dgm:t>
    </dgm:pt>
    <dgm:pt modelId="{2D3A026F-EFA3-4E1D-A667-EAB7E154E07C}" type="sibTrans" cxnId="{ADF6F64D-09C8-4CD1-984E-DB68391CF635}">
      <dgm:prSet/>
      <dgm:spPr/>
      <dgm:t>
        <a:bodyPr/>
        <a:lstStyle/>
        <a:p>
          <a:endParaRPr lang="ru-RU"/>
        </a:p>
      </dgm:t>
    </dgm:pt>
    <dgm:pt modelId="{4BDCA29E-CF61-4369-830F-5F091D8E4AFD}" type="pres">
      <dgm:prSet presAssocID="{A2E6A20A-8A60-4799-AD1D-0424B21650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4F5F2F-67C4-41D6-818B-DEBA2E61CC30}" type="pres">
      <dgm:prSet presAssocID="{A2E6A20A-8A60-4799-AD1D-0424B2165091}" presName="cycle" presStyleCnt="0"/>
      <dgm:spPr/>
    </dgm:pt>
    <dgm:pt modelId="{359D54DA-3CB4-4445-99A2-3492D18A428A}" type="pres">
      <dgm:prSet presAssocID="{5D99B4C1-EE55-4566-A3FB-85CE9A72796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52138-4D05-41F9-B3B6-5B59AC909EA9}" type="pres">
      <dgm:prSet presAssocID="{AEB47462-AB13-45D0-BCCC-743435EA575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799AE91-9F91-458A-A33F-AB7C213F09C2}" type="pres">
      <dgm:prSet presAssocID="{4E721841-82A2-4B18-A3F5-36296818076D}" presName="nodeFollowingNodes" presStyleLbl="node1" presStyleIdx="1" presStyleCnt="5" custRadScaleRad="97551" custRadScaleInc="15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B9CEF-A5A5-4EF8-B8CF-FB5377696752}" type="pres">
      <dgm:prSet presAssocID="{90E41BBD-1ACA-4F27-8C40-71535B60AF65}" presName="nodeFollowingNodes" presStyleLbl="node1" presStyleIdx="2" presStyleCnt="5" custScaleY="103358" custRadScaleRad="98858" custRadScaleInc="-15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BD463-EB1C-42AD-A17B-C663B409108F}" type="pres">
      <dgm:prSet presAssocID="{C50E8F57-8161-4B8B-85E6-D38BCAC33640}" presName="nodeFollowingNodes" presStyleLbl="node1" presStyleIdx="3" presStyleCnt="5" custScaleY="110628" custRadScaleRad="96345" custRadScaleInc="16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7ACD4-15B1-4E0F-B4A0-8144BBBEEA28}" type="pres">
      <dgm:prSet presAssocID="{48D10110-8F7D-41CB-BA5D-68EAB4D7EB70}" presName="nodeFollowingNodes" presStyleLbl="node1" presStyleIdx="4" presStyleCnt="5" custRadScaleRad="96874" custRadScaleInc="-11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7FBC23-B22C-41BA-989C-41197AF0BBAF}" srcId="{A2E6A20A-8A60-4799-AD1D-0424B2165091}" destId="{5D99B4C1-EE55-4566-A3FB-85CE9A727968}" srcOrd="0" destOrd="0" parTransId="{DF0FAECE-B209-4C68-AE80-E72FAFA920D6}" sibTransId="{AEB47462-AB13-45D0-BCCC-743435EA575D}"/>
    <dgm:cxn modelId="{D27BD5DE-65A5-44EA-BB05-74E744274268}" type="presOf" srcId="{A2E6A20A-8A60-4799-AD1D-0424B2165091}" destId="{4BDCA29E-CF61-4369-830F-5F091D8E4AFD}" srcOrd="0" destOrd="0" presId="urn:microsoft.com/office/officeart/2005/8/layout/cycle3"/>
    <dgm:cxn modelId="{ED59E421-FE7C-4CC8-AA19-B08BA285B1C6}" srcId="{A2E6A20A-8A60-4799-AD1D-0424B2165091}" destId="{90E41BBD-1ACA-4F27-8C40-71535B60AF65}" srcOrd="2" destOrd="0" parTransId="{E0FB2B2D-9AB2-4F85-991E-BF91CE0F552C}" sibTransId="{624D79C5-8535-433B-8436-F776946C2850}"/>
    <dgm:cxn modelId="{5C646D2C-F337-4141-B017-BB6069F75360}" type="presOf" srcId="{48D10110-8F7D-41CB-BA5D-68EAB4D7EB70}" destId="{8A87ACD4-15B1-4E0F-B4A0-8144BBBEEA28}" srcOrd="0" destOrd="0" presId="urn:microsoft.com/office/officeart/2005/8/layout/cycle3"/>
    <dgm:cxn modelId="{E4E24601-B38D-4E51-821F-E713CFB980C9}" type="presOf" srcId="{C50E8F57-8161-4B8B-85E6-D38BCAC33640}" destId="{50BBD463-EB1C-42AD-A17B-C663B409108F}" srcOrd="0" destOrd="0" presId="urn:microsoft.com/office/officeart/2005/8/layout/cycle3"/>
    <dgm:cxn modelId="{9BEB788B-24BA-4027-925C-FD9351FF9651}" type="presOf" srcId="{90E41BBD-1ACA-4F27-8C40-71535B60AF65}" destId="{49CB9CEF-A5A5-4EF8-B8CF-FB5377696752}" srcOrd="0" destOrd="0" presId="urn:microsoft.com/office/officeart/2005/8/layout/cycle3"/>
    <dgm:cxn modelId="{A2D6F4E4-57AB-43B5-BD55-0F6383E4BCA9}" type="presOf" srcId="{AEB47462-AB13-45D0-BCCC-743435EA575D}" destId="{FE252138-4D05-41F9-B3B6-5B59AC909EA9}" srcOrd="0" destOrd="0" presId="urn:microsoft.com/office/officeart/2005/8/layout/cycle3"/>
    <dgm:cxn modelId="{2C47EA27-9EDA-477A-A2B2-9FB9B12364B5}" type="presOf" srcId="{5D99B4C1-EE55-4566-A3FB-85CE9A727968}" destId="{359D54DA-3CB4-4445-99A2-3492D18A428A}" srcOrd="0" destOrd="0" presId="urn:microsoft.com/office/officeart/2005/8/layout/cycle3"/>
    <dgm:cxn modelId="{ADF6F64D-09C8-4CD1-984E-DB68391CF635}" srcId="{A2E6A20A-8A60-4799-AD1D-0424B2165091}" destId="{48D10110-8F7D-41CB-BA5D-68EAB4D7EB70}" srcOrd="4" destOrd="0" parTransId="{92AD92E0-B6C2-4776-B3CD-ED36ACB4C85F}" sibTransId="{2D3A026F-EFA3-4E1D-A667-EAB7E154E07C}"/>
    <dgm:cxn modelId="{BE8C7F0B-4718-445B-94F4-82CB5211BF52}" type="presOf" srcId="{4E721841-82A2-4B18-A3F5-36296818076D}" destId="{D799AE91-9F91-458A-A33F-AB7C213F09C2}" srcOrd="0" destOrd="0" presId="urn:microsoft.com/office/officeart/2005/8/layout/cycle3"/>
    <dgm:cxn modelId="{C64AD84D-3530-437C-A9DA-DD0884AF3786}" srcId="{A2E6A20A-8A60-4799-AD1D-0424B2165091}" destId="{C50E8F57-8161-4B8B-85E6-D38BCAC33640}" srcOrd="3" destOrd="0" parTransId="{CD47F926-C895-489C-A9FB-511A06ACBF93}" sibTransId="{51E015D8-B013-4CF3-AF64-E753009C280B}"/>
    <dgm:cxn modelId="{96338C26-33BF-4370-8267-E5D596F0CCAF}" srcId="{A2E6A20A-8A60-4799-AD1D-0424B2165091}" destId="{4E721841-82A2-4B18-A3F5-36296818076D}" srcOrd="1" destOrd="0" parTransId="{EA33A6C5-FFC4-4DDD-86A2-9A34478663B9}" sibTransId="{0F87209A-34FC-41E9-9166-F2C33EC58513}"/>
    <dgm:cxn modelId="{B2048E3F-7BE8-4915-BC6F-FF3737166253}" type="presParOf" srcId="{4BDCA29E-CF61-4369-830F-5F091D8E4AFD}" destId="{674F5F2F-67C4-41D6-818B-DEBA2E61CC30}" srcOrd="0" destOrd="0" presId="urn:microsoft.com/office/officeart/2005/8/layout/cycle3"/>
    <dgm:cxn modelId="{366DD5AF-F75E-4148-BD95-A41750B101F5}" type="presParOf" srcId="{674F5F2F-67C4-41D6-818B-DEBA2E61CC30}" destId="{359D54DA-3CB4-4445-99A2-3492D18A428A}" srcOrd="0" destOrd="0" presId="urn:microsoft.com/office/officeart/2005/8/layout/cycle3"/>
    <dgm:cxn modelId="{5EA98527-BA54-4189-9BFA-90E1AB9266CD}" type="presParOf" srcId="{674F5F2F-67C4-41D6-818B-DEBA2E61CC30}" destId="{FE252138-4D05-41F9-B3B6-5B59AC909EA9}" srcOrd="1" destOrd="0" presId="urn:microsoft.com/office/officeart/2005/8/layout/cycle3"/>
    <dgm:cxn modelId="{76600288-E150-4C8B-A48B-F42849362340}" type="presParOf" srcId="{674F5F2F-67C4-41D6-818B-DEBA2E61CC30}" destId="{D799AE91-9F91-458A-A33F-AB7C213F09C2}" srcOrd="2" destOrd="0" presId="urn:microsoft.com/office/officeart/2005/8/layout/cycle3"/>
    <dgm:cxn modelId="{7A43162C-9BA0-4305-95BA-568A4786993E}" type="presParOf" srcId="{674F5F2F-67C4-41D6-818B-DEBA2E61CC30}" destId="{49CB9CEF-A5A5-4EF8-B8CF-FB5377696752}" srcOrd="3" destOrd="0" presId="urn:microsoft.com/office/officeart/2005/8/layout/cycle3"/>
    <dgm:cxn modelId="{5DF72C35-881B-4084-BA2D-8B9BBD3DD8D9}" type="presParOf" srcId="{674F5F2F-67C4-41D6-818B-DEBA2E61CC30}" destId="{50BBD463-EB1C-42AD-A17B-C663B409108F}" srcOrd="4" destOrd="0" presId="urn:microsoft.com/office/officeart/2005/8/layout/cycle3"/>
    <dgm:cxn modelId="{4A564EDA-1AA2-43F5-8758-BD0C777222EF}" type="presParOf" srcId="{674F5F2F-67C4-41D6-818B-DEBA2E61CC30}" destId="{8A87ACD4-15B1-4E0F-B4A0-8144BBBEEA2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4EAA0C-D0CC-495C-BDC4-6113349CD280}" type="doc">
      <dgm:prSet loTypeId="urn:microsoft.com/office/officeart/2005/8/layout/venn1" loCatId="relationship" qsTypeId="urn:microsoft.com/office/officeart/2005/8/quickstyle/simple1#5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A49D2E2-81E6-450C-8BB5-24B55C1E2444}">
      <dgm:prSet phldrT="[Текст]" custT="1"/>
      <dgm:spPr/>
      <dgm:t>
        <a:bodyPr/>
        <a:lstStyle/>
        <a:p>
          <a:r>
            <a:rPr lang="ru-RU" sz="1800" dirty="0" smtClean="0"/>
            <a:t>ФОИВ (вырабатывают политику, принимают законы и НПА)</a:t>
          </a:r>
          <a:endParaRPr lang="ru-RU" sz="1800" dirty="0"/>
        </a:p>
      </dgm:t>
    </dgm:pt>
    <dgm:pt modelId="{8A5CF7B3-5128-42DF-8432-A9E502053E02}" type="parTrans" cxnId="{9A9B1E17-CB0D-41FC-9088-4529B1FFA8EB}">
      <dgm:prSet/>
      <dgm:spPr/>
      <dgm:t>
        <a:bodyPr/>
        <a:lstStyle/>
        <a:p>
          <a:endParaRPr lang="ru-RU"/>
        </a:p>
      </dgm:t>
    </dgm:pt>
    <dgm:pt modelId="{26F15C3B-1176-44F5-9629-400980BD382C}" type="sibTrans" cxnId="{9A9B1E17-CB0D-41FC-9088-4529B1FFA8EB}">
      <dgm:prSet/>
      <dgm:spPr/>
      <dgm:t>
        <a:bodyPr/>
        <a:lstStyle/>
        <a:p>
          <a:endParaRPr lang="ru-RU"/>
        </a:p>
      </dgm:t>
    </dgm:pt>
    <dgm:pt modelId="{5532AF78-3155-4DF1-8DC0-5F7A18898189}">
      <dgm:prSet phldrT="[Текст]" custT="1"/>
      <dgm:spPr/>
      <dgm:t>
        <a:bodyPr/>
        <a:lstStyle/>
        <a:p>
          <a:r>
            <a:rPr lang="ru-RU" sz="1800" dirty="0" smtClean="0"/>
            <a:t>РОИВ (осуществляет полномочия в сфере социального обслуживания)</a:t>
          </a:r>
          <a:endParaRPr lang="ru-RU" sz="1800" dirty="0"/>
        </a:p>
      </dgm:t>
    </dgm:pt>
    <dgm:pt modelId="{771E8B78-45D2-49F9-9F6A-6D6DDBB941BA}" type="parTrans" cxnId="{5AC130D2-43FF-4107-8F30-0BCB0A57AC04}">
      <dgm:prSet/>
      <dgm:spPr/>
      <dgm:t>
        <a:bodyPr/>
        <a:lstStyle/>
        <a:p>
          <a:endParaRPr lang="ru-RU"/>
        </a:p>
      </dgm:t>
    </dgm:pt>
    <dgm:pt modelId="{C180D920-DE6C-4EFA-A2E8-6CB8D46CD24C}" type="sibTrans" cxnId="{5AC130D2-43FF-4107-8F30-0BCB0A57AC04}">
      <dgm:prSet/>
      <dgm:spPr/>
      <dgm:t>
        <a:bodyPr/>
        <a:lstStyle/>
        <a:p>
          <a:endParaRPr lang="ru-RU"/>
        </a:p>
      </dgm:t>
    </dgm:pt>
    <dgm:pt modelId="{3D63CFCC-9BA2-4685-B816-FBB5281700A1}">
      <dgm:prSet phldrT="[Текст]" custT="1"/>
      <dgm:spPr/>
      <dgm:t>
        <a:bodyPr/>
        <a:lstStyle/>
        <a:p>
          <a:r>
            <a:rPr lang="ru-RU" sz="1800" dirty="0" smtClean="0"/>
            <a:t>Организации социального обслуживания (государственные учреждения)</a:t>
          </a:r>
          <a:endParaRPr lang="ru-RU" sz="1800" dirty="0"/>
        </a:p>
      </dgm:t>
    </dgm:pt>
    <dgm:pt modelId="{554B1D10-26E8-4019-A17A-6D5D391E0783}" type="parTrans" cxnId="{ED870627-A22E-4AE0-9156-B8FD2A6FCF3E}">
      <dgm:prSet/>
      <dgm:spPr/>
      <dgm:t>
        <a:bodyPr/>
        <a:lstStyle/>
        <a:p>
          <a:endParaRPr lang="ru-RU"/>
        </a:p>
      </dgm:t>
    </dgm:pt>
    <dgm:pt modelId="{594918ED-90D0-4033-9629-86DE9E63DF9F}" type="sibTrans" cxnId="{ED870627-A22E-4AE0-9156-B8FD2A6FCF3E}">
      <dgm:prSet/>
      <dgm:spPr/>
      <dgm:t>
        <a:bodyPr/>
        <a:lstStyle/>
        <a:p>
          <a:endParaRPr lang="ru-RU"/>
        </a:p>
      </dgm:t>
    </dgm:pt>
    <dgm:pt modelId="{D662C2C4-9BCD-4CC7-99E8-CC72CE31EF6E}">
      <dgm:prSet phldrT="[Текст]" custT="1"/>
      <dgm:spPr/>
      <dgm:t>
        <a:bodyPr/>
        <a:lstStyle/>
        <a:p>
          <a:r>
            <a:rPr lang="ru-RU" sz="1800" dirty="0" smtClean="0"/>
            <a:t>Негосударственные организации (коммерческие и некоммерческие)</a:t>
          </a:r>
          <a:endParaRPr lang="ru-RU" sz="1800" dirty="0"/>
        </a:p>
      </dgm:t>
    </dgm:pt>
    <dgm:pt modelId="{2CE6A060-74B7-4340-B258-97BC890DD616}" type="parTrans" cxnId="{80A6A640-3711-4345-BA04-14035F1719EC}">
      <dgm:prSet/>
      <dgm:spPr/>
      <dgm:t>
        <a:bodyPr/>
        <a:lstStyle/>
        <a:p>
          <a:endParaRPr lang="ru-RU"/>
        </a:p>
      </dgm:t>
    </dgm:pt>
    <dgm:pt modelId="{9891F165-1816-4A83-B88D-E98EF6A769DD}" type="sibTrans" cxnId="{80A6A640-3711-4345-BA04-14035F1719EC}">
      <dgm:prSet/>
      <dgm:spPr/>
      <dgm:t>
        <a:bodyPr/>
        <a:lstStyle/>
        <a:p>
          <a:endParaRPr lang="ru-RU"/>
        </a:p>
      </dgm:t>
    </dgm:pt>
    <dgm:pt modelId="{FA208D48-1202-4E74-89C1-ECBEBBCE49E0}">
      <dgm:prSet phldrT="[Текст]" custT="1"/>
      <dgm:spPr/>
      <dgm:t>
        <a:bodyPr/>
        <a:lstStyle/>
        <a:p>
          <a:r>
            <a:rPr lang="ru-RU" sz="1800" dirty="0" smtClean="0"/>
            <a:t>Индивидуальные предприниматели</a:t>
          </a:r>
          <a:endParaRPr lang="ru-RU" sz="1800" dirty="0"/>
        </a:p>
      </dgm:t>
    </dgm:pt>
    <dgm:pt modelId="{76BCC43E-AE5E-4595-A0AD-C8F492AA48B5}" type="parTrans" cxnId="{B0EB2D74-C158-4E26-941B-8362FE8C109D}">
      <dgm:prSet/>
      <dgm:spPr/>
      <dgm:t>
        <a:bodyPr/>
        <a:lstStyle/>
        <a:p>
          <a:endParaRPr lang="ru-RU"/>
        </a:p>
      </dgm:t>
    </dgm:pt>
    <dgm:pt modelId="{1EF8741B-F87A-49E5-B521-B2EA7E12A2D2}" type="sibTrans" cxnId="{B0EB2D74-C158-4E26-941B-8362FE8C109D}">
      <dgm:prSet/>
      <dgm:spPr/>
      <dgm:t>
        <a:bodyPr/>
        <a:lstStyle/>
        <a:p>
          <a:endParaRPr lang="ru-RU"/>
        </a:p>
      </dgm:t>
    </dgm:pt>
    <dgm:pt modelId="{4090AA1B-2EE4-4117-AEB1-79F32295606B}" type="pres">
      <dgm:prSet presAssocID="{194EAA0C-D0CC-495C-BDC4-6113349CD28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54F283-16CF-4676-809B-2783A3071F21}" type="pres">
      <dgm:prSet presAssocID="{EA49D2E2-81E6-450C-8BB5-24B55C1E2444}" presName="circ1" presStyleLbl="vennNode1" presStyleIdx="0" presStyleCnt="5"/>
      <dgm:spPr/>
    </dgm:pt>
    <dgm:pt modelId="{44021D0A-C85C-4947-B088-46667E514D49}" type="pres">
      <dgm:prSet presAssocID="{EA49D2E2-81E6-450C-8BB5-24B55C1E2444}" presName="circ1Tx" presStyleLbl="revTx" presStyleIdx="0" presStyleCnt="0" custScaleX="126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4E69D-A7D9-41DD-AAF4-60ACB2A9EFC3}" type="pres">
      <dgm:prSet presAssocID="{5532AF78-3155-4DF1-8DC0-5F7A18898189}" presName="circ2" presStyleLbl="vennNode1" presStyleIdx="1" presStyleCnt="5"/>
      <dgm:spPr/>
    </dgm:pt>
    <dgm:pt modelId="{73EAE8F8-1E95-415C-9749-394493F854CD}" type="pres">
      <dgm:prSet presAssocID="{5532AF78-3155-4DF1-8DC0-5F7A18898189}" presName="circ2Tx" presStyleLbl="revTx" presStyleIdx="0" presStyleCnt="0" custScaleX="126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0DE3C-F423-4454-BBC2-E6D1460E70DE}" type="pres">
      <dgm:prSet presAssocID="{3D63CFCC-9BA2-4685-B816-FBB5281700A1}" presName="circ3" presStyleLbl="vennNode1" presStyleIdx="2" presStyleCnt="5"/>
      <dgm:spPr/>
    </dgm:pt>
    <dgm:pt modelId="{EDAE1EC2-FE4F-4AF4-9239-0362990D8098}" type="pres">
      <dgm:prSet presAssocID="{3D63CFCC-9BA2-4685-B816-FBB5281700A1}" presName="circ3Tx" presStyleLbl="revTx" presStyleIdx="0" presStyleCnt="0" custScaleX="126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3D98A-7831-4B72-A828-30E28BB59C01}" type="pres">
      <dgm:prSet presAssocID="{D662C2C4-9BCD-4CC7-99E8-CC72CE31EF6E}" presName="circ4" presStyleLbl="vennNode1" presStyleIdx="3" presStyleCnt="5"/>
      <dgm:spPr/>
    </dgm:pt>
    <dgm:pt modelId="{EBA689D3-C102-4A37-A853-A8557F4A5EEF}" type="pres">
      <dgm:prSet presAssocID="{D662C2C4-9BCD-4CC7-99E8-CC72CE31EF6E}" presName="circ4Tx" presStyleLbl="revTx" presStyleIdx="0" presStyleCnt="0" custScaleX="126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5443-1874-41C4-B446-5B9631E36A59}" type="pres">
      <dgm:prSet presAssocID="{FA208D48-1202-4E74-89C1-ECBEBBCE49E0}" presName="circ5" presStyleLbl="vennNode1" presStyleIdx="4" presStyleCnt="5"/>
      <dgm:spPr/>
    </dgm:pt>
    <dgm:pt modelId="{03FAD1BF-8506-4DB8-A6E7-E8B62B7AAB89}" type="pres">
      <dgm:prSet presAssocID="{FA208D48-1202-4E74-89C1-ECBEBBCE49E0}" presName="circ5Tx" presStyleLbl="revTx" presStyleIdx="0" presStyleCnt="0" custScaleX="126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ADE3F4-B8C9-472E-9E5B-830F0E3540B2}" type="presOf" srcId="{194EAA0C-D0CC-495C-BDC4-6113349CD280}" destId="{4090AA1B-2EE4-4117-AEB1-79F32295606B}" srcOrd="0" destOrd="0" presId="urn:microsoft.com/office/officeart/2005/8/layout/venn1"/>
    <dgm:cxn modelId="{6487555B-93A5-4BC4-B872-C19444A44B30}" type="presOf" srcId="{3D63CFCC-9BA2-4685-B816-FBB5281700A1}" destId="{EDAE1EC2-FE4F-4AF4-9239-0362990D8098}" srcOrd="0" destOrd="0" presId="urn:microsoft.com/office/officeart/2005/8/layout/venn1"/>
    <dgm:cxn modelId="{25100852-2591-4974-B26D-924481ACF1FF}" type="presOf" srcId="{EA49D2E2-81E6-450C-8BB5-24B55C1E2444}" destId="{44021D0A-C85C-4947-B088-46667E514D49}" srcOrd="0" destOrd="0" presId="urn:microsoft.com/office/officeart/2005/8/layout/venn1"/>
    <dgm:cxn modelId="{9A9B1E17-CB0D-41FC-9088-4529B1FFA8EB}" srcId="{194EAA0C-D0CC-495C-BDC4-6113349CD280}" destId="{EA49D2E2-81E6-450C-8BB5-24B55C1E2444}" srcOrd="0" destOrd="0" parTransId="{8A5CF7B3-5128-42DF-8432-A9E502053E02}" sibTransId="{26F15C3B-1176-44F5-9629-400980BD382C}"/>
    <dgm:cxn modelId="{B0EB2D74-C158-4E26-941B-8362FE8C109D}" srcId="{194EAA0C-D0CC-495C-BDC4-6113349CD280}" destId="{FA208D48-1202-4E74-89C1-ECBEBBCE49E0}" srcOrd="4" destOrd="0" parTransId="{76BCC43E-AE5E-4595-A0AD-C8F492AA48B5}" sibTransId="{1EF8741B-F87A-49E5-B521-B2EA7E12A2D2}"/>
    <dgm:cxn modelId="{ED870627-A22E-4AE0-9156-B8FD2A6FCF3E}" srcId="{194EAA0C-D0CC-495C-BDC4-6113349CD280}" destId="{3D63CFCC-9BA2-4685-B816-FBB5281700A1}" srcOrd="2" destOrd="0" parTransId="{554B1D10-26E8-4019-A17A-6D5D391E0783}" sibTransId="{594918ED-90D0-4033-9629-86DE9E63DF9F}"/>
    <dgm:cxn modelId="{5AC130D2-43FF-4107-8F30-0BCB0A57AC04}" srcId="{194EAA0C-D0CC-495C-BDC4-6113349CD280}" destId="{5532AF78-3155-4DF1-8DC0-5F7A18898189}" srcOrd="1" destOrd="0" parTransId="{771E8B78-45D2-49F9-9F6A-6D6DDBB941BA}" sibTransId="{C180D920-DE6C-4EFA-A2E8-6CB8D46CD24C}"/>
    <dgm:cxn modelId="{80A6A640-3711-4345-BA04-14035F1719EC}" srcId="{194EAA0C-D0CC-495C-BDC4-6113349CD280}" destId="{D662C2C4-9BCD-4CC7-99E8-CC72CE31EF6E}" srcOrd="3" destOrd="0" parTransId="{2CE6A060-74B7-4340-B258-97BC890DD616}" sibTransId="{9891F165-1816-4A83-B88D-E98EF6A769DD}"/>
    <dgm:cxn modelId="{9F276A45-D5C5-4234-A6E9-0BE90F9D25A3}" type="presOf" srcId="{D662C2C4-9BCD-4CC7-99E8-CC72CE31EF6E}" destId="{EBA689D3-C102-4A37-A853-A8557F4A5EEF}" srcOrd="0" destOrd="0" presId="urn:microsoft.com/office/officeart/2005/8/layout/venn1"/>
    <dgm:cxn modelId="{21BEBC1C-5D02-4130-B27F-CF6D00EA49EE}" type="presOf" srcId="{5532AF78-3155-4DF1-8DC0-5F7A18898189}" destId="{73EAE8F8-1E95-415C-9749-394493F854CD}" srcOrd="0" destOrd="0" presId="urn:microsoft.com/office/officeart/2005/8/layout/venn1"/>
    <dgm:cxn modelId="{6E7CF4D9-3FF4-439D-954E-DD610E625940}" type="presOf" srcId="{FA208D48-1202-4E74-89C1-ECBEBBCE49E0}" destId="{03FAD1BF-8506-4DB8-A6E7-E8B62B7AAB89}" srcOrd="0" destOrd="0" presId="urn:microsoft.com/office/officeart/2005/8/layout/venn1"/>
    <dgm:cxn modelId="{3D983B56-6C48-4A78-A208-880C4172C134}" type="presParOf" srcId="{4090AA1B-2EE4-4117-AEB1-79F32295606B}" destId="{A954F283-16CF-4676-809B-2783A3071F21}" srcOrd="0" destOrd="0" presId="urn:microsoft.com/office/officeart/2005/8/layout/venn1"/>
    <dgm:cxn modelId="{807870E8-945B-4A86-BA3E-F3138D857827}" type="presParOf" srcId="{4090AA1B-2EE4-4117-AEB1-79F32295606B}" destId="{44021D0A-C85C-4947-B088-46667E514D49}" srcOrd="1" destOrd="0" presId="urn:microsoft.com/office/officeart/2005/8/layout/venn1"/>
    <dgm:cxn modelId="{09FFE44B-3EC6-469E-B0F8-CE2E3A598181}" type="presParOf" srcId="{4090AA1B-2EE4-4117-AEB1-79F32295606B}" destId="{ED04E69D-A7D9-41DD-AAF4-60ACB2A9EFC3}" srcOrd="2" destOrd="0" presId="urn:microsoft.com/office/officeart/2005/8/layout/venn1"/>
    <dgm:cxn modelId="{FED1925B-3F19-44BF-99B4-D05CDD000BDF}" type="presParOf" srcId="{4090AA1B-2EE4-4117-AEB1-79F32295606B}" destId="{73EAE8F8-1E95-415C-9749-394493F854CD}" srcOrd="3" destOrd="0" presId="urn:microsoft.com/office/officeart/2005/8/layout/venn1"/>
    <dgm:cxn modelId="{C31DF9C8-E8CA-4BBE-BEA8-C5DD7B9C12F6}" type="presParOf" srcId="{4090AA1B-2EE4-4117-AEB1-79F32295606B}" destId="{0A50DE3C-F423-4454-BBC2-E6D1460E70DE}" srcOrd="4" destOrd="0" presId="urn:microsoft.com/office/officeart/2005/8/layout/venn1"/>
    <dgm:cxn modelId="{BB7E155C-6567-4034-B7F3-863BF2F6DD31}" type="presParOf" srcId="{4090AA1B-2EE4-4117-AEB1-79F32295606B}" destId="{EDAE1EC2-FE4F-4AF4-9239-0362990D8098}" srcOrd="5" destOrd="0" presId="urn:microsoft.com/office/officeart/2005/8/layout/venn1"/>
    <dgm:cxn modelId="{6B20B718-5B85-42DB-9758-A7848F44E088}" type="presParOf" srcId="{4090AA1B-2EE4-4117-AEB1-79F32295606B}" destId="{1543D98A-7831-4B72-A828-30E28BB59C01}" srcOrd="6" destOrd="0" presId="urn:microsoft.com/office/officeart/2005/8/layout/venn1"/>
    <dgm:cxn modelId="{6A4331BF-AC1E-41E4-8752-4E9A7E6A7159}" type="presParOf" srcId="{4090AA1B-2EE4-4117-AEB1-79F32295606B}" destId="{EBA689D3-C102-4A37-A853-A8557F4A5EEF}" srcOrd="7" destOrd="0" presId="urn:microsoft.com/office/officeart/2005/8/layout/venn1"/>
    <dgm:cxn modelId="{477B4041-D920-4499-9587-C8A8A0D330D7}" type="presParOf" srcId="{4090AA1B-2EE4-4117-AEB1-79F32295606B}" destId="{A8295443-1874-41C4-B446-5B9631E36A59}" srcOrd="8" destOrd="0" presId="urn:microsoft.com/office/officeart/2005/8/layout/venn1"/>
    <dgm:cxn modelId="{FC5DF1E2-154B-45E8-A8C2-680449FB3F4B}" type="presParOf" srcId="{4090AA1B-2EE4-4117-AEB1-79F32295606B}" destId="{03FAD1BF-8506-4DB8-A6E7-E8B62B7AAB8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63EEB4-AA9E-4D37-8C4C-A711428B909E}" type="doc">
      <dgm:prSet loTypeId="urn:microsoft.com/office/officeart/2005/8/layout/venn1" loCatId="relationship" qsTypeId="urn:microsoft.com/office/officeart/2005/8/quickstyle/simple1#2" qsCatId="simple" csTypeId="urn:microsoft.com/office/officeart/2005/8/colors/accent0_2" csCatId="mainScheme" phldr="1"/>
      <dgm:spPr/>
    </dgm:pt>
    <dgm:pt modelId="{3192AF7D-9970-43B0-9A8D-112F5061F63B}">
      <dgm:prSet phldrT="[Текст]"/>
      <dgm:spPr/>
      <dgm:t>
        <a:bodyPr/>
        <a:lstStyle/>
        <a:p>
          <a:r>
            <a:rPr lang="ru-RU" dirty="0" smtClean="0"/>
            <a:t>Меры поддержки СО НКО</a:t>
          </a:r>
          <a:endParaRPr lang="ru-RU" dirty="0"/>
        </a:p>
      </dgm:t>
    </dgm:pt>
    <dgm:pt modelId="{D702D0E6-F9DB-4D7E-A482-20954AFD2F5E}" type="parTrans" cxnId="{B2B99B0E-C6D1-4426-9F6A-75E37A975629}">
      <dgm:prSet/>
      <dgm:spPr/>
      <dgm:t>
        <a:bodyPr/>
        <a:lstStyle/>
        <a:p>
          <a:endParaRPr lang="ru-RU"/>
        </a:p>
      </dgm:t>
    </dgm:pt>
    <dgm:pt modelId="{5520379D-758C-4B40-8FF2-7CC4EA71F6BC}" type="sibTrans" cxnId="{B2B99B0E-C6D1-4426-9F6A-75E37A975629}">
      <dgm:prSet/>
      <dgm:spPr/>
      <dgm:t>
        <a:bodyPr/>
        <a:lstStyle/>
        <a:p>
          <a:endParaRPr lang="ru-RU"/>
        </a:p>
      </dgm:t>
    </dgm:pt>
    <dgm:pt modelId="{33336164-42B6-4C02-A7F4-7CD91E039D83}">
      <dgm:prSet phldrT="[Текст]"/>
      <dgm:spPr/>
      <dgm:t>
        <a:bodyPr/>
        <a:lstStyle/>
        <a:p>
          <a:r>
            <a:rPr lang="ru-RU" dirty="0" smtClean="0"/>
            <a:t>Меры поддержки поставщиков </a:t>
          </a:r>
          <a:r>
            <a:rPr lang="ru-RU" dirty="0" err="1" smtClean="0"/>
            <a:t>соцуслуг</a:t>
          </a:r>
          <a:endParaRPr lang="ru-RU" dirty="0"/>
        </a:p>
      </dgm:t>
    </dgm:pt>
    <dgm:pt modelId="{21DADB4B-1546-4DD4-9CC7-344333DC8792}" type="parTrans" cxnId="{61A3B372-6939-4A2E-8FF2-99306683EA88}">
      <dgm:prSet/>
      <dgm:spPr/>
      <dgm:t>
        <a:bodyPr/>
        <a:lstStyle/>
        <a:p>
          <a:endParaRPr lang="ru-RU"/>
        </a:p>
      </dgm:t>
    </dgm:pt>
    <dgm:pt modelId="{CB834797-04C5-4C46-8AED-EA925B3645BA}" type="sibTrans" cxnId="{61A3B372-6939-4A2E-8FF2-99306683EA88}">
      <dgm:prSet/>
      <dgm:spPr/>
      <dgm:t>
        <a:bodyPr/>
        <a:lstStyle/>
        <a:p>
          <a:endParaRPr lang="ru-RU"/>
        </a:p>
      </dgm:t>
    </dgm:pt>
    <dgm:pt modelId="{D34F85CE-DC59-4550-A025-D1EC8474BCC4}">
      <dgm:prSet phldrT="[Текст]"/>
      <dgm:spPr/>
      <dgm:t>
        <a:bodyPr/>
        <a:lstStyle/>
        <a:p>
          <a:r>
            <a:rPr lang="ru-RU" dirty="0" smtClean="0"/>
            <a:t>Меры поддержки  социального предпринимательства</a:t>
          </a:r>
          <a:endParaRPr lang="ru-RU" dirty="0"/>
        </a:p>
      </dgm:t>
    </dgm:pt>
    <dgm:pt modelId="{5131D09E-C3A8-4D5F-95EC-A48A05B5C5CA}" type="parTrans" cxnId="{70D54C75-F0B2-4399-8495-3632CCDDA7D8}">
      <dgm:prSet/>
      <dgm:spPr/>
      <dgm:t>
        <a:bodyPr/>
        <a:lstStyle/>
        <a:p>
          <a:endParaRPr lang="ru-RU"/>
        </a:p>
      </dgm:t>
    </dgm:pt>
    <dgm:pt modelId="{0F1300B8-8DC5-47F8-B06D-6EFA9CC7B773}" type="sibTrans" cxnId="{70D54C75-F0B2-4399-8495-3632CCDDA7D8}">
      <dgm:prSet/>
      <dgm:spPr/>
      <dgm:t>
        <a:bodyPr/>
        <a:lstStyle/>
        <a:p>
          <a:endParaRPr lang="ru-RU"/>
        </a:p>
      </dgm:t>
    </dgm:pt>
    <dgm:pt modelId="{94A9D4E6-8061-45C4-98FA-C27DF9FB0C7C}">
      <dgm:prSet phldrT="[Текст]"/>
      <dgm:spPr/>
      <dgm:t>
        <a:bodyPr/>
        <a:lstStyle/>
        <a:p>
          <a:r>
            <a:rPr lang="ru-RU" dirty="0" smtClean="0"/>
            <a:t>Меры поддержки поставщиков услуг в отдельных отраслях</a:t>
          </a:r>
          <a:endParaRPr lang="ru-RU" dirty="0"/>
        </a:p>
      </dgm:t>
    </dgm:pt>
    <dgm:pt modelId="{62F93088-611B-429C-BD90-4C15C5A85DC7}" type="parTrans" cxnId="{5CE53E70-61AB-4E37-B935-813E534D64CB}">
      <dgm:prSet/>
      <dgm:spPr/>
      <dgm:t>
        <a:bodyPr/>
        <a:lstStyle/>
        <a:p>
          <a:endParaRPr lang="ru-RU"/>
        </a:p>
      </dgm:t>
    </dgm:pt>
    <dgm:pt modelId="{E3E7B4BE-DA88-410C-9D17-1CD6FAC2E6C3}" type="sibTrans" cxnId="{5CE53E70-61AB-4E37-B935-813E534D64CB}">
      <dgm:prSet/>
      <dgm:spPr/>
      <dgm:t>
        <a:bodyPr/>
        <a:lstStyle/>
        <a:p>
          <a:endParaRPr lang="ru-RU"/>
        </a:p>
      </dgm:t>
    </dgm:pt>
    <dgm:pt modelId="{9115C527-C3FA-4158-8813-E90A5501C949}" type="pres">
      <dgm:prSet presAssocID="{8663EEB4-AA9E-4D37-8C4C-A711428B909E}" presName="compositeShape" presStyleCnt="0">
        <dgm:presLayoutVars>
          <dgm:chMax val="7"/>
          <dgm:dir/>
          <dgm:resizeHandles val="exact"/>
        </dgm:presLayoutVars>
      </dgm:prSet>
      <dgm:spPr/>
    </dgm:pt>
    <dgm:pt modelId="{D78CE333-DB5C-4853-B69A-B9C0AFDDE417}" type="pres">
      <dgm:prSet presAssocID="{3192AF7D-9970-43B0-9A8D-112F5061F63B}" presName="circ1" presStyleLbl="vennNode1" presStyleIdx="0" presStyleCnt="4"/>
      <dgm:spPr/>
      <dgm:t>
        <a:bodyPr/>
        <a:lstStyle/>
        <a:p>
          <a:endParaRPr lang="ru-RU"/>
        </a:p>
      </dgm:t>
    </dgm:pt>
    <dgm:pt modelId="{D1A20B36-C1FC-4A0B-9654-0A924D2DAE49}" type="pres">
      <dgm:prSet presAssocID="{3192AF7D-9970-43B0-9A8D-112F5061F6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12604-8DD7-4B5F-B0A3-6104C66E36F7}" type="pres">
      <dgm:prSet presAssocID="{33336164-42B6-4C02-A7F4-7CD91E039D83}" presName="circ2" presStyleLbl="vennNode1" presStyleIdx="1" presStyleCnt="4"/>
      <dgm:spPr/>
      <dgm:t>
        <a:bodyPr/>
        <a:lstStyle/>
        <a:p>
          <a:endParaRPr lang="ru-RU"/>
        </a:p>
      </dgm:t>
    </dgm:pt>
    <dgm:pt modelId="{93810B72-2052-46D4-849E-CA0BADEBD119}" type="pres">
      <dgm:prSet presAssocID="{33336164-42B6-4C02-A7F4-7CD91E039D8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5AA14-AA0F-4E93-94CD-47234D24C966}" type="pres">
      <dgm:prSet presAssocID="{D34F85CE-DC59-4550-A025-D1EC8474BCC4}" presName="circ3" presStyleLbl="vennNode1" presStyleIdx="2" presStyleCnt="4"/>
      <dgm:spPr/>
      <dgm:t>
        <a:bodyPr/>
        <a:lstStyle/>
        <a:p>
          <a:endParaRPr lang="ru-RU"/>
        </a:p>
      </dgm:t>
    </dgm:pt>
    <dgm:pt modelId="{40DF4E93-C605-4552-929E-BCED97F52213}" type="pres">
      <dgm:prSet presAssocID="{D34F85CE-DC59-4550-A025-D1EC8474BCC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EFA16-AAB3-4ECE-9592-E1D75A651C8D}" type="pres">
      <dgm:prSet presAssocID="{94A9D4E6-8061-45C4-98FA-C27DF9FB0C7C}" presName="circ4" presStyleLbl="vennNode1" presStyleIdx="3" presStyleCnt="4"/>
      <dgm:spPr/>
      <dgm:t>
        <a:bodyPr/>
        <a:lstStyle/>
        <a:p>
          <a:endParaRPr lang="ru-RU"/>
        </a:p>
      </dgm:t>
    </dgm:pt>
    <dgm:pt modelId="{344DAF41-4D7F-4910-B46E-64A70090CE0F}" type="pres">
      <dgm:prSet presAssocID="{94A9D4E6-8061-45C4-98FA-C27DF9FB0C7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B99B0E-C6D1-4426-9F6A-75E37A975629}" srcId="{8663EEB4-AA9E-4D37-8C4C-A711428B909E}" destId="{3192AF7D-9970-43B0-9A8D-112F5061F63B}" srcOrd="0" destOrd="0" parTransId="{D702D0E6-F9DB-4D7E-A482-20954AFD2F5E}" sibTransId="{5520379D-758C-4B40-8FF2-7CC4EA71F6BC}"/>
    <dgm:cxn modelId="{223F23D6-1630-48EC-93BE-4511F422DFB3}" type="presOf" srcId="{33336164-42B6-4C02-A7F4-7CD91E039D83}" destId="{93810B72-2052-46D4-849E-CA0BADEBD119}" srcOrd="1" destOrd="0" presId="urn:microsoft.com/office/officeart/2005/8/layout/venn1"/>
    <dgm:cxn modelId="{2A9DF528-0107-4201-B782-9196230CA226}" type="presOf" srcId="{D34F85CE-DC59-4550-A025-D1EC8474BCC4}" destId="{40DF4E93-C605-4552-929E-BCED97F52213}" srcOrd="1" destOrd="0" presId="urn:microsoft.com/office/officeart/2005/8/layout/venn1"/>
    <dgm:cxn modelId="{67C61B25-D24A-4EED-A689-E6C74040E6DA}" type="presOf" srcId="{94A9D4E6-8061-45C4-98FA-C27DF9FB0C7C}" destId="{344DAF41-4D7F-4910-B46E-64A70090CE0F}" srcOrd="1" destOrd="0" presId="urn:microsoft.com/office/officeart/2005/8/layout/venn1"/>
    <dgm:cxn modelId="{5CE53E70-61AB-4E37-B935-813E534D64CB}" srcId="{8663EEB4-AA9E-4D37-8C4C-A711428B909E}" destId="{94A9D4E6-8061-45C4-98FA-C27DF9FB0C7C}" srcOrd="3" destOrd="0" parTransId="{62F93088-611B-429C-BD90-4C15C5A85DC7}" sibTransId="{E3E7B4BE-DA88-410C-9D17-1CD6FAC2E6C3}"/>
    <dgm:cxn modelId="{4C59BA91-FCA6-4411-A2D5-AD83AE2AE1AF}" type="presOf" srcId="{8663EEB4-AA9E-4D37-8C4C-A711428B909E}" destId="{9115C527-C3FA-4158-8813-E90A5501C949}" srcOrd="0" destOrd="0" presId="urn:microsoft.com/office/officeart/2005/8/layout/venn1"/>
    <dgm:cxn modelId="{B875209A-B704-45D2-807A-99AF47B7A1AD}" type="presOf" srcId="{D34F85CE-DC59-4550-A025-D1EC8474BCC4}" destId="{9C35AA14-AA0F-4E93-94CD-47234D24C966}" srcOrd="0" destOrd="0" presId="urn:microsoft.com/office/officeart/2005/8/layout/venn1"/>
    <dgm:cxn modelId="{86B603CA-0200-44A3-A18B-6B318AA0E781}" type="presOf" srcId="{3192AF7D-9970-43B0-9A8D-112F5061F63B}" destId="{D1A20B36-C1FC-4A0B-9654-0A924D2DAE49}" srcOrd="1" destOrd="0" presId="urn:microsoft.com/office/officeart/2005/8/layout/venn1"/>
    <dgm:cxn modelId="{A19B0425-654E-404C-85F6-30B5A259531C}" type="presOf" srcId="{33336164-42B6-4C02-A7F4-7CD91E039D83}" destId="{4AC12604-8DD7-4B5F-B0A3-6104C66E36F7}" srcOrd="0" destOrd="0" presId="urn:microsoft.com/office/officeart/2005/8/layout/venn1"/>
    <dgm:cxn modelId="{70D54C75-F0B2-4399-8495-3632CCDDA7D8}" srcId="{8663EEB4-AA9E-4D37-8C4C-A711428B909E}" destId="{D34F85CE-DC59-4550-A025-D1EC8474BCC4}" srcOrd="2" destOrd="0" parTransId="{5131D09E-C3A8-4D5F-95EC-A48A05B5C5CA}" sibTransId="{0F1300B8-8DC5-47F8-B06D-6EFA9CC7B773}"/>
    <dgm:cxn modelId="{810E974B-B8A8-4836-9A88-6C7B2524D00C}" type="presOf" srcId="{3192AF7D-9970-43B0-9A8D-112F5061F63B}" destId="{D78CE333-DB5C-4853-B69A-B9C0AFDDE417}" srcOrd="0" destOrd="0" presId="urn:microsoft.com/office/officeart/2005/8/layout/venn1"/>
    <dgm:cxn modelId="{61A3B372-6939-4A2E-8FF2-99306683EA88}" srcId="{8663EEB4-AA9E-4D37-8C4C-A711428B909E}" destId="{33336164-42B6-4C02-A7F4-7CD91E039D83}" srcOrd="1" destOrd="0" parTransId="{21DADB4B-1546-4DD4-9CC7-344333DC8792}" sibTransId="{CB834797-04C5-4C46-8AED-EA925B3645BA}"/>
    <dgm:cxn modelId="{FD7D1352-1246-44FC-9D85-09496F516A3B}" type="presOf" srcId="{94A9D4E6-8061-45C4-98FA-C27DF9FB0C7C}" destId="{E6CEFA16-AAB3-4ECE-9592-E1D75A651C8D}" srcOrd="0" destOrd="0" presId="urn:microsoft.com/office/officeart/2005/8/layout/venn1"/>
    <dgm:cxn modelId="{0757C30D-FABA-4490-8853-EBD20C0F5CD8}" type="presParOf" srcId="{9115C527-C3FA-4158-8813-E90A5501C949}" destId="{D78CE333-DB5C-4853-B69A-B9C0AFDDE417}" srcOrd="0" destOrd="0" presId="urn:microsoft.com/office/officeart/2005/8/layout/venn1"/>
    <dgm:cxn modelId="{94A976AD-B9D8-4C91-8847-687414EBFB67}" type="presParOf" srcId="{9115C527-C3FA-4158-8813-E90A5501C949}" destId="{D1A20B36-C1FC-4A0B-9654-0A924D2DAE49}" srcOrd="1" destOrd="0" presId="urn:microsoft.com/office/officeart/2005/8/layout/venn1"/>
    <dgm:cxn modelId="{87F1BEE7-28B9-4144-90E0-5200958346FD}" type="presParOf" srcId="{9115C527-C3FA-4158-8813-E90A5501C949}" destId="{4AC12604-8DD7-4B5F-B0A3-6104C66E36F7}" srcOrd="2" destOrd="0" presId="urn:microsoft.com/office/officeart/2005/8/layout/venn1"/>
    <dgm:cxn modelId="{A57B6C39-B14E-47BE-A4F8-1260F241374E}" type="presParOf" srcId="{9115C527-C3FA-4158-8813-E90A5501C949}" destId="{93810B72-2052-46D4-849E-CA0BADEBD119}" srcOrd="3" destOrd="0" presId="urn:microsoft.com/office/officeart/2005/8/layout/venn1"/>
    <dgm:cxn modelId="{89E6CE95-979C-4136-874D-2A2C4E934D65}" type="presParOf" srcId="{9115C527-C3FA-4158-8813-E90A5501C949}" destId="{9C35AA14-AA0F-4E93-94CD-47234D24C966}" srcOrd="4" destOrd="0" presId="urn:microsoft.com/office/officeart/2005/8/layout/venn1"/>
    <dgm:cxn modelId="{0828A992-F7D0-496F-8760-44E2586096CA}" type="presParOf" srcId="{9115C527-C3FA-4158-8813-E90A5501C949}" destId="{40DF4E93-C605-4552-929E-BCED97F52213}" srcOrd="5" destOrd="0" presId="urn:microsoft.com/office/officeart/2005/8/layout/venn1"/>
    <dgm:cxn modelId="{C0112FBB-78FC-42FE-993D-FE4523935D65}" type="presParOf" srcId="{9115C527-C3FA-4158-8813-E90A5501C949}" destId="{E6CEFA16-AAB3-4ECE-9592-E1D75A651C8D}" srcOrd="6" destOrd="0" presId="urn:microsoft.com/office/officeart/2005/8/layout/venn1"/>
    <dgm:cxn modelId="{BBB43697-409B-4450-A91D-AE07F9692FCC}" type="presParOf" srcId="{9115C527-C3FA-4158-8813-E90A5501C949}" destId="{344DAF41-4D7F-4910-B46E-64A70090CE0F}" srcOrd="7" destOrd="0" presId="urn:microsoft.com/office/officeart/2005/8/layout/venn1"/>
  </dgm:cxnLst>
  <dgm:bg/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23B45C-90A7-40F9-997C-74A45F8ACFC4}" type="doc">
      <dgm:prSet loTypeId="urn:microsoft.com/office/officeart/2008/layout/NameandTitleOrganizationalChart" loCatId="hierarchy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104B31F-A51C-4569-9A5A-35BCF1CEE15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Средства на реализацию мероприятий программы</a:t>
          </a:r>
          <a:endParaRPr lang="ru-RU" dirty="0"/>
        </a:p>
      </dgm:t>
    </dgm:pt>
    <dgm:pt modelId="{ED554872-9470-41A7-BCCB-2654F2D89E0E}" type="parTrans" cxnId="{214AF7B7-9C94-48D0-A47A-023EB74A286D}">
      <dgm:prSet/>
      <dgm:spPr/>
      <dgm:t>
        <a:bodyPr/>
        <a:lstStyle/>
        <a:p>
          <a:endParaRPr lang="ru-RU"/>
        </a:p>
      </dgm:t>
    </dgm:pt>
    <dgm:pt modelId="{A874B5A0-30BB-42BF-BFA3-884B66E4535D}" type="sibTrans" cxnId="{214AF7B7-9C94-48D0-A47A-023EB74A286D}">
      <dgm:prSet/>
      <dgm:spPr/>
      <dgm:t>
        <a:bodyPr/>
        <a:lstStyle/>
        <a:p>
          <a:r>
            <a:rPr lang="ru-RU" dirty="0" smtClean="0"/>
            <a:t>Смотрим Программы, планы-графики их реализации</a:t>
          </a:r>
          <a:endParaRPr lang="ru-RU" dirty="0"/>
        </a:p>
      </dgm:t>
    </dgm:pt>
    <dgm:pt modelId="{82B38118-D3D2-45AD-AAC9-5D29250D69DB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Бюджетные субсидии</a:t>
          </a:r>
          <a:endParaRPr lang="ru-RU" dirty="0"/>
        </a:p>
      </dgm:t>
    </dgm:pt>
    <dgm:pt modelId="{1444997F-2926-44ED-9DAA-F0567A7153DC}" type="parTrans" cxnId="{C995F8C9-308A-4546-86B7-C3ADBD97E78C}">
      <dgm:prSet/>
      <dgm:spPr/>
      <dgm:t>
        <a:bodyPr/>
        <a:lstStyle/>
        <a:p>
          <a:endParaRPr lang="ru-RU"/>
        </a:p>
      </dgm:t>
    </dgm:pt>
    <dgm:pt modelId="{BBD19AA2-52D2-491A-B619-078E901B554E}" type="sibTrans" cxnId="{C995F8C9-308A-4546-86B7-C3ADBD97E78C}">
      <dgm:prSet/>
      <dgm:spPr/>
      <dgm:t>
        <a:bodyPr/>
        <a:lstStyle/>
        <a:p>
          <a:r>
            <a:rPr lang="ru-RU" dirty="0" smtClean="0"/>
            <a:t>Смотрим Программы, планы-графики их реализации</a:t>
          </a:r>
          <a:endParaRPr lang="ru-RU" dirty="0"/>
        </a:p>
      </dgm:t>
    </dgm:pt>
    <dgm:pt modelId="{0FB44062-E93D-498F-89EB-0EAB4CAA7C51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Конкурсы субсидий (проектов)</a:t>
          </a:r>
          <a:endParaRPr lang="ru-RU" dirty="0"/>
        </a:p>
      </dgm:t>
    </dgm:pt>
    <dgm:pt modelId="{F4A47E12-4469-4250-9B21-E2B69AF4666A}" type="parTrans" cxnId="{A2F314AA-276D-48B3-AFD3-3B565599E0C4}">
      <dgm:prSet/>
      <dgm:spPr/>
      <dgm:t>
        <a:bodyPr/>
        <a:lstStyle/>
        <a:p>
          <a:endParaRPr lang="ru-RU"/>
        </a:p>
      </dgm:t>
    </dgm:pt>
    <dgm:pt modelId="{32539A37-B2C4-418C-9BD1-47CFFF86A25D}" type="sibTrans" cxnId="{A2F314AA-276D-48B3-AFD3-3B565599E0C4}">
      <dgm:prSet/>
      <dgm:spPr/>
      <dgm:t>
        <a:bodyPr/>
        <a:lstStyle/>
        <a:p>
          <a:r>
            <a:rPr lang="ru-RU" dirty="0" smtClean="0"/>
            <a:t>Смотрим НПА, утверждающие Положения о конкурсе</a:t>
          </a:r>
          <a:endParaRPr lang="ru-RU" dirty="0"/>
        </a:p>
      </dgm:t>
    </dgm:pt>
    <dgm:pt modelId="{87E5993C-5C2B-48A8-9E6F-E7B27E2FDACB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Субсидии вне конкурса</a:t>
          </a:r>
          <a:endParaRPr lang="ru-RU" dirty="0"/>
        </a:p>
      </dgm:t>
    </dgm:pt>
    <dgm:pt modelId="{93A4D9EC-486B-42E0-B4F2-2BCEB3DBAC2E}" type="parTrans" cxnId="{1C02617E-CE86-4BBA-8F89-55B01C3B5406}">
      <dgm:prSet/>
      <dgm:spPr/>
      <dgm:t>
        <a:bodyPr/>
        <a:lstStyle/>
        <a:p>
          <a:endParaRPr lang="ru-RU"/>
        </a:p>
      </dgm:t>
    </dgm:pt>
    <dgm:pt modelId="{70DD40E9-618A-4803-930A-D27BB76B6A8B}" type="sibTrans" cxnId="{1C02617E-CE86-4BBA-8F89-55B01C3B5406}">
      <dgm:prSet/>
      <dgm:spPr/>
      <dgm:t>
        <a:bodyPr/>
        <a:lstStyle/>
        <a:p>
          <a:r>
            <a:rPr lang="ru-RU" dirty="0" smtClean="0"/>
            <a:t>Контактируем с заказчиком</a:t>
          </a:r>
          <a:endParaRPr lang="ru-RU" dirty="0"/>
        </a:p>
      </dgm:t>
    </dgm:pt>
    <dgm:pt modelId="{3D48FEFF-5098-462F-A4DC-CCF4C3CC6615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Государственные (муниципальные закупки)</a:t>
          </a:r>
          <a:endParaRPr lang="ru-RU" dirty="0"/>
        </a:p>
      </dgm:t>
    </dgm:pt>
    <dgm:pt modelId="{3340149F-C699-462A-935B-61F873632DCD}" type="parTrans" cxnId="{F182157C-EB64-4394-A817-3FBB780805E5}">
      <dgm:prSet/>
      <dgm:spPr/>
      <dgm:t>
        <a:bodyPr/>
        <a:lstStyle/>
        <a:p>
          <a:endParaRPr lang="ru-RU"/>
        </a:p>
      </dgm:t>
    </dgm:pt>
    <dgm:pt modelId="{92ABDAE6-97AC-48C2-8DFC-071ECC903E0D}" type="sibTrans" cxnId="{F182157C-EB64-4394-A817-3FBB780805E5}">
      <dgm:prSet custT="1"/>
      <dgm:spPr/>
      <dgm:t>
        <a:bodyPr/>
        <a:lstStyle/>
        <a:p>
          <a:r>
            <a:rPr lang="ru-RU" sz="1400" dirty="0" smtClean="0"/>
            <a:t>Смотрим планы-графики  закупок</a:t>
          </a:r>
          <a:endParaRPr lang="ru-RU" sz="1400" dirty="0"/>
        </a:p>
      </dgm:t>
    </dgm:pt>
    <dgm:pt modelId="{BBE2AEF9-5389-4359-8A78-932734E3F8C4}" type="pres">
      <dgm:prSet presAssocID="{E723B45C-90A7-40F9-997C-74A45F8ACF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25BC63-81E6-4D23-B69A-BE011E139454}" type="pres">
      <dgm:prSet presAssocID="{1104B31F-A51C-4569-9A5A-35BCF1CEE15E}" presName="hierRoot1" presStyleCnt="0">
        <dgm:presLayoutVars>
          <dgm:hierBranch val="init"/>
        </dgm:presLayoutVars>
      </dgm:prSet>
      <dgm:spPr/>
    </dgm:pt>
    <dgm:pt modelId="{34215999-AF72-429D-850B-558D1346948C}" type="pres">
      <dgm:prSet presAssocID="{1104B31F-A51C-4569-9A5A-35BCF1CEE15E}" presName="rootComposite1" presStyleCnt="0"/>
      <dgm:spPr/>
    </dgm:pt>
    <dgm:pt modelId="{C0C57471-3B98-490D-BE7D-952EDA1B6792}" type="pres">
      <dgm:prSet presAssocID="{1104B31F-A51C-4569-9A5A-35BCF1CEE15E}" presName="rootText1" presStyleLbl="node0" presStyleIdx="0" presStyleCnt="1" custScaleX="145092" custScaleY="11137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28E8803-2108-4911-AC67-BBBB096F8AC1}" type="pres">
      <dgm:prSet presAssocID="{1104B31F-A51C-4569-9A5A-35BCF1CEE15E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2315399-FDCA-4C54-A8B5-CEFF6F3FF9B3}" type="pres">
      <dgm:prSet presAssocID="{1104B31F-A51C-4569-9A5A-35BCF1CEE15E}" presName="rootConnector1" presStyleLbl="node1" presStyleIdx="0" presStyleCnt="4"/>
      <dgm:spPr/>
      <dgm:t>
        <a:bodyPr/>
        <a:lstStyle/>
        <a:p>
          <a:endParaRPr lang="ru-RU"/>
        </a:p>
      </dgm:t>
    </dgm:pt>
    <dgm:pt modelId="{288BF222-926A-4B5C-A86A-0EB97F0B3CB6}" type="pres">
      <dgm:prSet presAssocID="{1104B31F-A51C-4569-9A5A-35BCF1CEE15E}" presName="hierChild2" presStyleCnt="0"/>
      <dgm:spPr/>
    </dgm:pt>
    <dgm:pt modelId="{0A1E5A52-E501-4105-B4DF-99D8E78C86DE}" type="pres">
      <dgm:prSet presAssocID="{1444997F-2926-44ED-9DAA-F0567A7153D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31DA052-2527-4FBD-8EA3-36C7843646D2}" type="pres">
      <dgm:prSet presAssocID="{82B38118-D3D2-45AD-AAC9-5D29250D69DB}" presName="hierRoot2" presStyleCnt="0">
        <dgm:presLayoutVars>
          <dgm:hierBranch val="init"/>
        </dgm:presLayoutVars>
      </dgm:prSet>
      <dgm:spPr/>
    </dgm:pt>
    <dgm:pt modelId="{47FB9ECF-6342-4139-82C9-2276F7C98BF1}" type="pres">
      <dgm:prSet presAssocID="{82B38118-D3D2-45AD-AAC9-5D29250D69DB}" presName="rootComposite" presStyleCnt="0"/>
      <dgm:spPr/>
    </dgm:pt>
    <dgm:pt modelId="{11FC9779-7470-4804-8987-C7241B67B589}" type="pres">
      <dgm:prSet presAssocID="{82B38118-D3D2-45AD-AAC9-5D29250D69DB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3D8BFC3-D5F5-4F25-933C-61CED415FBF1}" type="pres">
      <dgm:prSet presAssocID="{82B38118-D3D2-45AD-AAC9-5D29250D69DB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1F7C9E9-43B5-414E-8CD4-4C9C7260A0FC}" type="pres">
      <dgm:prSet presAssocID="{82B38118-D3D2-45AD-AAC9-5D29250D69DB}" presName="rootConnector" presStyleLbl="node2" presStyleIdx="0" presStyleCnt="0"/>
      <dgm:spPr/>
      <dgm:t>
        <a:bodyPr/>
        <a:lstStyle/>
        <a:p>
          <a:endParaRPr lang="ru-RU"/>
        </a:p>
      </dgm:t>
    </dgm:pt>
    <dgm:pt modelId="{373EC07B-1E70-4FD6-AEE8-B50964EA306E}" type="pres">
      <dgm:prSet presAssocID="{82B38118-D3D2-45AD-AAC9-5D29250D69DB}" presName="hierChild4" presStyleCnt="0"/>
      <dgm:spPr/>
    </dgm:pt>
    <dgm:pt modelId="{B2072C2E-19C3-480B-BC02-FB2D8DEE9E2B}" type="pres">
      <dgm:prSet presAssocID="{F4A47E12-4469-4250-9B21-E2B69AF4666A}" presName="Name37" presStyleLbl="parChTrans1D3" presStyleIdx="0" presStyleCnt="2"/>
      <dgm:spPr/>
      <dgm:t>
        <a:bodyPr/>
        <a:lstStyle/>
        <a:p>
          <a:endParaRPr lang="ru-RU"/>
        </a:p>
      </dgm:t>
    </dgm:pt>
    <dgm:pt modelId="{53BE77A5-BDFC-4EA7-A03D-64EFE6B3F119}" type="pres">
      <dgm:prSet presAssocID="{0FB44062-E93D-498F-89EB-0EAB4CAA7C51}" presName="hierRoot2" presStyleCnt="0">
        <dgm:presLayoutVars>
          <dgm:hierBranch val="init"/>
        </dgm:presLayoutVars>
      </dgm:prSet>
      <dgm:spPr/>
    </dgm:pt>
    <dgm:pt modelId="{285AA774-2AD1-4D79-A11D-37CFCA49B40B}" type="pres">
      <dgm:prSet presAssocID="{0FB44062-E93D-498F-89EB-0EAB4CAA7C51}" presName="rootComposite" presStyleCnt="0"/>
      <dgm:spPr/>
    </dgm:pt>
    <dgm:pt modelId="{1D484645-7CFD-4329-AB43-600AC87D1D0F}" type="pres">
      <dgm:prSet presAssocID="{0FB44062-E93D-498F-89EB-0EAB4CAA7C51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70AC60C-1011-4567-9B83-4BFB46F460F7}" type="pres">
      <dgm:prSet presAssocID="{0FB44062-E93D-498F-89EB-0EAB4CAA7C51}" presName="titleText2" presStyleLbl="fgAcc1" presStyleIdx="1" presStyleCnt="4" custLinFactNeighborX="1450" custLinFactNeighborY="3084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9C7FD54-3358-4A8B-8687-DA2C8505C2B3}" type="pres">
      <dgm:prSet presAssocID="{0FB44062-E93D-498F-89EB-0EAB4CAA7C51}" presName="rootConnector" presStyleLbl="node3" presStyleIdx="0" presStyleCnt="0"/>
      <dgm:spPr/>
      <dgm:t>
        <a:bodyPr/>
        <a:lstStyle/>
        <a:p>
          <a:endParaRPr lang="ru-RU"/>
        </a:p>
      </dgm:t>
    </dgm:pt>
    <dgm:pt modelId="{9F290ED8-9205-4BF6-BCF9-F934FD3B59BB}" type="pres">
      <dgm:prSet presAssocID="{0FB44062-E93D-498F-89EB-0EAB4CAA7C51}" presName="hierChild4" presStyleCnt="0"/>
      <dgm:spPr/>
    </dgm:pt>
    <dgm:pt modelId="{F131DC82-EEE7-4600-868B-AA12F772E7FC}" type="pres">
      <dgm:prSet presAssocID="{0FB44062-E93D-498F-89EB-0EAB4CAA7C51}" presName="hierChild5" presStyleCnt="0"/>
      <dgm:spPr/>
    </dgm:pt>
    <dgm:pt modelId="{3B575E7A-A6C2-4697-8008-A240E4D156BF}" type="pres">
      <dgm:prSet presAssocID="{93A4D9EC-486B-42E0-B4F2-2BCEB3DBAC2E}" presName="Name37" presStyleLbl="parChTrans1D3" presStyleIdx="1" presStyleCnt="2"/>
      <dgm:spPr/>
      <dgm:t>
        <a:bodyPr/>
        <a:lstStyle/>
        <a:p>
          <a:endParaRPr lang="ru-RU"/>
        </a:p>
      </dgm:t>
    </dgm:pt>
    <dgm:pt modelId="{E46D8309-0561-4918-BF2A-78EBA1A47CF9}" type="pres">
      <dgm:prSet presAssocID="{87E5993C-5C2B-48A8-9E6F-E7B27E2FDACB}" presName="hierRoot2" presStyleCnt="0">
        <dgm:presLayoutVars>
          <dgm:hierBranch val="init"/>
        </dgm:presLayoutVars>
      </dgm:prSet>
      <dgm:spPr/>
    </dgm:pt>
    <dgm:pt modelId="{C7D0C25F-F9D3-4C2F-8038-73F7601B1C50}" type="pres">
      <dgm:prSet presAssocID="{87E5993C-5C2B-48A8-9E6F-E7B27E2FDACB}" presName="rootComposite" presStyleCnt="0"/>
      <dgm:spPr/>
    </dgm:pt>
    <dgm:pt modelId="{E63E5ECC-2E12-4752-BA86-D065CE6A17ED}" type="pres">
      <dgm:prSet presAssocID="{87E5993C-5C2B-48A8-9E6F-E7B27E2FDACB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8BDDEE0-A8C0-4E1A-8B97-353FEF7330A6}" type="pres">
      <dgm:prSet presAssocID="{87E5993C-5C2B-48A8-9E6F-E7B27E2FDACB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51A3193-5D2E-4D62-BBF8-833E65FFE007}" type="pres">
      <dgm:prSet presAssocID="{87E5993C-5C2B-48A8-9E6F-E7B27E2FDACB}" presName="rootConnector" presStyleLbl="node3" presStyleIdx="0" presStyleCnt="0"/>
      <dgm:spPr/>
      <dgm:t>
        <a:bodyPr/>
        <a:lstStyle/>
        <a:p>
          <a:endParaRPr lang="ru-RU"/>
        </a:p>
      </dgm:t>
    </dgm:pt>
    <dgm:pt modelId="{C28EC0B9-58F5-41D8-974E-782F770D4F8E}" type="pres">
      <dgm:prSet presAssocID="{87E5993C-5C2B-48A8-9E6F-E7B27E2FDACB}" presName="hierChild4" presStyleCnt="0"/>
      <dgm:spPr/>
    </dgm:pt>
    <dgm:pt modelId="{AC810EA6-92D5-4CBF-B1C1-33352EF87169}" type="pres">
      <dgm:prSet presAssocID="{87E5993C-5C2B-48A8-9E6F-E7B27E2FDACB}" presName="hierChild5" presStyleCnt="0"/>
      <dgm:spPr/>
    </dgm:pt>
    <dgm:pt modelId="{7738ABFE-EE8E-400E-B33B-B108833E3171}" type="pres">
      <dgm:prSet presAssocID="{82B38118-D3D2-45AD-AAC9-5D29250D69DB}" presName="hierChild5" presStyleCnt="0"/>
      <dgm:spPr/>
    </dgm:pt>
    <dgm:pt modelId="{5F5E6AA6-6329-4E89-A050-2B0C92F2A435}" type="pres">
      <dgm:prSet presAssocID="{3340149F-C699-462A-935B-61F873632DC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7A9A8D7-90C5-4BEF-B2F1-DB85031AA742}" type="pres">
      <dgm:prSet presAssocID="{3D48FEFF-5098-462F-A4DC-CCF4C3CC6615}" presName="hierRoot2" presStyleCnt="0">
        <dgm:presLayoutVars>
          <dgm:hierBranch val="init"/>
        </dgm:presLayoutVars>
      </dgm:prSet>
      <dgm:spPr/>
    </dgm:pt>
    <dgm:pt modelId="{FC91EF28-8B0D-4EA1-A9D6-9779F2252E80}" type="pres">
      <dgm:prSet presAssocID="{3D48FEFF-5098-462F-A4DC-CCF4C3CC6615}" presName="rootComposite" presStyleCnt="0"/>
      <dgm:spPr/>
    </dgm:pt>
    <dgm:pt modelId="{7B722D06-9E5F-465E-97DA-ABC8590184FF}" type="pres">
      <dgm:prSet presAssocID="{3D48FEFF-5098-462F-A4DC-CCF4C3CC6615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99F318A-3103-417D-9221-9DFB08713F50}" type="pres">
      <dgm:prSet presAssocID="{3D48FEFF-5098-462F-A4DC-CCF4C3CC6615}" presName="titleText2" presStyleLbl="fgAcc1" presStyleIdx="3" presStyleCnt="4" custLinFactNeighborX="9999" custLinFactNeighborY="3722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3669F57-D093-4EC8-B550-5ADEC877DDD0}" type="pres">
      <dgm:prSet presAssocID="{3D48FEFF-5098-462F-A4DC-CCF4C3CC6615}" presName="rootConnector" presStyleLbl="node2" presStyleIdx="0" presStyleCnt="0"/>
      <dgm:spPr/>
      <dgm:t>
        <a:bodyPr/>
        <a:lstStyle/>
        <a:p>
          <a:endParaRPr lang="ru-RU"/>
        </a:p>
      </dgm:t>
    </dgm:pt>
    <dgm:pt modelId="{C7124857-B153-4F18-B005-A72FC8F16F71}" type="pres">
      <dgm:prSet presAssocID="{3D48FEFF-5098-462F-A4DC-CCF4C3CC6615}" presName="hierChild4" presStyleCnt="0"/>
      <dgm:spPr/>
    </dgm:pt>
    <dgm:pt modelId="{A671CD75-D30E-4785-9995-6BDE955E89FB}" type="pres">
      <dgm:prSet presAssocID="{3D48FEFF-5098-462F-A4DC-CCF4C3CC6615}" presName="hierChild5" presStyleCnt="0"/>
      <dgm:spPr/>
    </dgm:pt>
    <dgm:pt modelId="{8E80D28D-3C75-4F4A-889F-13CEFA7AE2F0}" type="pres">
      <dgm:prSet presAssocID="{1104B31F-A51C-4569-9A5A-35BCF1CEE15E}" presName="hierChild3" presStyleCnt="0"/>
      <dgm:spPr/>
    </dgm:pt>
  </dgm:ptLst>
  <dgm:cxnLst>
    <dgm:cxn modelId="{214AF7B7-9C94-48D0-A47A-023EB74A286D}" srcId="{E723B45C-90A7-40F9-997C-74A45F8ACFC4}" destId="{1104B31F-A51C-4569-9A5A-35BCF1CEE15E}" srcOrd="0" destOrd="0" parTransId="{ED554872-9470-41A7-BCCB-2654F2D89E0E}" sibTransId="{A874B5A0-30BB-42BF-BFA3-884B66E4535D}"/>
    <dgm:cxn modelId="{8223E1EE-41E1-48F7-B9DC-C858141DFCBA}" type="presOf" srcId="{1444997F-2926-44ED-9DAA-F0567A7153DC}" destId="{0A1E5A52-E501-4105-B4DF-99D8E78C86DE}" srcOrd="0" destOrd="0" presId="urn:microsoft.com/office/officeart/2008/layout/NameandTitleOrganizationalChart"/>
    <dgm:cxn modelId="{1BF27DE7-CF0D-41AE-AB99-A4E414EF3551}" type="presOf" srcId="{82B38118-D3D2-45AD-AAC9-5D29250D69DB}" destId="{11FC9779-7470-4804-8987-C7241B67B589}" srcOrd="0" destOrd="0" presId="urn:microsoft.com/office/officeart/2008/layout/NameandTitleOrganizationalChart"/>
    <dgm:cxn modelId="{89DA9254-680A-4E48-AF95-36B2794BD472}" type="presOf" srcId="{BBD19AA2-52D2-491A-B619-078E901B554E}" destId="{A3D8BFC3-D5F5-4F25-933C-61CED415FBF1}" srcOrd="0" destOrd="0" presId="urn:microsoft.com/office/officeart/2008/layout/NameandTitleOrganizationalChart"/>
    <dgm:cxn modelId="{1C02617E-CE86-4BBA-8F89-55B01C3B5406}" srcId="{82B38118-D3D2-45AD-AAC9-5D29250D69DB}" destId="{87E5993C-5C2B-48A8-9E6F-E7B27E2FDACB}" srcOrd="1" destOrd="0" parTransId="{93A4D9EC-486B-42E0-B4F2-2BCEB3DBAC2E}" sibTransId="{70DD40E9-618A-4803-930A-D27BB76B6A8B}"/>
    <dgm:cxn modelId="{AF56D94A-D774-4034-B43A-BEF41989D582}" type="presOf" srcId="{87E5993C-5C2B-48A8-9E6F-E7B27E2FDACB}" destId="{351A3193-5D2E-4D62-BBF8-833E65FFE007}" srcOrd="1" destOrd="0" presId="urn:microsoft.com/office/officeart/2008/layout/NameandTitleOrganizationalChart"/>
    <dgm:cxn modelId="{8EE9B23B-8937-4FD3-B55B-293FB55030AC}" type="presOf" srcId="{3340149F-C699-462A-935B-61F873632DCD}" destId="{5F5E6AA6-6329-4E89-A050-2B0C92F2A435}" srcOrd="0" destOrd="0" presId="urn:microsoft.com/office/officeart/2008/layout/NameandTitleOrganizationalChart"/>
    <dgm:cxn modelId="{530461B1-F43C-4D74-A292-D4F74C838949}" type="presOf" srcId="{3D48FEFF-5098-462F-A4DC-CCF4C3CC6615}" destId="{7B722D06-9E5F-465E-97DA-ABC8590184FF}" srcOrd="0" destOrd="0" presId="urn:microsoft.com/office/officeart/2008/layout/NameandTitleOrganizationalChart"/>
    <dgm:cxn modelId="{05C273EE-8811-403E-80A7-5010620C4BCB}" type="presOf" srcId="{70DD40E9-618A-4803-930A-D27BB76B6A8B}" destId="{48BDDEE0-A8C0-4E1A-8B97-353FEF7330A6}" srcOrd="0" destOrd="0" presId="urn:microsoft.com/office/officeart/2008/layout/NameandTitleOrganizationalChart"/>
    <dgm:cxn modelId="{7255FA01-4490-4555-93D3-F67275C2851A}" type="presOf" srcId="{1104B31F-A51C-4569-9A5A-35BCF1CEE15E}" destId="{C0C57471-3B98-490D-BE7D-952EDA1B6792}" srcOrd="0" destOrd="0" presId="urn:microsoft.com/office/officeart/2008/layout/NameandTitleOrganizationalChart"/>
    <dgm:cxn modelId="{DE1F7547-C269-45A7-8410-B4C4814B27B4}" type="presOf" srcId="{1104B31F-A51C-4569-9A5A-35BCF1CEE15E}" destId="{A2315399-FDCA-4C54-A8B5-CEFF6F3FF9B3}" srcOrd="1" destOrd="0" presId="urn:microsoft.com/office/officeart/2008/layout/NameandTitleOrganizationalChart"/>
    <dgm:cxn modelId="{C995F8C9-308A-4546-86B7-C3ADBD97E78C}" srcId="{1104B31F-A51C-4569-9A5A-35BCF1CEE15E}" destId="{82B38118-D3D2-45AD-AAC9-5D29250D69DB}" srcOrd="0" destOrd="0" parTransId="{1444997F-2926-44ED-9DAA-F0567A7153DC}" sibTransId="{BBD19AA2-52D2-491A-B619-078E901B554E}"/>
    <dgm:cxn modelId="{4BC688B3-6CF8-4BF1-9C35-46F12963F664}" type="presOf" srcId="{0FB44062-E93D-498F-89EB-0EAB4CAA7C51}" destId="{1D484645-7CFD-4329-AB43-600AC87D1D0F}" srcOrd="0" destOrd="0" presId="urn:microsoft.com/office/officeart/2008/layout/NameandTitleOrganizationalChart"/>
    <dgm:cxn modelId="{515A7F54-D081-4280-A43E-FB390E3A045E}" type="presOf" srcId="{F4A47E12-4469-4250-9B21-E2B69AF4666A}" destId="{B2072C2E-19C3-480B-BC02-FB2D8DEE9E2B}" srcOrd="0" destOrd="0" presId="urn:microsoft.com/office/officeart/2008/layout/NameandTitleOrganizationalChart"/>
    <dgm:cxn modelId="{7F1684DD-69EA-47B0-A4DB-01FA0A57210A}" type="presOf" srcId="{3D48FEFF-5098-462F-A4DC-CCF4C3CC6615}" destId="{23669F57-D093-4EC8-B550-5ADEC877DDD0}" srcOrd="1" destOrd="0" presId="urn:microsoft.com/office/officeart/2008/layout/NameandTitleOrganizationalChart"/>
    <dgm:cxn modelId="{5933B001-AA68-434E-9F21-10DD6E7613B2}" type="presOf" srcId="{A874B5A0-30BB-42BF-BFA3-884B66E4535D}" destId="{928E8803-2108-4911-AC67-BBBB096F8AC1}" srcOrd="0" destOrd="0" presId="urn:microsoft.com/office/officeart/2008/layout/NameandTitleOrganizationalChart"/>
    <dgm:cxn modelId="{A2F314AA-276D-48B3-AFD3-3B565599E0C4}" srcId="{82B38118-D3D2-45AD-AAC9-5D29250D69DB}" destId="{0FB44062-E93D-498F-89EB-0EAB4CAA7C51}" srcOrd="0" destOrd="0" parTransId="{F4A47E12-4469-4250-9B21-E2B69AF4666A}" sibTransId="{32539A37-B2C4-418C-9BD1-47CFFF86A25D}"/>
    <dgm:cxn modelId="{B3B230CB-894E-4350-B5E1-B4C1BD7300EA}" type="presOf" srcId="{E723B45C-90A7-40F9-997C-74A45F8ACFC4}" destId="{BBE2AEF9-5389-4359-8A78-932734E3F8C4}" srcOrd="0" destOrd="0" presId="urn:microsoft.com/office/officeart/2008/layout/NameandTitleOrganizationalChart"/>
    <dgm:cxn modelId="{C1034624-A3C3-42EC-8CD2-8F4A18D39011}" type="presOf" srcId="{92ABDAE6-97AC-48C2-8DFC-071ECC903E0D}" destId="{199F318A-3103-417D-9221-9DFB08713F50}" srcOrd="0" destOrd="0" presId="urn:microsoft.com/office/officeart/2008/layout/NameandTitleOrganizationalChart"/>
    <dgm:cxn modelId="{93C6BEBC-D54F-4726-9CE5-72D3832CC388}" type="presOf" srcId="{0FB44062-E93D-498F-89EB-0EAB4CAA7C51}" destId="{59C7FD54-3358-4A8B-8687-DA2C8505C2B3}" srcOrd="1" destOrd="0" presId="urn:microsoft.com/office/officeart/2008/layout/NameandTitleOrganizationalChart"/>
    <dgm:cxn modelId="{8676E3DC-6AAC-41F3-B110-044FA6DC4274}" type="presOf" srcId="{32539A37-B2C4-418C-9BD1-47CFFF86A25D}" destId="{170AC60C-1011-4567-9B83-4BFB46F460F7}" srcOrd="0" destOrd="0" presId="urn:microsoft.com/office/officeart/2008/layout/NameandTitleOrganizationalChart"/>
    <dgm:cxn modelId="{7DF55326-4FC4-4CFD-B1FA-D2977F69158B}" type="presOf" srcId="{87E5993C-5C2B-48A8-9E6F-E7B27E2FDACB}" destId="{E63E5ECC-2E12-4752-BA86-D065CE6A17ED}" srcOrd="0" destOrd="0" presId="urn:microsoft.com/office/officeart/2008/layout/NameandTitleOrganizationalChart"/>
    <dgm:cxn modelId="{2ABA4CA9-0B68-4586-A422-91F6781BCE3F}" type="presOf" srcId="{82B38118-D3D2-45AD-AAC9-5D29250D69DB}" destId="{11F7C9E9-43B5-414E-8CD4-4C9C7260A0FC}" srcOrd="1" destOrd="0" presId="urn:microsoft.com/office/officeart/2008/layout/NameandTitleOrganizationalChart"/>
    <dgm:cxn modelId="{F182157C-EB64-4394-A817-3FBB780805E5}" srcId="{1104B31F-A51C-4569-9A5A-35BCF1CEE15E}" destId="{3D48FEFF-5098-462F-A4DC-CCF4C3CC6615}" srcOrd="1" destOrd="0" parTransId="{3340149F-C699-462A-935B-61F873632DCD}" sibTransId="{92ABDAE6-97AC-48C2-8DFC-071ECC903E0D}"/>
    <dgm:cxn modelId="{48BE897B-0FA2-40F7-8F9E-DFDB57EF2437}" type="presOf" srcId="{93A4D9EC-486B-42E0-B4F2-2BCEB3DBAC2E}" destId="{3B575E7A-A6C2-4697-8008-A240E4D156BF}" srcOrd="0" destOrd="0" presId="urn:microsoft.com/office/officeart/2008/layout/NameandTitleOrganizationalChart"/>
    <dgm:cxn modelId="{C55BD36E-5900-4131-B8F5-39649372987F}" type="presParOf" srcId="{BBE2AEF9-5389-4359-8A78-932734E3F8C4}" destId="{7C25BC63-81E6-4D23-B69A-BE011E139454}" srcOrd="0" destOrd="0" presId="urn:microsoft.com/office/officeart/2008/layout/NameandTitleOrganizationalChart"/>
    <dgm:cxn modelId="{08E11405-00A9-40FC-B77E-8F423B842799}" type="presParOf" srcId="{7C25BC63-81E6-4D23-B69A-BE011E139454}" destId="{34215999-AF72-429D-850B-558D1346948C}" srcOrd="0" destOrd="0" presId="urn:microsoft.com/office/officeart/2008/layout/NameandTitleOrganizationalChart"/>
    <dgm:cxn modelId="{CB4ADB70-9A8A-4778-95E3-96365FA8F013}" type="presParOf" srcId="{34215999-AF72-429D-850B-558D1346948C}" destId="{C0C57471-3B98-490D-BE7D-952EDA1B6792}" srcOrd="0" destOrd="0" presId="urn:microsoft.com/office/officeart/2008/layout/NameandTitleOrganizationalChart"/>
    <dgm:cxn modelId="{19409D09-66DA-4F79-861F-58E0600F76BB}" type="presParOf" srcId="{34215999-AF72-429D-850B-558D1346948C}" destId="{928E8803-2108-4911-AC67-BBBB096F8AC1}" srcOrd="1" destOrd="0" presId="urn:microsoft.com/office/officeart/2008/layout/NameandTitleOrganizationalChart"/>
    <dgm:cxn modelId="{6EC0B624-B6DC-4803-85FC-8F585B2C2C28}" type="presParOf" srcId="{34215999-AF72-429D-850B-558D1346948C}" destId="{A2315399-FDCA-4C54-A8B5-CEFF6F3FF9B3}" srcOrd="2" destOrd="0" presId="urn:microsoft.com/office/officeart/2008/layout/NameandTitleOrganizationalChart"/>
    <dgm:cxn modelId="{CAB99AE9-2097-40C0-940E-F21E560ED38A}" type="presParOf" srcId="{7C25BC63-81E6-4D23-B69A-BE011E139454}" destId="{288BF222-926A-4B5C-A86A-0EB97F0B3CB6}" srcOrd="1" destOrd="0" presId="urn:microsoft.com/office/officeart/2008/layout/NameandTitleOrganizationalChart"/>
    <dgm:cxn modelId="{3351FDF7-067D-461D-8E9C-64FF7993C9C6}" type="presParOf" srcId="{288BF222-926A-4B5C-A86A-0EB97F0B3CB6}" destId="{0A1E5A52-E501-4105-B4DF-99D8E78C86DE}" srcOrd="0" destOrd="0" presId="urn:microsoft.com/office/officeart/2008/layout/NameandTitleOrganizationalChart"/>
    <dgm:cxn modelId="{F0CB6002-BBD0-419F-B316-743B2A28CB6C}" type="presParOf" srcId="{288BF222-926A-4B5C-A86A-0EB97F0B3CB6}" destId="{331DA052-2527-4FBD-8EA3-36C7843646D2}" srcOrd="1" destOrd="0" presId="urn:microsoft.com/office/officeart/2008/layout/NameandTitleOrganizationalChart"/>
    <dgm:cxn modelId="{59DC0D3F-5151-4A0C-9970-93DDBE1D0659}" type="presParOf" srcId="{331DA052-2527-4FBD-8EA3-36C7843646D2}" destId="{47FB9ECF-6342-4139-82C9-2276F7C98BF1}" srcOrd="0" destOrd="0" presId="urn:microsoft.com/office/officeart/2008/layout/NameandTitleOrganizationalChart"/>
    <dgm:cxn modelId="{ED89BA8A-79EA-4A30-BC81-37DB6FEEAC96}" type="presParOf" srcId="{47FB9ECF-6342-4139-82C9-2276F7C98BF1}" destId="{11FC9779-7470-4804-8987-C7241B67B589}" srcOrd="0" destOrd="0" presId="urn:microsoft.com/office/officeart/2008/layout/NameandTitleOrganizationalChart"/>
    <dgm:cxn modelId="{F752A0D5-27AA-44E6-B14A-A44FAFD0FF17}" type="presParOf" srcId="{47FB9ECF-6342-4139-82C9-2276F7C98BF1}" destId="{A3D8BFC3-D5F5-4F25-933C-61CED415FBF1}" srcOrd="1" destOrd="0" presId="urn:microsoft.com/office/officeart/2008/layout/NameandTitleOrganizationalChart"/>
    <dgm:cxn modelId="{31B2DE73-E38A-4F05-BA2A-5A369F4C13B9}" type="presParOf" srcId="{47FB9ECF-6342-4139-82C9-2276F7C98BF1}" destId="{11F7C9E9-43B5-414E-8CD4-4C9C7260A0FC}" srcOrd="2" destOrd="0" presId="urn:microsoft.com/office/officeart/2008/layout/NameandTitleOrganizationalChart"/>
    <dgm:cxn modelId="{16EA23F1-350B-421E-A702-2A03B5527B95}" type="presParOf" srcId="{331DA052-2527-4FBD-8EA3-36C7843646D2}" destId="{373EC07B-1E70-4FD6-AEE8-B50964EA306E}" srcOrd="1" destOrd="0" presId="urn:microsoft.com/office/officeart/2008/layout/NameandTitleOrganizationalChart"/>
    <dgm:cxn modelId="{78BBA703-2ECB-4C3D-8623-0EC695C629B0}" type="presParOf" srcId="{373EC07B-1E70-4FD6-AEE8-B50964EA306E}" destId="{B2072C2E-19C3-480B-BC02-FB2D8DEE9E2B}" srcOrd="0" destOrd="0" presId="urn:microsoft.com/office/officeart/2008/layout/NameandTitleOrganizationalChart"/>
    <dgm:cxn modelId="{A4D34A80-7D3D-4745-B934-BC6EC9B19E8E}" type="presParOf" srcId="{373EC07B-1E70-4FD6-AEE8-B50964EA306E}" destId="{53BE77A5-BDFC-4EA7-A03D-64EFE6B3F119}" srcOrd="1" destOrd="0" presId="urn:microsoft.com/office/officeart/2008/layout/NameandTitleOrganizationalChart"/>
    <dgm:cxn modelId="{B4AF04D2-592B-4E15-A9F7-2B90C90D8EA3}" type="presParOf" srcId="{53BE77A5-BDFC-4EA7-A03D-64EFE6B3F119}" destId="{285AA774-2AD1-4D79-A11D-37CFCA49B40B}" srcOrd="0" destOrd="0" presId="urn:microsoft.com/office/officeart/2008/layout/NameandTitleOrganizationalChart"/>
    <dgm:cxn modelId="{E3E9BE7D-62A1-46E8-AFAC-3EBCA9938275}" type="presParOf" srcId="{285AA774-2AD1-4D79-A11D-37CFCA49B40B}" destId="{1D484645-7CFD-4329-AB43-600AC87D1D0F}" srcOrd="0" destOrd="0" presId="urn:microsoft.com/office/officeart/2008/layout/NameandTitleOrganizationalChart"/>
    <dgm:cxn modelId="{E0EF0080-D77D-4C4C-85E4-856CBF5A6E14}" type="presParOf" srcId="{285AA774-2AD1-4D79-A11D-37CFCA49B40B}" destId="{170AC60C-1011-4567-9B83-4BFB46F460F7}" srcOrd="1" destOrd="0" presId="urn:microsoft.com/office/officeart/2008/layout/NameandTitleOrganizationalChart"/>
    <dgm:cxn modelId="{71115313-90AD-48DC-A301-90DF25090070}" type="presParOf" srcId="{285AA774-2AD1-4D79-A11D-37CFCA49B40B}" destId="{59C7FD54-3358-4A8B-8687-DA2C8505C2B3}" srcOrd="2" destOrd="0" presId="urn:microsoft.com/office/officeart/2008/layout/NameandTitleOrganizationalChart"/>
    <dgm:cxn modelId="{9862C2B0-3981-463E-B326-4D3256021CEE}" type="presParOf" srcId="{53BE77A5-BDFC-4EA7-A03D-64EFE6B3F119}" destId="{9F290ED8-9205-4BF6-BCF9-F934FD3B59BB}" srcOrd="1" destOrd="0" presId="urn:microsoft.com/office/officeart/2008/layout/NameandTitleOrganizationalChart"/>
    <dgm:cxn modelId="{2C91A6A4-9486-49DD-919D-5CD0BB205BDF}" type="presParOf" srcId="{53BE77A5-BDFC-4EA7-A03D-64EFE6B3F119}" destId="{F131DC82-EEE7-4600-868B-AA12F772E7FC}" srcOrd="2" destOrd="0" presId="urn:microsoft.com/office/officeart/2008/layout/NameandTitleOrganizationalChart"/>
    <dgm:cxn modelId="{6A7DA6D5-EF5A-426F-AFF7-DFC30C21A835}" type="presParOf" srcId="{373EC07B-1E70-4FD6-AEE8-B50964EA306E}" destId="{3B575E7A-A6C2-4697-8008-A240E4D156BF}" srcOrd="2" destOrd="0" presId="urn:microsoft.com/office/officeart/2008/layout/NameandTitleOrganizationalChart"/>
    <dgm:cxn modelId="{FCC0B961-C5CE-4B8A-BB16-EC28EF8B0673}" type="presParOf" srcId="{373EC07B-1E70-4FD6-AEE8-B50964EA306E}" destId="{E46D8309-0561-4918-BF2A-78EBA1A47CF9}" srcOrd="3" destOrd="0" presId="urn:microsoft.com/office/officeart/2008/layout/NameandTitleOrganizationalChart"/>
    <dgm:cxn modelId="{2431AEEA-4FD8-4F3E-B1CD-91A504B931EF}" type="presParOf" srcId="{E46D8309-0561-4918-BF2A-78EBA1A47CF9}" destId="{C7D0C25F-F9D3-4C2F-8038-73F7601B1C50}" srcOrd="0" destOrd="0" presId="urn:microsoft.com/office/officeart/2008/layout/NameandTitleOrganizationalChart"/>
    <dgm:cxn modelId="{467B4EC7-CE92-4314-BF0A-9FCB198BF422}" type="presParOf" srcId="{C7D0C25F-F9D3-4C2F-8038-73F7601B1C50}" destId="{E63E5ECC-2E12-4752-BA86-D065CE6A17ED}" srcOrd="0" destOrd="0" presId="urn:microsoft.com/office/officeart/2008/layout/NameandTitleOrganizationalChart"/>
    <dgm:cxn modelId="{A701EF54-985D-456B-9C34-34134704BEDB}" type="presParOf" srcId="{C7D0C25F-F9D3-4C2F-8038-73F7601B1C50}" destId="{48BDDEE0-A8C0-4E1A-8B97-353FEF7330A6}" srcOrd="1" destOrd="0" presId="urn:microsoft.com/office/officeart/2008/layout/NameandTitleOrganizationalChart"/>
    <dgm:cxn modelId="{467B45B3-3959-4E5A-B759-058C5CDA4A4D}" type="presParOf" srcId="{C7D0C25F-F9D3-4C2F-8038-73F7601B1C50}" destId="{351A3193-5D2E-4D62-BBF8-833E65FFE007}" srcOrd="2" destOrd="0" presId="urn:microsoft.com/office/officeart/2008/layout/NameandTitleOrganizationalChart"/>
    <dgm:cxn modelId="{02CF7334-FBC1-40ED-8048-4D661E0587F9}" type="presParOf" srcId="{E46D8309-0561-4918-BF2A-78EBA1A47CF9}" destId="{C28EC0B9-58F5-41D8-974E-782F770D4F8E}" srcOrd="1" destOrd="0" presId="urn:microsoft.com/office/officeart/2008/layout/NameandTitleOrganizationalChart"/>
    <dgm:cxn modelId="{030A99B4-3FBB-47BC-92A2-EFCF045636B2}" type="presParOf" srcId="{E46D8309-0561-4918-BF2A-78EBA1A47CF9}" destId="{AC810EA6-92D5-4CBF-B1C1-33352EF87169}" srcOrd="2" destOrd="0" presId="urn:microsoft.com/office/officeart/2008/layout/NameandTitleOrganizationalChart"/>
    <dgm:cxn modelId="{7E0D9473-60D6-4BCE-BB91-EB358C2B2434}" type="presParOf" srcId="{331DA052-2527-4FBD-8EA3-36C7843646D2}" destId="{7738ABFE-EE8E-400E-B33B-B108833E3171}" srcOrd="2" destOrd="0" presId="urn:microsoft.com/office/officeart/2008/layout/NameandTitleOrganizationalChart"/>
    <dgm:cxn modelId="{FE4663A4-C586-4152-9128-2D08A3BCBF06}" type="presParOf" srcId="{288BF222-926A-4B5C-A86A-0EB97F0B3CB6}" destId="{5F5E6AA6-6329-4E89-A050-2B0C92F2A435}" srcOrd="2" destOrd="0" presId="urn:microsoft.com/office/officeart/2008/layout/NameandTitleOrganizationalChart"/>
    <dgm:cxn modelId="{611C383C-00D3-433A-BFF6-AFCDE456A1DD}" type="presParOf" srcId="{288BF222-926A-4B5C-A86A-0EB97F0B3CB6}" destId="{67A9A8D7-90C5-4BEF-B2F1-DB85031AA742}" srcOrd="3" destOrd="0" presId="urn:microsoft.com/office/officeart/2008/layout/NameandTitleOrganizationalChart"/>
    <dgm:cxn modelId="{9A973077-694C-4498-9F12-F073592BD98F}" type="presParOf" srcId="{67A9A8D7-90C5-4BEF-B2F1-DB85031AA742}" destId="{FC91EF28-8B0D-4EA1-A9D6-9779F2252E80}" srcOrd="0" destOrd="0" presId="urn:microsoft.com/office/officeart/2008/layout/NameandTitleOrganizationalChart"/>
    <dgm:cxn modelId="{F7CA2528-7580-4918-829E-C2BC009FD3C7}" type="presParOf" srcId="{FC91EF28-8B0D-4EA1-A9D6-9779F2252E80}" destId="{7B722D06-9E5F-465E-97DA-ABC8590184FF}" srcOrd="0" destOrd="0" presId="urn:microsoft.com/office/officeart/2008/layout/NameandTitleOrganizationalChart"/>
    <dgm:cxn modelId="{E9C47F7F-B428-4ED5-8713-977954EAC69D}" type="presParOf" srcId="{FC91EF28-8B0D-4EA1-A9D6-9779F2252E80}" destId="{199F318A-3103-417D-9221-9DFB08713F50}" srcOrd="1" destOrd="0" presId="urn:microsoft.com/office/officeart/2008/layout/NameandTitleOrganizationalChart"/>
    <dgm:cxn modelId="{E3807B77-6911-4A25-A6A1-D2BBE5C55ACE}" type="presParOf" srcId="{FC91EF28-8B0D-4EA1-A9D6-9779F2252E80}" destId="{23669F57-D093-4EC8-B550-5ADEC877DDD0}" srcOrd="2" destOrd="0" presId="urn:microsoft.com/office/officeart/2008/layout/NameandTitleOrganizationalChart"/>
    <dgm:cxn modelId="{080A3C41-A62B-4328-8A43-6F84EAA60BCC}" type="presParOf" srcId="{67A9A8D7-90C5-4BEF-B2F1-DB85031AA742}" destId="{C7124857-B153-4F18-B005-A72FC8F16F71}" srcOrd="1" destOrd="0" presId="urn:microsoft.com/office/officeart/2008/layout/NameandTitleOrganizationalChart"/>
    <dgm:cxn modelId="{01488A99-828E-4F29-B100-27B90146C047}" type="presParOf" srcId="{67A9A8D7-90C5-4BEF-B2F1-DB85031AA742}" destId="{A671CD75-D30E-4785-9995-6BDE955E89FB}" srcOrd="2" destOrd="0" presId="urn:microsoft.com/office/officeart/2008/layout/NameandTitleOrganizationalChart"/>
    <dgm:cxn modelId="{2C195ED0-8D6E-453C-AF8F-3BA1F153DB88}" type="presParOf" srcId="{7C25BC63-81E6-4D23-B69A-BE011E139454}" destId="{8E80D28D-3C75-4F4A-889F-13CEFA7AE2F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A90DF0-7783-491D-B0BA-60F5F8C30853}" type="doc">
      <dgm:prSet loTypeId="urn:microsoft.com/office/officeart/2005/8/layout/cycle4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4339CD2-87BE-4580-883C-42B2BAC2E5DA}">
      <dgm:prSet/>
      <dgm:spPr/>
      <dgm:t>
        <a:bodyPr/>
        <a:lstStyle/>
        <a:p>
          <a:r>
            <a:rPr lang="ru-RU" dirty="0" smtClean="0"/>
            <a:t>Регулирование  социальных услуг</a:t>
          </a:r>
          <a:endParaRPr lang="ru-RU" dirty="0"/>
        </a:p>
      </dgm:t>
    </dgm:pt>
    <dgm:pt modelId="{ED1088E4-7E30-4706-82D1-4425ED7D8543}" type="parTrans" cxnId="{269554D6-E09F-4016-8036-008C43F4374E}">
      <dgm:prSet/>
      <dgm:spPr/>
      <dgm:t>
        <a:bodyPr/>
        <a:lstStyle/>
        <a:p>
          <a:endParaRPr lang="ru-RU"/>
        </a:p>
      </dgm:t>
    </dgm:pt>
    <dgm:pt modelId="{AC4E45C4-99EE-431B-A0FB-7B7F007FE701}" type="sibTrans" cxnId="{269554D6-E09F-4016-8036-008C43F4374E}">
      <dgm:prSet/>
      <dgm:spPr/>
      <dgm:t>
        <a:bodyPr/>
        <a:lstStyle/>
        <a:p>
          <a:endParaRPr lang="ru-RU"/>
        </a:p>
      </dgm:t>
    </dgm:pt>
    <dgm:pt modelId="{C25EF57E-38CC-456F-A6F6-250136129117}">
      <dgm:prSet custT="1"/>
      <dgm:spPr/>
      <dgm:t>
        <a:bodyPr/>
        <a:lstStyle/>
        <a:p>
          <a:r>
            <a:rPr lang="ru-RU" sz="1400" dirty="0" smtClean="0"/>
            <a:t>Состав </a:t>
          </a:r>
          <a:r>
            <a:rPr lang="ru-RU" sz="1400" dirty="0" err="1" smtClean="0"/>
            <a:t>соцуслуг</a:t>
          </a:r>
          <a:r>
            <a:rPr lang="ru-RU" sz="1400" dirty="0" smtClean="0"/>
            <a:t> в рынке</a:t>
          </a:r>
          <a:endParaRPr lang="ru-RU" sz="1400" dirty="0"/>
        </a:p>
      </dgm:t>
    </dgm:pt>
    <dgm:pt modelId="{5FA27561-F680-4734-8C98-70BE40D90ADF}" type="parTrans" cxnId="{4E90EBF5-7DD7-4E5E-A391-515C9AAB4D83}">
      <dgm:prSet/>
      <dgm:spPr/>
      <dgm:t>
        <a:bodyPr/>
        <a:lstStyle/>
        <a:p>
          <a:endParaRPr lang="ru-RU"/>
        </a:p>
      </dgm:t>
    </dgm:pt>
    <dgm:pt modelId="{0075CF41-72CF-4B66-A7B0-F1140E36C9B4}" type="sibTrans" cxnId="{4E90EBF5-7DD7-4E5E-A391-515C9AAB4D83}">
      <dgm:prSet/>
      <dgm:spPr/>
      <dgm:t>
        <a:bodyPr/>
        <a:lstStyle/>
        <a:p>
          <a:endParaRPr lang="ru-RU"/>
        </a:p>
      </dgm:t>
    </dgm:pt>
    <dgm:pt modelId="{4362D85F-7E4D-4AFB-834A-22AC7FEB6A4E}">
      <dgm:prSet custT="1"/>
      <dgm:spPr/>
      <dgm:t>
        <a:bodyPr/>
        <a:lstStyle/>
        <a:p>
          <a:r>
            <a:rPr lang="ru-RU" sz="1400" dirty="0" smtClean="0"/>
            <a:t>Требования к качеству социальных услуг</a:t>
          </a:r>
          <a:endParaRPr lang="ru-RU" sz="1400" dirty="0"/>
        </a:p>
      </dgm:t>
    </dgm:pt>
    <dgm:pt modelId="{FA2EADB4-8E59-4F43-94C9-8B58AA6DA181}" type="parTrans" cxnId="{05A5AFAA-103B-4234-B27C-4F2B6A78492C}">
      <dgm:prSet/>
      <dgm:spPr/>
      <dgm:t>
        <a:bodyPr/>
        <a:lstStyle/>
        <a:p>
          <a:endParaRPr lang="ru-RU"/>
        </a:p>
      </dgm:t>
    </dgm:pt>
    <dgm:pt modelId="{096EE862-1C8C-4B1D-8BE7-E456E8237C80}" type="sibTrans" cxnId="{05A5AFAA-103B-4234-B27C-4F2B6A78492C}">
      <dgm:prSet/>
      <dgm:spPr/>
      <dgm:t>
        <a:bodyPr/>
        <a:lstStyle/>
        <a:p>
          <a:endParaRPr lang="ru-RU"/>
        </a:p>
      </dgm:t>
    </dgm:pt>
    <dgm:pt modelId="{E64B6F8C-B5DF-4A74-8685-7319DB84E339}">
      <dgm:prSet/>
      <dgm:spPr/>
      <dgm:t>
        <a:bodyPr/>
        <a:lstStyle/>
        <a:p>
          <a:r>
            <a:rPr lang="ru-RU" dirty="0" smtClean="0"/>
            <a:t>Регулирование производства и поставщиков</a:t>
          </a:r>
          <a:endParaRPr lang="ru-RU" dirty="0"/>
        </a:p>
      </dgm:t>
    </dgm:pt>
    <dgm:pt modelId="{B8E298DC-81CC-4E45-8E68-FBE839FACC6C}" type="parTrans" cxnId="{CC935BF6-2B15-48E9-A0EB-155932DBC18C}">
      <dgm:prSet/>
      <dgm:spPr/>
      <dgm:t>
        <a:bodyPr/>
        <a:lstStyle/>
        <a:p>
          <a:endParaRPr lang="ru-RU"/>
        </a:p>
      </dgm:t>
    </dgm:pt>
    <dgm:pt modelId="{F0E29697-761B-4CCF-82A2-52EE9A665479}" type="sibTrans" cxnId="{CC935BF6-2B15-48E9-A0EB-155932DBC18C}">
      <dgm:prSet/>
      <dgm:spPr/>
      <dgm:t>
        <a:bodyPr/>
        <a:lstStyle/>
        <a:p>
          <a:endParaRPr lang="ru-RU"/>
        </a:p>
      </dgm:t>
    </dgm:pt>
    <dgm:pt modelId="{2AC6661B-3748-4FA9-B623-52D6097B11A8}">
      <dgm:prSet/>
      <dgm:spPr/>
      <dgm:t>
        <a:bodyPr/>
        <a:lstStyle/>
        <a:p>
          <a:r>
            <a:rPr lang="ru-RU" dirty="0" smtClean="0"/>
            <a:t>Регулирование поддержки</a:t>
          </a:r>
          <a:endParaRPr lang="ru-RU" dirty="0"/>
        </a:p>
      </dgm:t>
    </dgm:pt>
    <dgm:pt modelId="{1CA97269-0D16-4E39-B647-DBBB823FD269}" type="parTrans" cxnId="{22DA880D-AE0E-4803-9731-8A1CF070ABDD}">
      <dgm:prSet/>
      <dgm:spPr/>
      <dgm:t>
        <a:bodyPr/>
        <a:lstStyle/>
        <a:p>
          <a:endParaRPr lang="ru-RU"/>
        </a:p>
      </dgm:t>
    </dgm:pt>
    <dgm:pt modelId="{4A0B041D-ECA7-4FFD-83DA-635388085CAF}" type="sibTrans" cxnId="{22DA880D-AE0E-4803-9731-8A1CF070ABDD}">
      <dgm:prSet/>
      <dgm:spPr/>
      <dgm:t>
        <a:bodyPr/>
        <a:lstStyle/>
        <a:p>
          <a:endParaRPr lang="ru-RU"/>
        </a:p>
      </dgm:t>
    </dgm:pt>
    <dgm:pt modelId="{6990E4B6-9414-48E3-A446-C8F345837A7E}">
      <dgm:prSet/>
      <dgm:spPr/>
      <dgm:t>
        <a:bodyPr/>
        <a:lstStyle/>
        <a:p>
          <a:r>
            <a:rPr lang="ru-RU" dirty="0" smtClean="0"/>
            <a:t>Регулирование систем финансирования</a:t>
          </a:r>
          <a:endParaRPr lang="ru-RU" dirty="0"/>
        </a:p>
      </dgm:t>
    </dgm:pt>
    <dgm:pt modelId="{66BFEC92-3F3C-4206-A6EF-C65188081BFA}" type="parTrans" cxnId="{90A7C7CC-4EF2-48E2-BC26-2E5BB802880D}">
      <dgm:prSet/>
      <dgm:spPr/>
      <dgm:t>
        <a:bodyPr/>
        <a:lstStyle/>
        <a:p>
          <a:endParaRPr lang="ru-RU"/>
        </a:p>
      </dgm:t>
    </dgm:pt>
    <dgm:pt modelId="{5CB15513-56F2-469D-B5BF-600D7AED4FE8}" type="sibTrans" cxnId="{90A7C7CC-4EF2-48E2-BC26-2E5BB802880D}">
      <dgm:prSet/>
      <dgm:spPr/>
      <dgm:t>
        <a:bodyPr/>
        <a:lstStyle/>
        <a:p>
          <a:endParaRPr lang="ru-RU"/>
        </a:p>
      </dgm:t>
    </dgm:pt>
    <dgm:pt modelId="{97B7322D-3FCA-47D2-AC0F-68EE98C03658}">
      <dgm:prSet custT="1"/>
      <dgm:spPr/>
      <dgm:t>
        <a:bodyPr/>
        <a:lstStyle/>
        <a:p>
          <a:pPr marL="358775" indent="0"/>
          <a:r>
            <a:rPr lang="ru-RU" sz="1400" dirty="0" smtClean="0"/>
            <a:t>Состав экономических преференций и мер поддержки</a:t>
          </a:r>
          <a:endParaRPr lang="ru-RU" sz="1400" dirty="0"/>
        </a:p>
      </dgm:t>
    </dgm:pt>
    <dgm:pt modelId="{A0A163D1-F5D9-4A1C-83B5-DD0D5A704948}" type="parTrans" cxnId="{621CF265-2516-4BC1-AF63-8190A37FCCB8}">
      <dgm:prSet/>
      <dgm:spPr/>
      <dgm:t>
        <a:bodyPr/>
        <a:lstStyle/>
        <a:p>
          <a:endParaRPr lang="ru-RU"/>
        </a:p>
      </dgm:t>
    </dgm:pt>
    <dgm:pt modelId="{E76B6D4A-6EC5-4A7E-96EE-7B6E5989B8FE}" type="sibTrans" cxnId="{621CF265-2516-4BC1-AF63-8190A37FCCB8}">
      <dgm:prSet/>
      <dgm:spPr/>
      <dgm:t>
        <a:bodyPr/>
        <a:lstStyle/>
        <a:p>
          <a:endParaRPr lang="ru-RU"/>
        </a:p>
      </dgm:t>
    </dgm:pt>
    <dgm:pt modelId="{0C8D0DE2-9D77-4B64-9DE3-35D24222849A}">
      <dgm:prSet/>
      <dgm:spPr/>
      <dgm:t>
        <a:bodyPr/>
        <a:lstStyle/>
        <a:p>
          <a:pPr marL="171450" indent="0"/>
          <a:endParaRPr lang="ru-RU" sz="1700" dirty="0"/>
        </a:p>
      </dgm:t>
    </dgm:pt>
    <dgm:pt modelId="{F58FCC4E-2148-4659-AD6A-F76CA453C994}" type="parTrans" cxnId="{BA18356C-4267-4083-A88F-31A2A352C9F7}">
      <dgm:prSet/>
      <dgm:spPr/>
      <dgm:t>
        <a:bodyPr/>
        <a:lstStyle/>
        <a:p>
          <a:endParaRPr lang="ru-RU"/>
        </a:p>
      </dgm:t>
    </dgm:pt>
    <dgm:pt modelId="{FFF5100B-F903-4433-BB48-874ADD59F741}" type="sibTrans" cxnId="{BA18356C-4267-4083-A88F-31A2A352C9F7}">
      <dgm:prSet/>
      <dgm:spPr/>
      <dgm:t>
        <a:bodyPr/>
        <a:lstStyle/>
        <a:p>
          <a:endParaRPr lang="ru-RU"/>
        </a:p>
      </dgm:t>
    </dgm:pt>
    <dgm:pt modelId="{8E4AE3A3-2F18-49AC-9166-C1A0E1837E1E}">
      <dgm:prSet custT="1"/>
      <dgm:spPr/>
      <dgm:t>
        <a:bodyPr/>
        <a:lstStyle/>
        <a:p>
          <a:pPr marL="450850" indent="0"/>
          <a:r>
            <a:rPr lang="ru-RU" sz="1400" dirty="0" smtClean="0"/>
            <a:t>Требования к поставщика м и  формирование реестров, лицензирование, </a:t>
          </a:r>
          <a:r>
            <a:rPr lang="ru-RU" sz="1400" dirty="0" err="1" smtClean="0"/>
            <a:t>сертифицирование</a:t>
          </a:r>
          <a:endParaRPr lang="ru-RU" sz="1400" dirty="0"/>
        </a:p>
      </dgm:t>
    </dgm:pt>
    <dgm:pt modelId="{BBAF0CE1-D2EC-4762-98C8-816DC7968900}" type="parTrans" cxnId="{D2E0C2CB-141F-488B-9F80-A63048D259FB}">
      <dgm:prSet/>
      <dgm:spPr/>
      <dgm:t>
        <a:bodyPr/>
        <a:lstStyle/>
        <a:p>
          <a:endParaRPr lang="ru-RU"/>
        </a:p>
      </dgm:t>
    </dgm:pt>
    <dgm:pt modelId="{8B05F5B9-3BA4-4D74-8FA7-4219E79C9645}" type="sibTrans" cxnId="{D2E0C2CB-141F-488B-9F80-A63048D259FB}">
      <dgm:prSet/>
      <dgm:spPr/>
      <dgm:t>
        <a:bodyPr/>
        <a:lstStyle/>
        <a:p>
          <a:endParaRPr lang="ru-RU"/>
        </a:p>
      </dgm:t>
    </dgm:pt>
    <dgm:pt modelId="{84DED158-8379-4E13-B841-C091CA7D0322}">
      <dgm:prSet custT="1"/>
      <dgm:spPr/>
      <dgm:t>
        <a:bodyPr/>
        <a:lstStyle/>
        <a:p>
          <a:pPr>
            <a:tabLst>
              <a:tab pos="1701800" algn="l"/>
            </a:tabLst>
          </a:pPr>
          <a:r>
            <a:rPr lang="ru-RU" sz="1400" dirty="0" smtClean="0"/>
            <a:t>Правовые основания   для выделения финансирования (БК РФ, Законы, программы, региональные НПА)</a:t>
          </a:r>
          <a:endParaRPr lang="ru-RU" sz="1400" dirty="0"/>
        </a:p>
      </dgm:t>
    </dgm:pt>
    <dgm:pt modelId="{B1154EFA-F433-454C-BDF7-3BC9A6ADBC32}" type="parTrans" cxnId="{916359CD-B3EA-4484-A002-3CA4FE30D1F0}">
      <dgm:prSet/>
      <dgm:spPr/>
      <dgm:t>
        <a:bodyPr/>
        <a:lstStyle/>
        <a:p>
          <a:endParaRPr lang="ru-RU"/>
        </a:p>
      </dgm:t>
    </dgm:pt>
    <dgm:pt modelId="{E4638D0D-2C9E-487F-BFBF-1C5A0F2727C3}" type="sibTrans" cxnId="{916359CD-B3EA-4484-A002-3CA4FE30D1F0}">
      <dgm:prSet/>
      <dgm:spPr/>
      <dgm:t>
        <a:bodyPr/>
        <a:lstStyle/>
        <a:p>
          <a:endParaRPr lang="ru-RU"/>
        </a:p>
      </dgm:t>
    </dgm:pt>
    <dgm:pt modelId="{99242D8B-DB5A-4214-B39F-49F9F914AF77}">
      <dgm:prSet custT="1"/>
      <dgm:spPr/>
      <dgm:t>
        <a:bodyPr/>
        <a:lstStyle/>
        <a:p>
          <a:pPr marL="358775" indent="0"/>
          <a:r>
            <a:rPr lang="ru-RU" sz="1400" dirty="0" smtClean="0"/>
            <a:t>Организационные меры </a:t>
          </a:r>
          <a:endParaRPr lang="ru-RU" sz="1400" dirty="0"/>
        </a:p>
      </dgm:t>
    </dgm:pt>
    <dgm:pt modelId="{314A438A-4768-4E2B-9875-74B142948741}" type="parTrans" cxnId="{87B5B282-AA4F-416D-AB18-2BEEF0A1F88D}">
      <dgm:prSet/>
      <dgm:spPr/>
      <dgm:t>
        <a:bodyPr/>
        <a:lstStyle/>
        <a:p>
          <a:endParaRPr lang="ru-RU"/>
        </a:p>
      </dgm:t>
    </dgm:pt>
    <dgm:pt modelId="{A1534F38-E8CB-497F-9D82-AED160BED13C}" type="sibTrans" cxnId="{87B5B282-AA4F-416D-AB18-2BEEF0A1F88D}">
      <dgm:prSet/>
      <dgm:spPr/>
      <dgm:t>
        <a:bodyPr/>
        <a:lstStyle/>
        <a:p>
          <a:endParaRPr lang="ru-RU"/>
        </a:p>
      </dgm:t>
    </dgm:pt>
    <dgm:pt modelId="{756CF81C-5595-4F0D-8C9F-B162C65FC028}" type="pres">
      <dgm:prSet presAssocID="{D6A90DF0-7783-491D-B0BA-60F5F8C3085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68F5AE-5A00-4B52-B2CB-54C42A3EDC0D}" type="pres">
      <dgm:prSet presAssocID="{D6A90DF0-7783-491D-B0BA-60F5F8C30853}" presName="children" presStyleCnt="0"/>
      <dgm:spPr/>
    </dgm:pt>
    <dgm:pt modelId="{4C980511-8AB4-453E-B652-3C03C4D81823}" type="pres">
      <dgm:prSet presAssocID="{D6A90DF0-7783-491D-B0BA-60F5F8C30853}" presName="child1group" presStyleCnt="0"/>
      <dgm:spPr/>
    </dgm:pt>
    <dgm:pt modelId="{2FF38194-CCA1-4491-8820-C7321506E250}" type="pres">
      <dgm:prSet presAssocID="{D6A90DF0-7783-491D-B0BA-60F5F8C30853}" presName="child1" presStyleLbl="bgAcc1" presStyleIdx="0" presStyleCnt="4" custScaleX="133118" custScaleY="92881"/>
      <dgm:spPr/>
      <dgm:t>
        <a:bodyPr/>
        <a:lstStyle/>
        <a:p>
          <a:endParaRPr lang="ru-RU"/>
        </a:p>
      </dgm:t>
    </dgm:pt>
    <dgm:pt modelId="{5886BBF3-2E05-4514-81B8-9433911125E1}" type="pres">
      <dgm:prSet presAssocID="{D6A90DF0-7783-491D-B0BA-60F5F8C3085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DCDE4-082B-4165-8C49-1ADACD42F7A6}" type="pres">
      <dgm:prSet presAssocID="{D6A90DF0-7783-491D-B0BA-60F5F8C30853}" presName="child2group" presStyleCnt="0"/>
      <dgm:spPr/>
    </dgm:pt>
    <dgm:pt modelId="{901FB8D9-A454-4D6F-984C-D4138C4D1338}" type="pres">
      <dgm:prSet presAssocID="{D6A90DF0-7783-491D-B0BA-60F5F8C30853}" presName="child2" presStyleLbl="bgAcc1" presStyleIdx="1" presStyleCnt="4" custScaleX="128495" custScaleY="98260"/>
      <dgm:spPr/>
      <dgm:t>
        <a:bodyPr/>
        <a:lstStyle/>
        <a:p>
          <a:endParaRPr lang="ru-RU"/>
        </a:p>
      </dgm:t>
    </dgm:pt>
    <dgm:pt modelId="{C51D4792-6FCE-4211-A606-A92A29D94ADF}" type="pres">
      <dgm:prSet presAssocID="{D6A90DF0-7783-491D-B0BA-60F5F8C3085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71A74-0E7E-4C9B-8EB8-1468AC50CE3E}" type="pres">
      <dgm:prSet presAssocID="{D6A90DF0-7783-491D-B0BA-60F5F8C30853}" presName="child3group" presStyleCnt="0"/>
      <dgm:spPr/>
    </dgm:pt>
    <dgm:pt modelId="{239E2B8E-D4FE-43DF-A39E-AE6487686BA1}" type="pres">
      <dgm:prSet presAssocID="{D6A90DF0-7783-491D-B0BA-60F5F8C30853}" presName="child3" presStyleLbl="bgAcc1" presStyleIdx="2" presStyleCnt="4" custScaleX="129781" custScaleY="123144"/>
      <dgm:spPr/>
      <dgm:t>
        <a:bodyPr/>
        <a:lstStyle/>
        <a:p>
          <a:endParaRPr lang="ru-RU"/>
        </a:p>
      </dgm:t>
    </dgm:pt>
    <dgm:pt modelId="{737CADF5-80F2-4683-950C-BEEE042B33D6}" type="pres">
      <dgm:prSet presAssocID="{D6A90DF0-7783-491D-B0BA-60F5F8C3085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3538E-5896-492C-A688-5C53A8090DD7}" type="pres">
      <dgm:prSet presAssocID="{D6A90DF0-7783-491D-B0BA-60F5F8C30853}" presName="child4group" presStyleCnt="0"/>
      <dgm:spPr/>
    </dgm:pt>
    <dgm:pt modelId="{38908074-8061-48A9-8381-D607D821BCBF}" type="pres">
      <dgm:prSet presAssocID="{D6A90DF0-7783-491D-B0BA-60F5F8C30853}" presName="child4" presStyleLbl="bgAcc1" presStyleIdx="3" presStyleCnt="4" custScaleX="141395" custScaleY="117496" custLinFactNeighborX="-233" custLinFactNeighborY="-4674"/>
      <dgm:spPr/>
      <dgm:t>
        <a:bodyPr/>
        <a:lstStyle/>
        <a:p>
          <a:endParaRPr lang="ru-RU"/>
        </a:p>
      </dgm:t>
    </dgm:pt>
    <dgm:pt modelId="{441E20CD-0161-446A-8DE3-F87A6459575E}" type="pres">
      <dgm:prSet presAssocID="{D6A90DF0-7783-491D-B0BA-60F5F8C3085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DE883-E846-4D05-97A5-F067B952B093}" type="pres">
      <dgm:prSet presAssocID="{D6A90DF0-7783-491D-B0BA-60F5F8C30853}" presName="childPlaceholder" presStyleCnt="0"/>
      <dgm:spPr/>
    </dgm:pt>
    <dgm:pt modelId="{3D3C242F-376D-42C2-8AC5-570CDE699899}" type="pres">
      <dgm:prSet presAssocID="{D6A90DF0-7783-491D-B0BA-60F5F8C30853}" presName="circle" presStyleCnt="0"/>
      <dgm:spPr/>
    </dgm:pt>
    <dgm:pt modelId="{AC1F93FA-42DC-42B5-93ED-FD91832A0104}" type="pres">
      <dgm:prSet presAssocID="{D6A90DF0-7783-491D-B0BA-60F5F8C3085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15188-04F4-41EC-9F9B-84ED35ABDF8B}" type="pres">
      <dgm:prSet presAssocID="{D6A90DF0-7783-491D-B0BA-60F5F8C3085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11847-8D82-417A-9A1D-2605FC7141CA}" type="pres">
      <dgm:prSet presAssocID="{D6A90DF0-7783-491D-B0BA-60F5F8C3085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3F784-22BB-476B-8B18-5B0FAC174C43}" type="pres">
      <dgm:prSet presAssocID="{D6A90DF0-7783-491D-B0BA-60F5F8C3085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728F4-ECF3-4530-98D6-5D75E49D94A2}" type="pres">
      <dgm:prSet presAssocID="{D6A90DF0-7783-491D-B0BA-60F5F8C30853}" presName="quadrantPlaceholder" presStyleCnt="0"/>
      <dgm:spPr/>
    </dgm:pt>
    <dgm:pt modelId="{4B139AEC-D852-4D4C-941F-2435040AC378}" type="pres">
      <dgm:prSet presAssocID="{D6A90DF0-7783-491D-B0BA-60F5F8C30853}" presName="center1" presStyleLbl="fgShp" presStyleIdx="0" presStyleCnt="2"/>
      <dgm:spPr/>
    </dgm:pt>
    <dgm:pt modelId="{7B20B7D5-F9CE-4822-92F0-C2CC1ED1B495}" type="pres">
      <dgm:prSet presAssocID="{D6A90DF0-7783-491D-B0BA-60F5F8C30853}" presName="center2" presStyleLbl="fgShp" presStyleIdx="1" presStyleCnt="2"/>
      <dgm:spPr/>
    </dgm:pt>
  </dgm:ptLst>
  <dgm:cxnLst>
    <dgm:cxn modelId="{2078586D-7849-4F6B-92A8-6BC29D892A85}" type="presOf" srcId="{C25EF57E-38CC-456F-A6F6-250136129117}" destId="{5886BBF3-2E05-4514-81B8-9433911125E1}" srcOrd="1" destOrd="0" presId="urn:microsoft.com/office/officeart/2005/8/layout/cycle4"/>
    <dgm:cxn modelId="{C55B6F6A-9569-45C6-908C-082F915FC41B}" type="presOf" srcId="{84DED158-8379-4E13-B841-C091CA7D0322}" destId="{441E20CD-0161-446A-8DE3-F87A6459575E}" srcOrd="1" destOrd="0" presId="urn:microsoft.com/office/officeart/2005/8/layout/cycle4"/>
    <dgm:cxn modelId="{F5B0A68F-397A-4BA3-9CAD-603BAD62BD17}" type="presOf" srcId="{0C8D0DE2-9D77-4B64-9DE3-35D24222849A}" destId="{737CADF5-80F2-4683-950C-BEEE042B33D6}" srcOrd="1" destOrd="2" presId="urn:microsoft.com/office/officeart/2005/8/layout/cycle4"/>
    <dgm:cxn modelId="{D89F315D-8526-41F9-A323-68C9583B3552}" type="presOf" srcId="{E64B6F8C-B5DF-4A74-8685-7319DB84E339}" destId="{89715188-04F4-41EC-9F9B-84ED35ABDF8B}" srcOrd="0" destOrd="0" presId="urn:microsoft.com/office/officeart/2005/8/layout/cycle4"/>
    <dgm:cxn modelId="{4E90EBF5-7DD7-4E5E-A391-515C9AAB4D83}" srcId="{54339CD2-87BE-4580-883C-42B2BAC2E5DA}" destId="{C25EF57E-38CC-456F-A6F6-250136129117}" srcOrd="0" destOrd="0" parTransId="{5FA27561-F680-4734-8C98-70BE40D90ADF}" sibTransId="{0075CF41-72CF-4B66-A7B0-F1140E36C9B4}"/>
    <dgm:cxn modelId="{D2E0C2CB-141F-488B-9F80-A63048D259FB}" srcId="{E64B6F8C-B5DF-4A74-8685-7319DB84E339}" destId="{8E4AE3A3-2F18-49AC-9166-C1A0E1837E1E}" srcOrd="0" destOrd="0" parTransId="{BBAF0CE1-D2EC-4762-98C8-816DC7968900}" sibTransId="{8B05F5B9-3BA4-4D74-8FA7-4219E79C9645}"/>
    <dgm:cxn modelId="{690C1FFC-B303-4D72-B73A-DA335F2AF77C}" type="presOf" srcId="{97B7322D-3FCA-47D2-AC0F-68EE98C03658}" destId="{737CADF5-80F2-4683-950C-BEEE042B33D6}" srcOrd="1" destOrd="0" presId="urn:microsoft.com/office/officeart/2005/8/layout/cycle4"/>
    <dgm:cxn modelId="{22DA880D-AE0E-4803-9731-8A1CF070ABDD}" srcId="{D6A90DF0-7783-491D-B0BA-60F5F8C30853}" destId="{2AC6661B-3748-4FA9-B623-52D6097B11A8}" srcOrd="2" destOrd="0" parTransId="{1CA97269-0D16-4E39-B647-DBBB823FD269}" sibTransId="{4A0B041D-ECA7-4FFD-83DA-635388085CAF}"/>
    <dgm:cxn modelId="{90A7C7CC-4EF2-48E2-BC26-2E5BB802880D}" srcId="{D6A90DF0-7783-491D-B0BA-60F5F8C30853}" destId="{6990E4B6-9414-48E3-A446-C8F345837A7E}" srcOrd="3" destOrd="0" parTransId="{66BFEC92-3F3C-4206-A6EF-C65188081BFA}" sibTransId="{5CB15513-56F2-469D-B5BF-600D7AED4FE8}"/>
    <dgm:cxn modelId="{930382B2-2655-4B86-98D5-EF73086FA9A8}" type="presOf" srcId="{54339CD2-87BE-4580-883C-42B2BAC2E5DA}" destId="{AC1F93FA-42DC-42B5-93ED-FD91832A0104}" srcOrd="0" destOrd="0" presId="urn:microsoft.com/office/officeart/2005/8/layout/cycle4"/>
    <dgm:cxn modelId="{CC935BF6-2B15-48E9-A0EB-155932DBC18C}" srcId="{D6A90DF0-7783-491D-B0BA-60F5F8C30853}" destId="{E64B6F8C-B5DF-4A74-8685-7319DB84E339}" srcOrd="1" destOrd="0" parTransId="{B8E298DC-81CC-4E45-8E68-FBE839FACC6C}" sibTransId="{F0E29697-761B-4CCF-82A2-52EE9A665479}"/>
    <dgm:cxn modelId="{15B9DE67-24CA-47E2-8D74-2F2AA29D127D}" type="presOf" srcId="{84DED158-8379-4E13-B841-C091CA7D0322}" destId="{38908074-8061-48A9-8381-D607D821BCBF}" srcOrd="0" destOrd="0" presId="urn:microsoft.com/office/officeart/2005/8/layout/cycle4"/>
    <dgm:cxn modelId="{1CC3C424-1991-4887-A582-4BCBF4C1B924}" type="presOf" srcId="{4362D85F-7E4D-4AFB-834A-22AC7FEB6A4E}" destId="{5886BBF3-2E05-4514-81B8-9433911125E1}" srcOrd="1" destOrd="1" presId="urn:microsoft.com/office/officeart/2005/8/layout/cycle4"/>
    <dgm:cxn modelId="{621CF265-2516-4BC1-AF63-8190A37FCCB8}" srcId="{2AC6661B-3748-4FA9-B623-52D6097B11A8}" destId="{97B7322D-3FCA-47D2-AC0F-68EE98C03658}" srcOrd="0" destOrd="0" parTransId="{A0A163D1-F5D9-4A1C-83B5-DD0D5A704948}" sibTransId="{E76B6D4A-6EC5-4A7E-96EE-7B6E5989B8FE}"/>
    <dgm:cxn modelId="{602F8066-FFA5-4ACB-9AE3-55B2EA49A339}" type="presOf" srcId="{8E4AE3A3-2F18-49AC-9166-C1A0E1837E1E}" destId="{901FB8D9-A454-4D6F-984C-D4138C4D1338}" srcOrd="0" destOrd="0" presId="urn:microsoft.com/office/officeart/2005/8/layout/cycle4"/>
    <dgm:cxn modelId="{C1983EA0-E9B2-4CC3-8B57-76FECAB00964}" type="presOf" srcId="{4362D85F-7E4D-4AFB-834A-22AC7FEB6A4E}" destId="{2FF38194-CCA1-4491-8820-C7321506E250}" srcOrd="0" destOrd="1" presId="urn:microsoft.com/office/officeart/2005/8/layout/cycle4"/>
    <dgm:cxn modelId="{87B5B282-AA4F-416D-AB18-2BEEF0A1F88D}" srcId="{2AC6661B-3748-4FA9-B623-52D6097B11A8}" destId="{99242D8B-DB5A-4214-B39F-49F9F914AF77}" srcOrd="1" destOrd="0" parTransId="{314A438A-4768-4E2B-9875-74B142948741}" sibTransId="{A1534F38-E8CB-497F-9D82-AED160BED13C}"/>
    <dgm:cxn modelId="{21CDAD2D-EDA9-43E3-BF49-5B14162D0DC0}" type="presOf" srcId="{2AC6661B-3748-4FA9-B623-52D6097B11A8}" destId="{A7311847-8D82-417A-9A1D-2605FC7141CA}" srcOrd="0" destOrd="0" presId="urn:microsoft.com/office/officeart/2005/8/layout/cycle4"/>
    <dgm:cxn modelId="{269554D6-E09F-4016-8036-008C43F4374E}" srcId="{D6A90DF0-7783-491D-B0BA-60F5F8C30853}" destId="{54339CD2-87BE-4580-883C-42B2BAC2E5DA}" srcOrd="0" destOrd="0" parTransId="{ED1088E4-7E30-4706-82D1-4425ED7D8543}" sibTransId="{AC4E45C4-99EE-431B-A0FB-7B7F007FE701}"/>
    <dgm:cxn modelId="{DE0423B9-37BB-40F5-B371-597DF947C41F}" type="presOf" srcId="{C25EF57E-38CC-456F-A6F6-250136129117}" destId="{2FF38194-CCA1-4491-8820-C7321506E250}" srcOrd="0" destOrd="0" presId="urn:microsoft.com/office/officeart/2005/8/layout/cycle4"/>
    <dgm:cxn modelId="{05A5AFAA-103B-4234-B27C-4F2B6A78492C}" srcId="{54339CD2-87BE-4580-883C-42B2BAC2E5DA}" destId="{4362D85F-7E4D-4AFB-834A-22AC7FEB6A4E}" srcOrd="1" destOrd="0" parTransId="{FA2EADB4-8E59-4F43-94C9-8B58AA6DA181}" sibTransId="{096EE862-1C8C-4B1D-8BE7-E456E8237C80}"/>
    <dgm:cxn modelId="{BA18356C-4267-4083-A88F-31A2A352C9F7}" srcId="{2AC6661B-3748-4FA9-B623-52D6097B11A8}" destId="{0C8D0DE2-9D77-4B64-9DE3-35D24222849A}" srcOrd="2" destOrd="0" parTransId="{F58FCC4E-2148-4659-AD6A-F76CA453C994}" sibTransId="{FFF5100B-F903-4433-BB48-874ADD59F741}"/>
    <dgm:cxn modelId="{916359CD-B3EA-4484-A002-3CA4FE30D1F0}" srcId="{6990E4B6-9414-48E3-A446-C8F345837A7E}" destId="{84DED158-8379-4E13-B841-C091CA7D0322}" srcOrd="0" destOrd="0" parTransId="{B1154EFA-F433-454C-BDF7-3BC9A6ADBC32}" sibTransId="{E4638D0D-2C9E-487F-BFBF-1C5A0F2727C3}"/>
    <dgm:cxn modelId="{CF46D79A-9928-4B5B-9322-E8FD72A6CBCF}" type="presOf" srcId="{8E4AE3A3-2F18-49AC-9166-C1A0E1837E1E}" destId="{C51D4792-6FCE-4211-A606-A92A29D94ADF}" srcOrd="1" destOrd="0" presId="urn:microsoft.com/office/officeart/2005/8/layout/cycle4"/>
    <dgm:cxn modelId="{B8524FEC-6E53-4AEC-87D7-A6E30291FE82}" type="presOf" srcId="{97B7322D-3FCA-47D2-AC0F-68EE98C03658}" destId="{239E2B8E-D4FE-43DF-A39E-AE6487686BA1}" srcOrd="0" destOrd="0" presId="urn:microsoft.com/office/officeart/2005/8/layout/cycle4"/>
    <dgm:cxn modelId="{16F19CEF-7805-461A-9A91-36EACA6A5EA3}" type="presOf" srcId="{0C8D0DE2-9D77-4B64-9DE3-35D24222849A}" destId="{239E2B8E-D4FE-43DF-A39E-AE6487686BA1}" srcOrd="0" destOrd="2" presId="urn:microsoft.com/office/officeart/2005/8/layout/cycle4"/>
    <dgm:cxn modelId="{DBB8C7B5-6820-4EB7-9992-EC49E3CB7273}" type="presOf" srcId="{99242D8B-DB5A-4214-B39F-49F9F914AF77}" destId="{737CADF5-80F2-4683-950C-BEEE042B33D6}" srcOrd="1" destOrd="1" presId="urn:microsoft.com/office/officeart/2005/8/layout/cycle4"/>
    <dgm:cxn modelId="{3167CE67-48FD-401B-BDBD-3DDAD8393046}" type="presOf" srcId="{6990E4B6-9414-48E3-A446-C8F345837A7E}" destId="{BA03F784-22BB-476B-8B18-5B0FAC174C43}" srcOrd="0" destOrd="0" presId="urn:microsoft.com/office/officeart/2005/8/layout/cycle4"/>
    <dgm:cxn modelId="{09EAF57E-0D25-4F91-BB04-7B374C0F05B1}" type="presOf" srcId="{D6A90DF0-7783-491D-B0BA-60F5F8C30853}" destId="{756CF81C-5595-4F0D-8C9F-B162C65FC028}" srcOrd="0" destOrd="0" presId="urn:microsoft.com/office/officeart/2005/8/layout/cycle4"/>
    <dgm:cxn modelId="{0011C5E9-6BBF-4F35-8C83-3CAA9800E7D8}" type="presOf" srcId="{99242D8B-DB5A-4214-B39F-49F9F914AF77}" destId="{239E2B8E-D4FE-43DF-A39E-AE6487686BA1}" srcOrd="0" destOrd="1" presId="urn:microsoft.com/office/officeart/2005/8/layout/cycle4"/>
    <dgm:cxn modelId="{2A8316A8-50BF-4F8A-919F-79FF0083E9B0}" type="presParOf" srcId="{756CF81C-5595-4F0D-8C9F-B162C65FC028}" destId="{2468F5AE-5A00-4B52-B2CB-54C42A3EDC0D}" srcOrd="0" destOrd="0" presId="urn:microsoft.com/office/officeart/2005/8/layout/cycle4"/>
    <dgm:cxn modelId="{32F0E0D0-0B1B-4280-A3FB-E0624E8FEED6}" type="presParOf" srcId="{2468F5AE-5A00-4B52-B2CB-54C42A3EDC0D}" destId="{4C980511-8AB4-453E-B652-3C03C4D81823}" srcOrd="0" destOrd="0" presId="urn:microsoft.com/office/officeart/2005/8/layout/cycle4"/>
    <dgm:cxn modelId="{B34BAD7B-8592-4255-BAA4-A9F15D91CBAD}" type="presParOf" srcId="{4C980511-8AB4-453E-B652-3C03C4D81823}" destId="{2FF38194-CCA1-4491-8820-C7321506E250}" srcOrd="0" destOrd="0" presId="urn:microsoft.com/office/officeart/2005/8/layout/cycle4"/>
    <dgm:cxn modelId="{020BB5CD-E109-49F8-9DC6-FF3E8A6BF335}" type="presParOf" srcId="{4C980511-8AB4-453E-B652-3C03C4D81823}" destId="{5886BBF3-2E05-4514-81B8-9433911125E1}" srcOrd="1" destOrd="0" presId="urn:microsoft.com/office/officeart/2005/8/layout/cycle4"/>
    <dgm:cxn modelId="{E91B49B5-F382-4654-9CA5-70CB73EDA04A}" type="presParOf" srcId="{2468F5AE-5A00-4B52-B2CB-54C42A3EDC0D}" destId="{00EDCDE4-082B-4165-8C49-1ADACD42F7A6}" srcOrd="1" destOrd="0" presId="urn:microsoft.com/office/officeart/2005/8/layout/cycle4"/>
    <dgm:cxn modelId="{F02AE1FB-CD71-4424-955A-C913AE955F56}" type="presParOf" srcId="{00EDCDE4-082B-4165-8C49-1ADACD42F7A6}" destId="{901FB8D9-A454-4D6F-984C-D4138C4D1338}" srcOrd="0" destOrd="0" presId="urn:microsoft.com/office/officeart/2005/8/layout/cycle4"/>
    <dgm:cxn modelId="{4A300F15-5CB7-4C23-BD1C-AD187DB5A6B1}" type="presParOf" srcId="{00EDCDE4-082B-4165-8C49-1ADACD42F7A6}" destId="{C51D4792-6FCE-4211-A606-A92A29D94ADF}" srcOrd="1" destOrd="0" presId="urn:microsoft.com/office/officeart/2005/8/layout/cycle4"/>
    <dgm:cxn modelId="{E295C2DE-5C4E-424D-A3DD-8039F3793227}" type="presParOf" srcId="{2468F5AE-5A00-4B52-B2CB-54C42A3EDC0D}" destId="{F9371A74-0E7E-4C9B-8EB8-1468AC50CE3E}" srcOrd="2" destOrd="0" presId="urn:microsoft.com/office/officeart/2005/8/layout/cycle4"/>
    <dgm:cxn modelId="{3D97B9DC-74BC-44F4-945E-8D0EBDFDBAED}" type="presParOf" srcId="{F9371A74-0E7E-4C9B-8EB8-1468AC50CE3E}" destId="{239E2B8E-D4FE-43DF-A39E-AE6487686BA1}" srcOrd="0" destOrd="0" presId="urn:microsoft.com/office/officeart/2005/8/layout/cycle4"/>
    <dgm:cxn modelId="{B6D5F6B1-4952-44B7-BB49-B42B7C1267D3}" type="presParOf" srcId="{F9371A74-0E7E-4C9B-8EB8-1468AC50CE3E}" destId="{737CADF5-80F2-4683-950C-BEEE042B33D6}" srcOrd="1" destOrd="0" presId="urn:microsoft.com/office/officeart/2005/8/layout/cycle4"/>
    <dgm:cxn modelId="{A73B4E1C-10D2-4825-A461-0793E399799B}" type="presParOf" srcId="{2468F5AE-5A00-4B52-B2CB-54C42A3EDC0D}" destId="{EBE3538E-5896-492C-A688-5C53A8090DD7}" srcOrd="3" destOrd="0" presId="urn:microsoft.com/office/officeart/2005/8/layout/cycle4"/>
    <dgm:cxn modelId="{D7517F8E-58DA-4D3A-A2EB-BDAB47B27464}" type="presParOf" srcId="{EBE3538E-5896-492C-A688-5C53A8090DD7}" destId="{38908074-8061-48A9-8381-D607D821BCBF}" srcOrd="0" destOrd="0" presId="urn:microsoft.com/office/officeart/2005/8/layout/cycle4"/>
    <dgm:cxn modelId="{F2988705-A202-4C8A-9B97-D3FCA3A961AA}" type="presParOf" srcId="{EBE3538E-5896-492C-A688-5C53A8090DD7}" destId="{441E20CD-0161-446A-8DE3-F87A6459575E}" srcOrd="1" destOrd="0" presId="urn:microsoft.com/office/officeart/2005/8/layout/cycle4"/>
    <dgm:cxn modelId="{3C765FD9-23D8-4595-ADE7-33FCB2BF25C0}" type="presParOf" srcId="{2468F5AE-5A00-4B52-B2CB-54C42A3EDC0D}" destId="{3E9DE883-E846-4D05-97A5-F067B952B093}" srcOrd="4" destOrd="0" presId="urn:microsoft.com/office/officeart/2005/8/layout/cycle4"/>
    <dgm:cxn modelId="{1A94274F-082A-472C-8837-DF9139A70603}" type="presParOf" srcId="{756CF81C-5595-4F0D-8C9F-B162C65FC028}" destId="{3D3C242F-376D-42C2-8AC5-570CDE699899}" srcOrd="1" destOrd="0" presId="urn:microsoft.com/office/officeart/2005/8/layout/cycle4"/>
    <dgm:cxn modelId="{DCFFB8E6-E9DD-4D3B-92F1-BC613A8D8322}" type="presParOf" srcId="{3D3C242F-376D-42C2-8AC5-570CDE699899}" destId="{AC1F93FA-42DC-42B5-93ED-FD91832A0104}" srcOrd="0" destOrd="0" presId="urn:microsoft.com/office/officeart/2005/8/layout/cycle4"/>
    <dgm:cxn modelId="{A5EE6F08-C9FE-4FD6-9888-4C257CF1D985}" type="presParOf" srcId="{3D3C242F-376D-42C2-8AC5-570CDE699899}" destId="{89715188-04F4-41EC-9F9B-84ED35ABDF8B}" srcOrd="1" destOrd="0" presId="urn:microsoft.com/office/officeart/2005/8/layout/cycle4"/>
    <dgm:cxn modelId="{4384217E-A0CF-46B1-92BE-40CC432DC3B7}" type="presParOf" srcId="{3D3C242F-376D-42C2-8AC5-570CDE699899}" destId="{A7311847-8D82-417A-9A1D-2605FC7141CA}" srcOrd="2" destOrd="0" presId="urn:microsoft.com/office/officeart/2005/8/layout/cycle4"/>
    <dgm:cxn modelId="{96B087B8-2D56-4526-B123-F01584764185}" type="presParOf" srcId="{3D3C242F-376D-42C2-8AC5-570CDE699899}" destId="{BA03F784-22BB-476B-8B18-5B0FAC174C43}" srcOrd="3" destOrd="0" presId="urn:microsoft.com/office/officeart/2005/8/layout/cycle4"/>
    <dgm:cxn modelId="{741655A0-00B3-45F2-A4E1-75EF7B72E891}" type="presParOf" srcId="{3D3C242F-376D-42C2-8AC5-570CDE699899}" destId="{001728F4-ECF3-4530-98D6-5D75E49D94A2}" srcOrd="4" destOrd="0" presId="urn:microsoft.com/office/officeart/2005/8/layout/cycle4"/>
    <dgm:cxn modelId="{EACD31C8-95A7-426D-ACE7-3C46E35101EF}" type="presParOf" srcId="{756CF81C-5595-4F0D-8C9F-B162C65FC028}" destId="{4B139AEC-D852-4D4C-941F-2435040AC378}" srcOrd="2" destOrd="0" presId="urn:microsoft.com/office/officeart/2005/8/layout/cycle4"/>
    <dgm:cxn modelId="{C1F1906A-D3C0-449A-B8CB-4F8D1D65A0F3}" type="presParOf" srcId="{756CF81C-5595-4F0D-8C9F-B162C65FC028}" destId="{7B20B7D5-F9CE-4822-92F0-C2CC1ED1B49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685502-D819-4CF4-B152-0C1D56D675BE}" type="doc">
      <dgm:prSet loTypeId="urn:microsoft.com/office/officeart/2009/layout/ReverseList" loCatId="relationship" qsTypeId="urn:microsoft.com/office/officeart/2005/8/quickstyle/simple1#8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2197324E-9CE4-4A49-88CF-D2AE7AE76C22}">
      <dgm:prSet phldrT="[Текст]"/>
      <dgm:spPr/>
      <dgm:t>
        <a:bodyPr/>
        <a:lstStyle/>
        <a:p>
          <a:endParaRPr lang="ru-RU" dirty="0"/>
        </a:p>
      </dgm:t>
    </dgm:pt>
    <dgm:pt modelId="{ECDCFAF7-0196-4C1E-8AB7-CF8EC337F3A7}" type="parTrans" cxnId="{A78052F6-A7B0-4674-99AA-A4E90D41E398}">
      <dgm:prSet/>
      <dgm:spPr/>
      <dgm:t>
        <a:bodyPr/>
        <a:lstStyle/>
        <a:p>
          <a:endParaRPr lang="ru-RU"/>
        </a:p>
      </dgm:t>
    </dgm:pt>
    <dgm:pt modelId="{39ED1491-644B-483B-96BA-94755D26DAAA}" type="sibTrans" cxnId="{A78052F6-A7B0-4674-99AA-A4E90D41E398}">
      <dgm:prSet/>
      <dgm:spPr/>
      <dgm:t>
        <a:bodyPr/>
        <a:lstStyle/>
        <a:p>
          <a:endParaRPr lang="ru-RU"/>
        </a:p>
      </dgm:t>
    </dgm:pt>
    <dgm:pt modelId="{20109CEC-1D14-4E54-8892-1AA7CEFA1FE3}">
      <dgm:prSet phldrT="[Текст]"/>
      <dgm:spPr/>
      <dgm:t>
        <a:bodyPr/>
        <a:lstStyle/>
        <a:p>
          <a:r>
            <a:rPr lang="ru-RU" dirty="0" smtClean="0"/>
            <a:t>Уравнивание статуса государственных и негосударственных поставщиков </a:t>
          </a:r>
          <a:endParaRPr lang="ru-RU" dirty="0"/>
        </a:p>
      </dgm:t>
    </dgm:pt>
    <dgm:pt modelId="{1A86EC53-A785-4B23-8655-11456E988BCA}" type="parTrans" cxnId="{E1432EE7-B5FE-4A82-9920-A0ABB8BE2CFA}">
      <dgm:prSet/>
      <dgm:spPr/>
      <dgm:t>
        <a:bodyPr/>
        <a:lstStyle/>
        <a:p>
          <a:endParaRPr lang="ru-RU"/>
        </a:p>
      </dgm:t>
    </dgm:pt>
    <dgm:pt modelId="{C56EB81E-47EA-4230-B9DF-55BAB19DEC3B}" type="sibTrans" cxnId="{E1432EE7-B5FE-4A82-9920-A0ABB8BE2CFA}">
      <dgm:prSet/>
      <dgm:spPr/>
      <dgm:t>
        <a:bodyPr/>
        <a:lstStyle/>
        <a:p>
          <a:endParaRPr lang="ru-RU"/>
        </a:p>
      </dgm:t>
    </dgm:pt>
    <dgm:pt modelId="{9458D33E-0915-4F59-863E-B4D3EE1A2C34}">
      <dgm:prSet/>
      <dgm:spPr/>
      <dgm:t>
        <a:bodyPr/>
        <a:lstStyle/>
        <a:p>
          <a:pPr rtl="0"/>
          <a:r>
            <a:rPr lang="ru-RU" b="0" dirty="0" smtClean="0"/>
            <a:t>Добровольное включение в реестр поставщиков социальных услуг по заявительному принципу</a:t>
          </a:r>
          <a:endParaRPr lang="ru-RU" dirty="0"/>
        </a:p>
      </dgm:t>
    </dgm:pt>
    <dgm:pt modelId="{3B4166F8-B201-46B1-81A6-FE7360F86492}" type="parTrans" cxnId="{3E4715BA-DC7B-4309-8953-2C40427E8FB3}">
      <dgm:prSet/>
      <dgm:spPr/>
      <dgm:t>
        <a:bodyPr/>
        <a:lstStyle/>
        <a:p>
          <a:endParaRPr lang="ru-RU"/>
        </a:p>
      </dgm:t>
    </dgm:pt>
    <dgm:pt modelId="{C97DA61F-D42A-4414-A429-F290AEBC4534}" type="sibTrans" cxnId="{3E4715BA-DC7B-4309-8953-2C40427E8FB3}">
      <dgm:prSet/>
      <dgm:spPr/>
      <dgm:t>
        <a:bodyPr/>
        <a:lstStyle/>
        <a:p>
          <a:endParaRPr lang="ru-RU"/>
        </a:p>
      </dgm:t>
    </dgm:pt>
    <dgm:pt modelId="{E1503B93-D1B9-4B3B-84B1-1A66E16D8D83}">
      <dgm:prSet/>
      <dgm:spPr/>
      <dgm:t>
        <a:bodyPr/>
        <a:lstStyle/>
        <a:p>
          <a:r>
            <a:rPr lang="ru-RU" b="0" dirty="0" smtClean="0"/>
            <a:t>Включение в индивидуальные программы  в число рекомендуемых поставщиков и информирование об этом </a:t>
          </a:r>
          <a:endParaRPr lang="ru-RU" b="0" dirty="0"/>
        </a:p>
      </dgm:t>
    </dgm:pt>
    <dgm:pt modelId="{3CADEEEF-8A83-4629-B34E-EA0FA783EF4F}" type="parTrans" cxnId="{32BC757F-BBBF-4480-93C7-16010B2C0E3B}">
      <dgm:prSet/>
      <dgm:spPr/>
      <dgm:t>
        <a:bodyPr/>
        <a:lstStyle/>
        <a:p>
          <a:endParaRPr lang="ru-RU"/>
        </a:p>
      </dgm:t>
    </dgm:pt>
    <dgm:pt modelId="{E8BC0942-82F9-45BF-83DF-D0CF91AEBE35}" type="sibTrans" cxnId="{32BC757F-BBBF-4480-93C7-16010B2C0E3B}">
      <dgm:prSet/>
      <dgm:spPr/>
      <dgm:t>
        <a:bodyPr/>
        <a:lstStyle/>
        <a:p>
          <a:endParaRPr lang="ru-RU"/>
        </a:p>
      </dgm:t>
    </dgm:pt>
    <dgm:pt modelId="{DFCE4FBD-1DC1-410F-AED1-A7547468726D}">
      <dgm:prSet/>
      <dgm:spPr/>
      <dgm:t>
        <a:bodyPr/>
        <a:lstStyle/>
        <a:p>
          <a:pPr rtl="0"/>
          <a:r>
            <a:rPr lang="ru-RU" b="0" dirty="0" smtClean="0"/>
            <a:t>Налоговые льготы: право временно применять нулевую налоговую ставку на прибыль</a:t>
          </a:r>
          <a:endParaRPr lang="ru-RU" b="0" dirty="0"/>
        </a:p>
      </dgm:t>
    </dgm:pt>
    <dgm:pt modelId="{0D3F25A3-7F7C-4BD8-B61A-2E292D616FB6}" type="parTrans" cxnId="{5DC7B312-733B-42DB-A93D-F0E8A459BEB1}">
      <dgm:prSet/>
      <dgm:spPr/>
      <dgm:t>
        <a:bodyPr/>
        <a:lstStyle/>
        <a:p>
          <a:endParaRPr lang="ru-RU"/>
        </a:p>
      </dgm:t>
    </dgm:pt>
    <dgm:pt modelId="{FA5DB71F-A372-4C13-B39B-97023EAF4CB6}" type="sibTrans" cxnId="{5DC7B312-733B-42DB-A93D-F0E8A459BEB1}">
      <dgm:prSet/>
      <dgm:spPr/>
      <dgm:t>
        <a:bodyPr/>
        <a:lstStyle/>
        <a:p>
          <a:endParaRPr lang="ru-RU"/>
        </a:p>
      </dgm:t>
    </dgm:pt>
    <dgm:pt modelId="{029A1E16-F106-4617-BCC2-DC3AD3D70ABF}">
      <dgm:prSet/>
      <dgm:spPr/>
      <dgm:t>
        <a:bodyPr/>
        <a:lstStyle/>
        <a:p>
          <a:pPr rtl="0"/>
          <a:r>
            <a:rPr lang="ru-RU" b="0" dirty="0" smtClean="0"/>
            <a:t>Право получать компенсацию за оказание социальных услуг </a:t>
          </a:r>
          <a:endParaRPr lang="ru-RU" b="0" dirty="0"/>
        </a:p>
      </dgm:t>
    </dgm:pt>
    <dgm:pt modelId="{96266CC7-40F6-450B-BC1B-ED48540EF848}" type="parTrans" cxnId="{781BA022-917A-4674-936D-1FC10349186E}">
      <dgm:prSet/>
      <dgm:spPr/>
      <dgm:t>
        <a:bodyPr/>
        <a:lstStyle/>
        <a:p>
          <a:endParaRPr lang="ru-RU"/>
        </a:p>
      </dgm:t>
    </dgm:pt>
    <dgm:pt modelId="{CB181361-186B-4C2A-9FA6-628FFC0C366B}" type="sibTrans" cxnId="{781BA022-917A-4674-936D-1FC10349186E}">
      <dgm:prSet/>
      <dgm:spPr/>
      <dgm:t>
        <a:bodyPr/>
        <a:lstStyle/>
        <a:p>
          <a:endParaRPr lang="ru-RU"/>
        </a:p>
      </dgm:t>
    </dgm:pt>
    <dgm:pt modelId="{7749F99B-93D0-44D2-AFF1-CFD171661C08}">
      <dgm:prSet/>
      <dgm:spPr/>
      <dgm:t>
        <a:bodyPr/>
        <a:lstStyle/>
        <a:p>
          <a:pPr rtl="0"/>
          <a:r>
            <a:rPr lang="ru-RU" b="0" dirty="0" smtClean="0"/>
            <a:t>Возможность  предусматривать меры повышения квалификации и дополнительные социальные гарантии</a:t>
          </a:r>
          <a:endParaRPr lang="ru-RU" b="0" dirty="0"/>
        </a:p>
      </dgm:t>
    </dgm:pt>
    <dgm:pt modelId="{92DB0728-CB6A-425E-A1D0-955F4B9AA7B4}" type="parTrans" cxnId="{58954C92-AE0C-441B-A924-C36B91F2AA73}">
      <dgm:prSet/>
      <dgm:spPr/>
      <dgm:t>
        <a:bodyPr/>
        <a:lstStyle/>
        <a:p>
          <a:endParaRPr lang="ru-RU"/>
        </a:p>
      </dgm:t>
    </dgm:pt>
    <dgm:pt modelId="{5E980747-35AC-4B94-A2EA-C8C6DDC93BBF}" type="sibTrans" cxnId="{58954C92-AE0C-441B-A924-C36B91F2AA73}">
      <dgm:prSet/>
      <dgm:spPr/>
      <dgm:t>
        <a:bodyPr/>
        <a:lstStyle/>
        <a:p>
          <a:endParaRPr lang="ru-RU"/>
        </a:p>
      </dgm:t>
    </dgm:pt>
    <dgm:pt modelId="{008F9104-61D5-4E42-9609-3F78CE7D4D98}" type="pres">
      <dgm:prSet presAssocID="{8E685502-D819-4CF4-B152-0C1D56D675BE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C9005D-1A8E-46B9-BA5A-62334B184767}" type="pres">
      <dgm:prSet presAssocID="{8E685502-D819-4CF4-B152-0C1D56D675BE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023E0-FBCC-4D79-862B-455CC709857F}" type="pres">
      <dgm:prSet presAssocID="{8E685502-D819-4CF4-B152-0C1D56D675BE}" presName="LeftNode" presStyleLbl="bgImgPlace1" presStyleIdx="0" presStyleCnt="1" custScaleX="275193" custScaleY="9000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</dgm:ptLst>
  <dgm:cxnLst>
    <dgm:cxn modelId="{D7C2F38A-E661-45C0-8E60-FF0B422F5FF0}" type="presOf" srcId="{E1503B93-D1B9-4B3B-84B1-1A66E16D8D83}" destId="{BCC9005D-1A8E-46B9-BA5A-62334B184767}" srcOrd="0" destOrd="3" presId="urn:microsoft.com/office/officeart/2009/layout/ReverseList"/>
    <dgm:cxn modelId="{32BC757F-BBBF-4480-93C7-16010B2C0E3B}" srcId="{2197324E-9CE4-4A49-88CF-D2AE7AE76C22}" destId="{E1503B93-D1B9-4B3B-84B1-1A66E16D8D83}" srcOrd="2" destOrd="0" parTransId="{3CADEEEF-8A83-4629-B34E-EA0FA783EF4F}" sibTransId="{E8BC0942-82F9-45BF-83DF-D0CF91AEBE35}"/>
    <dgm:cxn modelId="{5DC7B312-733B-42DB-A93D-F0E8A459BEB1}" srcId="{2197324E-9CE4-4A49-88CF-D2AE7AE76C22}" destId="{DFCE4FBD-1DC1-410F-AED1-A7547468726D}" srcOrd="3" destOrd="0" parTransId="{0D3F25A3-7F7C-4BD8-B61A-2E292D616FB6}" sibTransId="{FA5DB71F-A372-4C13-B39B-97023EAF4CB6}"/>
    <dgm:cxn modelId="{E7474EFE-049A-4CAF-A285-CDE1206E2791}" type="presOf" srcId="{DFCE4FBD-1DC1-410F-AED1-A7547468726D}" destId="{BCC9005D-1A8E-46B9-BA5A-62334B184767}" srcOrd="0" destOrd="4" presId="urn:microsoft.com/office/officeart/2009/layout/ReverseList"/>
    <dgm:cxn modelId="{E8718536-504B-4C58-87A7-C332133AA3E9}" type="presOf" srcId="{DFCE4FBD-1DC1-410F-AED1-A7547468726D}" destId="{419023E0-FBCC-4D79-862B-455CC709857F}" srcOrd="1" destOrd="4" presId="urn:microsoft.com/office/officeart/2009/layout/ReverseList"/>
    <dgm:cxn modelId="{C0E9F87C-90ED-4371-84D2-AE25C127B8B0}" type="presOf" srcId="{2197324E-9CE4-4A49-88CF-D2AE7AE76C22}" destId="{BCC9005D-1A8E-46B9-BA5A-62334B184767}" srcOrd="0" destOrd="0" presId="urn:microsoft.com/office/officeart/2009/layout/ReverseList"/>
    <dgm:cxn modelId="{A8179007-5A4F-447F-885E-2BED602AB0F0}" type="presOf" srcId="{8E685502-D819-4CF4-B152-0C1D56D675BE}" destId="{008F9104-61D5-4E42-9609-3F78CE7D4D98}" srcOrd="0" destOrd="0" presId="urn:microsoft.com/office/officeart/2009/layout/ReverseList"/>
    <dgm:cxn modelId="{1D015D6F-BD8A-4510-80B5-B073888AC9C4}" type="presOf" srcId="{029A1E16-F106-4617-BCC2-DC3AD3D70ABF}" destId="{BCC9005D-1A8E-46B9-BA5A-62334B184767}" srcOrd="0" destOrd="5" presId="urn:microsoft.com/office/officeart/2009/layout/ReverseList"/>
    <dgm:cxn modelId="{3E4715BA-DC7B-4309-8953-2C40427E8FB3}" srcId="{2197324E-9CE4-4A49-88CF-D2AE7AE76C22}" destId="{9458D33E-0915-4F59-863E-B4D3EE1A2C34}" srcOrd="1" destOrd="0" parTransId="{3B4166F8-B201-46B1-81A6-FE7360F86492}" sibTransId="{C97DA61F-D42A-4414-A429-F290AEBC4534}"/>
    <dgm:cxn modelId="{E1432EE7-B5FE-4A82-9920-A0ABB8BE2CFA}" srcId="{2197324E-9CE4-4A49-88CF-D2AE7AE76C22}" destId="{20109CEC-1D14-4E54-8892-1AA7CEFA1FE3}" srcOrd="0" destOrd="0" parTransId="{1A86EC53-A785-4B23-8655-11456E988BCA}" sibTransId="{C56EB81E-47EA-4230-B9DF-55BAB19DEC3B}"/>
    <dgm:cxn modelId="{25955C0F-EC17-4D9B-9F81-FA812766061A}" type="presOf" srcId="{9458D33E-0915-4F59-863E-B4D3EE1A2C34}" destId="{419023E0-FBCC-4D79-862B-455CC709857F}" srcOrd="1" destOrd="2" presId="urn:microsoft.com/office/officeart/2009/layout/ReverseList"/>
    <dgm:cxn modelId="{D5999FE1-8470-412D-B8F0-ED090E2AD60C}" type="presOf" srcId="{E1503B93-D1B9-4B3B-84B1-1A66E16D8D83}" destId="{419023E0-FBCC-4D79-862B-455CC709857F}" srcOrd="1" destOrd="3" presId="urn:microsoft.com/office/officeart/2009/layout/ReverseList"/>
    <dgm:cxn modelId="{67902C38-179F-479C-82CC-22AD1533B60C}" type="presOf" srcId="{029A1E16-F106-4617-BCC2-DC3AD3D70ABF}" destId="{419023E0-FBCC-4D79-862B-455CC709857F}" srcOrd="1" destOrd="5" presId="urn:microsoft.com/office/officeart/2009/layout/ReverseList"/>
    <dgm:cxn modelId="{A78052F6-A7B0-4674-99AA-A4E90D41E398}" srcId="{8E685502-D819-4CF4-B152-0C1D56D675BE}" destId="{2197324E-9CE4-4A49-88CF-D2AE7AE76C22}" srcOrd="0" destOrd="0" parTransId="{ECDCFAF7-0196-4C1E-8AB7-CF8EC337F3A7}" sibTransId="{39ED1491-644B-483B-96BA-94755D26DAAA}"/>
    <dgm:cxn modelId="{F779F351-7BCD-467F-AF15-1799AC90B48C}" type="presOf" srcId="{20109CEC-1D14-4E54-8892-1AA7CEFA1FE3}" destId="{419023E0-FBCC-4D79-862B-455CC709857F}" srcOrd="1" destOrd="1" presId="urn:microsoft.com/office/officeart/2009/layout/ReverseList"/>
    <dgm:cxn modelId="{B0A3E468-ABD0-4C51-B4D6-B422A4398737}" type="presOf" srcId="{7749F99B-93D0-44D2-AFF1-CFD171661C08}" destId="{419023E0-FBCC-4D79-862B-455CC709857F}" srcOrd="1" destOrd="6" presId="urn:microsoft.com/office/officeart/2009/layout/ReverseList"/>
    <dgm:cxn modelId="{F3A81CD2-CFC5-4B0C-9032-B2BA918A417E}" type="presOf" srcId="{9458D33E-0915-4F59-863E-B4D3EE1A2C34}" destId="{BCC9005D-1A8E-46B9-BA5A-62334B184767}" srcOrd="0" destOrd="2" presId="urn:microsoft.com/office/officeart/2009/layout/ReverseList"/>
    <dgm:cxn modelId="{781BA022-917A-4674-936D-1FC10349186E}" srcId="{2197324E-9CE4-4A49-88CF-D2AE7AE76C22}" destId="{029A1E16-F106-4617-BCC2-DC3AD3D70ABF}" srcOrd="4" destOrd="0" parTransId="{96266CC7-40F6-450B-BC1B-ED48540EF848}" sibTransId="{CB181361-186B-4C2A-9FA6-628FFC0C366B}"/>
    <dgm:cxn modelId="{D7C75D93-0180-4EFD-80D7-9D37C31CA3DB}" type="presOf" srcId="{2197324E-9CE4-4A49-88CF-D2AE7AE76C22}" destId="{419023E0-FBCC-4D79-862B-455CC709857F}" srcOrd="1" destOrd="0" presId="urn:microsoft.com/office/officeart/2009/layout/ReverseList"/>
    <dgm:cxn modelId="{58954C92-AE0C-441B-A924-C36B91F2AA73}" srcId="{2197324E-9CE4-4A49-88CF-D2AE7AE76C22}" destId="{7749F99B-93D0-44D2-AFF1-CFD171661C08}" srcOrd="5" destOrd="0" parTransId="{92DB0728-CB6A-425E-A1D0-955F4B9AA7B4}" sibTransId="{5E980747-35AC-4B94-A2EA-C8C6DDC93BBF}"/>
    <dgm:cxn modelId="{AB16550B-D8DF-402B-B166-A54C19D319E0}" type="presOf" srcId="{7749F99B-93D0-44D2-AFF1-CFD171661C08}" destId="{BCC9005D-1A8E-46B9-BA5A-62334B184767}" srcOrd="0" destOrd="6" presId="urn:microsoft.com/office/officeart/2009/layout/ReverseList"/>
    <dgm:cxn modelId="{48CDC18B-6A36-4663-80DC-BDD380F1BA88}" type="presOf" srcId="{20109CEC-1D14-4E54-8892-1AA7CEFA1FE3}" destId="{BCC9005D-1A8E-46B9-BA5A-62334B184767}" srcOrd="0" destOrd="1" presId="urn:microsoft.com/office/officeart/2009/layout/ReverseList"/>
    <dgm:cxn modelId="{63F85109-C3D3-403C-9D2F-1F2009B0F19E}" type="presParOf" srcId="{008F9104-61D5-4E42-9609-3F78CE7D4D98}" destId="{BCC9005D-1A8E-46B9-BA5A-62334B184767}" srcOrd="0" destOrd="0" presId="urn:microsoft.com/office/officeart/2009/layout/ReverseList"/>
    <dgm:cxn modelId="{4B4E447E-BACE-4C8B-8B40-E277DD878478}" type="presParOf" srcId="{008F9104-61D5-4E42-9609-3F78CE7D4D98}" destId="{419023E0-FBCC-4D79-862B-455CC709857F}" srcOrd="1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B812F5-07B0-4919-9C4D-2FEF332DC4C9}" type="doc">
      <dgm:prSet loTypeId="urn:microsoft.com/office/officeart/2008/layout/LinedList" loCatId="list" qsTypeId="urn:microsoft.com/office/officeart/2005/8/quickstyle/simple1#11" qsCatId="simple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503B3CF4-BDB7-4B2E-B05E-D8D8AA185B33}">
      <dgm:prSet phldrT="[Текст]"/>
      <dgm:spPr/>
      <dgm:t>
        <a:bodyPr/>
        <a:lstStyle/>
        <a:p>
          <a:r>
            <a:rPr lang="ru-RU" dirty="0" smtClean="0"/>
            <a:t>Неосязаемость</a:t>
          </a:r>
          <a:endParaRPr lang="ru-RU" dirty="0"/>
        </a:p>
      </dgm:t>
    </dgm:pt>
    <dgm:pt modelId="{3C48C8B4-2A8A-4FD9-9C07-14573339A28E}" type="parTrans" cxnId="{1DB4F11F-F4FE-4717-BE95-4AF2B59C8413}">
      <dgm:prSet/>
      <dgm:spPr/>
      <dgm:t>
        <a:bodyPr/>
        <a:lstStyle/>
        <a:p>
          <a:endParaRPr lang="ru-RU"/>
        </a:p>
      </dgm:t>
    </dgm:pt>
    <dgm:pt modelId="{4A12CF9A-68AB-440D-82A4-03E220E26E2C}" type="sibTrans" cxnId="{1DB4F11F-F4FE-4717-BE95-4AF2B59C8413}">
      <dgm:prSet/>
      <dgm:spPr/>
      <dgm:t>
        <a:bodyPr/>
        <a:lstStyle/>
        <a:p>
          <a:endParaRPr lang="ru-RU"/>
        </a:p>
      </dgm:t>
    </dgm:pt>
    <dgm:pt modelId="{1B7E4383-D598-4B53-9B3E-CF13A31A7885}">
      <dgm:prSet phldrT="[Текст]"/>
      <dgm:spPr/>
      <dgm:t>
        <a:bodyPr/>
        <a:lstStyle/>
        <a:p>
          <a:r>
            <a:rPr lang="ru-RU" dirty="0" smtClean="0"/>
            <a:t>Услугу нельзя потрогать или продемонстрировать</a:t>
          </a:r>
          <a:endParaRPr lang="ru-RU" dirty="0"/>
        </a:p>
      </dgm:t>
    </dgm:pt>
    <dgm:pt modelId="{6C5FD0AC-341C-4406-B0A2-EF20E0F57C19}" type="parTrans" cxnId="{0E909870-12ED-4A66-AD6B-271D45AE0F6E}">
      <dgm:prSet/>
      <dgm:spPr/>
      <dgm:t>
        <a:bodyPr/>
        <a:lstStyle/>
        <a:p>
          <a:endParaRPr lang="ru-RU"/>
        </a:p>
      </dgm:t>
    </dgm:pt>
    <dgm:pt modelId="{CA7B678A-5527-43CA-BC04-90ED7D310EA1}" type="sibTrans" cxnId="{0E909870-12ED-4A66-AD6B-271D45AE0F6E}">
      <dgm:prSet/>
      <dgm:spPr/>
      <dgm:t>
        <a:bodyPr/>
        <a:lstStyle/>
        <a:p>
          <a:endParaRPr lang="ru-RU"/>
        </a:p>
      </dgm:t>
    </dgm:pt>
    <dgm:pt modelId="{3B73414B-75D1-4518-A6E6-387B584E27C9}">
      <dgm:prSet phldrT="[Текст]"/>
      <dgm:spPr/>
      <dgm:t>
        <a:bodyPr/>
        <a:lstStyle/>
        <a:p>
          <a:r>
            <a:rPr lang="ru-RU" dirty="0" smtClean="0"/>
            <a:t>Неотделимость</a:t>
          </a:r>
          <a:endParaRPr lang="ru-RU" dirty="0"/>
        </a:p>
      </dgm:t>
    </dgm:pt>
    <dgm:pt modelId="{224CD12A-D693-4697-8490-938B7EE1DAF9}" type="parTrans" cxnId="{DD73D302-AAFC-48C2-8C7C-C9163C748EDE}">
      <dgm:prSet/>
      <dgm:spPr/>
      <dgm:t>
        <a:bodyPr/>
        <a:lstStyle/>
        <a:p>
          <a:endParaRPr lang="ru-RU"/>
        </a:p>
      </dgm:t>
    </dgm:pt>
    <dgm:pt modelId="{77329C4D-9471-4819-9871-FDBE2F90A954}" type="sibTrans" cxnId="{DD73D302-AAFC-48C2-8C7C-C9163C748EDE}">
      <dgm:prSet/>
      <dgm:spPr/>
      <dgm:t>
        <a:bodyPr/>
        <a:lstStyle/>
        <a:p>
          <a:endParaRPr lang="ru-RU"/>
        </a:p>
      </dgm:t>
    </dgm:pt>
    <dgm:pt modelId="{8F0B0447-7451-409B-A7F6-BEEA84391D92}">
      <dgm:prSet phldrT="[Текст]"/>
      <dgm:spPr/>
      <dgm:t>
        <a:bodyPr/>
        <a:lstStyle/>
        <a:p>
          <a:r>
            <a:rPr lang="ru-RU" dirty="0" smtClean="0"/>
            <a:t>Услугу нельзя отделить от ее источника, независимо от того, предоставляется она человеком или машиной</a:t>
          </a:r>
          <a:endParaRPr lang="ru-RU" dirty="0"/>
        </a:p>
      </dgm:t>
    </dgm:pt>
    <dgm:pt modelId="{05232847-14B0-4DCC-82D8-8E8640747BAA}" type="parTrans" cxnId="{4E19D9A9-9E60-43EC-A48A-51931F1B75A4}">
      <dgm:prSet/>
      <dgm:spPr/>
      <dgm:t>
        <a:bodyPr/>
        <a:lstStyle/>
        <a:p>
          <a:endParaRPr lang="ru-RU"/>
        </a:p>
      </dgm:t>
    </dgm:pt>
    <dgm:pt modelId="{095525E7-EB8C-440D-8C24-3090EBA729D4}" type="sibTrans" cxnId="{4E19D9A9-9E60-43EC-A48A-51931F1B75A4}">
      <dgm:prSet/>
      <dgm:spPr/>
      <dgm:t>
        <a:bodyPr/>
        <a:lstStyle/>
        <a:p>
          <a:endParaRPr lang="ru-RU"/>
        </a:p>
      </dgm:t>
    </dgm:pt>
    <dgm:pt modelId="{56D27718-8693-400B-B8DA-E5D5618E259C}">
      <dgm:prSet phldrT="[Текст]"/>
      <dgm:spPr/>
      <dgm:t>
        <a:bodyPr/>
        <a:lstStyle/>
        <a:p>
          <a:r>
            <a:rPr lang="ru-RU" dirty="0" smtClean="0"/>
            <a:t>Непостоянство качества</a:t>
          </a:r>
          <a:endParaRPr lang="ru-RU" dirty="0"/>
        </a:p>
      </dgm:t>
    </dgm:pt>
    <dgm:pt modelId="{003D4F35-BD98-4416-A62B-00D72FE3FA1E}" type="parTrans" cxnId="{7F759CEB-DE47-4365-BCC3-37360696A367}">
      <dgm:prSet/>
      <dgm:spPr/>
      <dgm:t>
        <a:bodyPr/>
        <a:lstStyle/>
        <a:p>
          <a:endParaRPr lang="ru-RU"/>
        </a:p>
      </dgm:t>
    </dgm:pt>
    <dgm:pt modelId="{CBAAA397-C7EE-4371-92C1-A7B4D4901D3B}" type="sibTrans" cxnId="{7F759CEB-DE47-4365-BCC3-37360696A367}">
      <dgm:prSet/>
      <dgm:spPr/>
      <dgm:t>
        <a:bodyPr/>
        <a:lstStyle/>
        <a:p>
          <a:endParaRPr lang="ru-RU"/>
        </a:p>
      </dgm:t>
    </dgm:pt>
    <dgm:pt modelId="{1E2816AC-3785-4A4F-BBA6-2842673273B6}">
      <dgm:prSet phldrT="[Текст]"/>
      <dgm:spPr/>
      <dgm:t>
        <a:bodyPr/>
        <a:lstStyle/>
        <a:p>
          <a:r>
            <a:rPr lang="ru-RU" dirty="0" smtClean="0"/>
            <a:t>Качество услуги зависит от того, кто, когда и как ее предоставляет</a:t>
          </a:r>
          <a:endParaRPr lang="ru-RU" dirty="0"/>
        </a:p>
      </dgm:t>
    </dgm:pt>
    <dgm:pt modelId="{525847BC-E413-4C20-86A5-E5BE3BA2DEB2}" type="parTrans" cxnId="{F9ADCAC0-C48A-44D9-9DEE-542A8474C931}">
      <dgm:prSet/>
      <dgm:spPr/>
      <dgm:t>
        <a:bodyPr/>
        <a:lstStyle/>
        <a:p>
          <a:endParaRPr lang="ru-RU"/>
        </a:p>
      </dgm:t>
    </dgm:pt>
    <dgm:pt modelId="{AB203E47-9F9A-455C-A3E7-E786F2C7CD46}" type="sibTrans" cxnId="{F9ADCAC0-C48A-44D9-9DEE-542A8474C931}">
      <dgm:prSet/>
      <dgm:spPr/>
      <dgm:t>
        <a:bodyPr/>
        <a:lstStyle/>
        <a:p>
          <a:endParaRPr lang="ru-RU"/>
        </a:p>
      </dgm:t>
    </dgm:pt>
    <dgm:pt modelId="{9445FF1B-C0D5-4ECE-BC1A-720626FDC5E4}">
      <dgm:prSet phldrT="[Текст]"/>
      <dgm:spPr/>
      <dgm:t>
        <a:bodyPr/>
        <a:lstStyle/>
        <a:p>
          <a:r>
            <a:rPr lang="ru-RU" dirty="0" smtClean="0"/>
            <a:t>Недолговечность</a:t>
          </a:r>
          <a:endParaRPr lang="ru-RU" dirty="0"/>
        </a:p>
      </dgm:t>
    </dgm:pt>
    <dgm:pt modelId="{E05BDD37-9B91-41F6-9923-9D68F14881C6}" type="parTrans" cxnId="{7CA73CE6-6826-461C-8AED-93EC3706F1F2}">
      <dgm:prSet/>
      <dgm:spPr/>
      <dgm:t>
        <a:bodyPr/>
        <a:lstStyle/>
        <a:p>
          <a:endParaRPr lang="ru-RU"/>
        </a:p>
      </dgm:t>
    </dgm:pt>
    <dgm:pt modelId="{E7D9CB0F-6210-4FC0-BDAF-4D45F4C4CC38}" type="sibTrans" cxnId="{7CA73CE6-6826-461C-8AED-93EC3706F1F2}">
      <dgm:prSet/>
      <dgm:spPr/>
      <dgm:t>
        <a:bodyPr/>
        <a:lstStyle/>
        <a:p>
          <a:endParaRPr lang="ru-RU"/>
        </a:p>
      </dgm:t>
    </dgm:pt>
    <dgm:pt modelId="{77D14378-3C10-47E2-B6B6-62B56498290C}">
      <dgm:prSet phldrT="[Текст]"/>
      <dgm:spPr/>
      <dgm:t>
        <a:bodyPr/>
        <a:lstStyle/>
        <a:p>
          <a:r>
            <a:rPr lang="ru-RU" dirty="0" smtClean="0"/>
            <a:t>Услугу нельзя хранить с целью последующего использования</a:t>
          </a:r>
          <a:endParaRPr lang="ru-RU" dirty="0"/>
        </a:p>
      </dgm:t>
    </dgm:pt>
    <dgm:pt modelId="{02C33136-293C-4795-99A9-8066F0A87F70}" type="parTrans" cxnId="{FCF69478-3686-47A0-8976-F1D4705E7A99}">
      <dgm:prSet/>
      <dgm:spPr/>
      <dgm:t>
        <a:bodyPr/>
        <a:lstStyle/>
        <a:p>
          <a:endParaRPr lang="ru-RU"/>
        </a:p>
      </dgm:t>
    </dgm:pt>
    <dgm:pt modelId="{D435521A-3A70-4399-96EB-5FB0C93D2833}" type="sibTrans" cxnId="{FCF69478-3686-47A0-8976-F1D4705E7A99}">
      <dgm:prSet/>
      <dgm:spPr/>
      <dgm:t>
        <a:bodyPr/>
        <a:lstStyle/>
        <a:p>
          <a:endParaRPr lang="ru-RU"/>
        </a:p>
      </dgm:t>
    </dgm:pt>
    <dgm:pt modelId="{DF237763-8EB7-4BDD-9C68-3656226A2CA1}" type="pres">
      <dgm:prSet presAssocID="{0BB812F5-07B0-4919-9C4D-2FEF332DC4C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04C28F-338D-4673-BB19-22F0D3E42F88}" type="pres">
      <dgm:prSet presAssocID="{503B3CF4-BDB7-4B2E-B05E-D8D8AA185B33}" presName="thickLine" presStyleLbl="alignNode1" presStyleIdx="0" presStyleCnt="4"/>
      <dgm:spPr/>
    </dgm:pt>
    <dgm:pt modelId="{2C9E0F95-5FD3-40C1-93C2-071DE612012A}" type="pres">
      <dgm:prSet presAssocID="{503B3CF4-BDB7-4B2E-B05E-D8D8AA185B33}" presName="horz1" presStyleCnt="0"/>
      <dgm:spPr/>
    </dgm:pt>
    <dgm:pt modelId="{09654021-7EFD-40B1-8BE2-91CF25B273DF}" type="pres">
      <dgm:prSet presAssocID="{503B3CF4-BDB7-4B2E-B05E-D8D8AA185B33}" presName="tx1" presStyleLbl="revTx" presStyleIdx="0" presStyleCnt="8"/>
      <dgm:spPr/>
      <dgm:t>
        <a:bodyPr/>
        <a:lstStyle/>
        <a:p>
          <a:endParaRPr lang="ru-RU"/>
        </a:p>
      </dgm:t>
    </dgm:pt>
    <dgm:pt modelId="{047C2641-12B4-46AE-B398-30A55E3EA719}" type="pres">
      <dgm:prSet presAssocID="{503B3CF4-BDB7-4B2E-B05E-D8D8AA185B33}" presName="vert1" presStyleCnt="0"/>
      <dgm:spPr/>
    </dgm:pt>
    <dgm:pt modelId="{602AD066-8875-418D-8924-1EDB33708724}" type="pres">
      <dgm:prSet presAssocID="{1B7E4383-D598-4B53-9B3E-CF13A31A7885}" presName="vertSpace2a" presStyleCnt="0"/>
      <dgm:spPr/>
    </dgm:pt>
    <dgm:pt modelId="{5DF14C21-0B64-49F3-B2FF-7DEDCB5DBDA4}" type="pres">
      <dgm:prSet presAssocID="{1B7E4383-D598-4B53-9B3E-CF13A31A7885}" presName="horz2" presStyleCnt="0"/>
      <dgm:spPr/>
    </dgm:pt>
    <dgm:pt modelId="{746557AA-90F4-42AC-B5D1-162792B7C39E}" type="pres">
      <dgm:prSet presAssocID="{1B7E4383-D598-4B53-9B3E-CF13A31A7885}" presName="horzSpace2" presStyleCnt="0"/>
      <dgm:spPr/>
    </dgm:pt>
    <dgm:pt modelId="{A711425D-39F3-42AA-9D78-BB4B56B88511}" type="pres">
      <dgm:prSet presAssocID="{1B7E4383-D598-4B53-9B3E-CF13A31A7885}" presName="tx2" presStyleLbl="revTx" presStyleIdx="1" presStyleCnt="8"/>
      <dgm:spPr/>
      <dgm:t>
        <a:bodyPr/>
        <a:lstStyle/>
        <a:p>
          <a:endParaRPr lang="ru-RU"/>
        </a:p>
      </dgm:t>
    </dgm:pt>
    <dgm:pt modelId="{361A0445-03BE-4FA1-AC14-AA56E2B734B5}" type="pres">
      <dgm:prSet presAssocID="{1B7E4383-D598-4B53-9B3E-CF13A31A7885}" presName="vert2" presStyleCnt="0"/>
      <dgm:spPr/>
    </dgm:pt>
    <dgm:pt modelId="{546F979C-BBC6-484B-8D63-5790E1178B45}" type="pres">
      <dgm:prSet presAssocID="{1B7E4383-D598-4B53-9B3E-CF13A31A7885}" presName="thinLine2b" presStyleLbl="callout" presStyleIdx="0" presStyleCnt="4"/>
      <dgm:spPr/>
    </dgm:pt>
    <dgm:pt modelId="{BCF25A24-BC90-47F4-958B-CCFF1262EDF3}" type="pres">
      <dgm:prSet presAssocID="{1B7E4383-D598-4B53-9B3E-CF13A31A7885}" presName="vertSpace2b" presStyleCnt="0"/>
      <dgm:spPr/>
    </dgm:pt>
    <dgm:pt modelId="{C9375811-0D9B-4784-BC2D-D263540A21DD}" type="pres">
      <dgm:prSet presAssocID="{3B73414B-75D1-4518-A6E6-387B584E27C9}" presName="thickLine" presStyleLbl="alignNode1" presStyleIdx="1" presStyleCnt="4"/>
      <dgm:spPr/>
    </dgm:pt>
    <dgm:pt modelId="{F74BC243-63B1-43DA-8E5D-10877550EABB}" type="pres">
      <dgm:prSet presAssocID="{3B73414B-75D1-4518-A6E6-387B584E27C9}" presName="horz1" presStyleCnt="0"/>
      <dgm:spPr/>
    </dgm:pt>
    <dgm:pt modelId="{CBFE6115-E698-4C00-AEEF-B1B4CB9F1E10}" type="pres">
      <dgm:prSet presAssocID="{3B73414B-75D1-4518-A6E6-387B584E27C9}" presName="tx1" presStyleLbl="revTx" presStyleIdx="2" presStyleCnt="8"/>
      <dgm:spPr/>
      <dgm:t>
        <a:bodyPr/>
        <a:lstStyle/>
        <a:p>
          <a:endParaRPr lang="ru-RU"/>
        </a:p>
      </dgm:t>
    </dgm:pt>
    <dgm:pt modelId="{7D5143B4-8709-491F-8B2A-E63691D44DEB}" type="pres">
      <dgm:prSet presAssocID="{3B73414B-75D1-4518-A6E6-387B584E27C9}" presName="vert1" presStyleCnt="0"/>
      <dgm:spPr/>
    </dgm:pt>
    <dgm:pt modelId="{BAD9AA57-9FB7-407B-8661-E2DBEAF5940D}" type="pres">
      <dgm:prSet presAssocID="{8F0B0447-7451-409B-A7F6-BEEA84391D92}" presName="vertSpace2a" presStyleCnt="0"/>
      <dgm:spPr/>
    </dgm:pt>
    <dgm:pt modelId="{3D5D09DD-2D9A-42E6-9374-6A68BA4321A4}" type="pres">
      <dgm:prSet presAssocID="{8F0B0447-7451-409B-A7F6-BEEA84391D92}" presName="horz2" presStyleCnt="0"/>
      <dgm:spPr/>
    </dgm:pt>
    <dgm:pt modelId="{31EB5EF3-62A1-490E-A786-4E0C72BC1D28}" type="pres">
      <dgm:prSet presAssocID="{8F0B0447-7451-409B-A7F6-BEEA84391D92}" presName="horzSpace2" presStyleCnt="0"/>
      <dgm:spPr/>
    </dgm:pt>
    <dgm:pt modelId="{D596760A-19D5-47A8-B475-BF1A8476080B}" type="pres">
      <dgm:prSet presAssocID="{8F0B0447-7451-409B-A7F6-BEEA84391D92}" presName="tx2" presStyleLbl="revTx" presStyleIdx="3" presStyleCnt="8"/>
      <dgm:spPr/>
      <dgm:t>
        <a:bodyPr/>
        <a:lstStyle/>
        <a:p>
          <a:endParaRPr lang="ru-RU"/>
        </a:p>
      </dgm:t>
    </dgm:pt>
    <dgm:pt modelId="{38473FE7-BDD8-4B30-80BA-8F893897A8F6}" type="pres">
      <dgm:prSet presAssocID="{8F0B0447-7451-409B-A7F6-BEEA84391D92}" presName="vert2" presStyleCnt="0"/>
      <dgm:spPr/>
    </dgm:pt>
    <dgm:pt modelId="{DEF3F556-8E73-4D21-8C81-13C68FDE32E6}" type="pres">
      <dgm:prSet presAssocID="{8F0B0447-7451-409B-A7F6-BEEA84391D92}" presName="thinLine2b" presStyleLbl="callout" presStyleIdx="1" presStyleCnt="4"/>
      <dgm:spPr/>
    </dgm:pt>
    <dgm:pt modelId="{A6E2B47C-02F2-44C1-A561-0F7C3394E608}" type="pres">
      <dgm:prSet presAssocID="{8F0B0447-7451-409B-A7F6-BEEA84391D92}" presName="vertSpace2b" presStyleCnt="0"/>
      <dgm:spPr/>
    </dgm:pt>
    <dgm:pt modelId="{9F742D69-34EF-4211-9258-A4D3EA36EF68}" type="pres">
      <dgm:prSet presAssocID="{56D27718-8693-400B-B8DA-E5D5618E259C}" presName="thickLine" presStyleLbl="alignNode1" presStyleIdx="2" presStyleCnt="4"/>
      <dgm:spPr/>
    </dgm:pt>
    <dgm:pt modelId="{128B445F-A6EB-48CB-AF83-3112A128F0BE}" type="pres">
      <dgm:prSet presAssocID="{56D27718-8693-400B-B8DA-E5D5618E259C}" presName="horz1" presStyleCnt="0"/>
      <dgm:spPr/>
    </dgm:pt>
    <dgm:pt modelId="{99A69D88-7A42-40D0-8ECD-1AA120E68103}" type="pres">
      <dgm:prSet presAssocID="{56D27718-8693-400B-B8DA-E5D5618E259C}" presName="tx1" presStyleLbl="revTx" presStyleIdx="4" presStyleCnt="8"/>
      <dgm:spPr/>
      <dgm:t>
        <a:bodyPr/>
        <a:lstStyle/>
        <a:p>
          <a:endParaRPr lang="ru-RU"/>
        </a:p>
      </dgm:t>
    </dgm:pt>
    <dgm:pt modelId="{92DFD497-EBD1-4617-A31A-9BF6A5531AD4}" type="pres">
      <dgm:prSet presAssocID="{56D27718-8693-400B-B8DA-E5D5618E259C}" presName="vert1" presStyleCnt="0"/>
      <dgm:spPr/>
    </dgm:pt>
    <dgm:pt modelId="{79223251-0605-4671-B9F2-53A32BF42DEA}" type="pres">
      <dgm:prSet presAssocID="{1E2816AC-3785-4A4F-BBA6-2842673273B6}" presName="vertSpace2a" presStyleCnt="0"/>
      <dgm:spPr/>
    </dgm:pt>
    <dgm:pt modelId="{2872C050-4A09-4513-82EB-6BA7E4B33FD3}" type="pres">
      <dgm:prSet presAssocID="{1E2816AC-3785-4A4F-BBA6-2842673273B6}" presName="horz2" presStyleCnt="0"/>
      <dgm:spPr/>
    </dgm:pt>
    <dgm:pt modelId="{4176335F-7A94-4E1B-8DE9-DF235C0E8742}" type="pres">
      <dgm:prSet presAssocID="{1E2816AC-3785-4A4F-BBA6-2842673273B6}" presName="horzSpace2" presStyleCnt="0"/>
      <dgm:spPr/>
    </dgm:pt>
    <dgm:pt modelId="{D5789380-AF19-4AA0-BFB4-19D473D9E64C}" type="pres">
      <dgm:prSet presAssocID="{1E2816AC-3785-4A4F-BBA6-2842673273B6}" presName="tx2" presStyleLbl="revTx" presStyleIdx="5" presStyleCnt="8"/>
      <dgm:spPr/>
      <dgm:t>
        <a:bodyPr/>
        <a:lstStyle/>
        <a:p>
          <a:endParaRPr lang="ru-RU"/>
        </a:p>
      </dgm:t>
    </dgm:pt>
    <dgm:pt modelId="{B5ED8C25-BF32-4C9B-8715-98EEBB189B77}" type="pres">
      <dgm:prSet presAssocID="{1E2816AC-3785-4A4F-BBA6-2842673273B6}" presName="vert2" presStyleCnt="0"/>
      <dgm:spPr/>
    </dgm:pt>
    <dgm:pt modelId="{7B108649-0E76-4C97-8544-100227C96C05}" type="pres">
      <dgm:prSet presAssocID="{1E2816AC-3785-4A4F-BBA6-2842673273B6}" presName="thinLine2b" presStyleLbl="callout" presStyleIdx="2" presStyleCnt="4"/>
      <dgm:spPr/>
    </dgm:pt>
    <dgm:pt modelId="{146D2222-88F5-4A0C-BF94-E601168402BF}" type="pres">
      <dgm:prSet presAssocID="{1E2816AC-3785-4A4F-BBA6-2842673273B6}" presName="vertSpace2b" presStyleCnt="0"/>
      <dgm:spPr/>
    </dgm:pt>
    <dgm:pt modelId="{A028DAFA-1995-428B-A543-82866F805935}" type="pres">
      <dgm:prSet presAssocID="{9445FF1B-C0D5-4ECE-BC1A-720626FDC5E4}" presName="thickLine" presStyleLbl="alignNode1" presStyleIdx="3" presStyleCnt="4"/>
      <dgm:spPr/>
    </dgm:pt>
    <dgm:pt modelId="{EFED2546-E1D1-40B5-B559-E02D528CA2B7}" type="pres">
      <dgm:prSet presAssocID="{9445FF1B-C0D5-4ECE-BC1A-720626FDC5E4}" presName="horz1" presStyleCnt="0"/>
      <dgm:spPr/>
    </dgm:pt>
    <dgm:pt modelId="{95ED6AED-F0CE-4CDC-A46F-116C11A03C51}" type="pres">
      <dgm:prSet presAssocID="{9445FF1B-C0D5-4ECE-BC1A-720626FDC5E4}" presName="tx1" presStyleLbl="revTx" presStyleIdx="6" presStyleCnt="8"/>
      <dgm:spPr/>
      <dgm:t>
        <a:bodyPr/>
        <a:lstStyle/>
        <a:p>
          <a:endParaRPr lang="ru-RU"/>
        </a:p>
      </dgm:t>
    </dgm:pt>
    <dgm:pt modelId="{B8BEBE71-9B0C-45A6-A9B4-0FC2975B7158}" type="pres">
      <dgm:prSet presAssocID="{9445FF1B-C0D5-4ECE-BC1A-720626FDC5E4}" presName="vert1" presStyleCnt="0"/>
      <dgm:spPr/>
    </dgm:pt>
    <dgm:pt modelId="{ECB5B6EA-A52D-49E3-B696-004FCE9C34A6}" type="pres">
      <dgm:prSet presAssocID="{77D14378-3C10-47E2-B6B6-62B56498290C}" presName="vertSpace2a" presStyleCnt="0"/>
      <dgm:spPr/>
    </dgm:pt>
    <dgm:pt modelId="{64C0B0F6-4696-4338-9186-0555E03A9DA6}" type="pres">
      <dgm:prSet presAssocID="{77D14378-3C10-47E2-B6B6-62B56498290C}" presName="horz2" presStyleCnt="0"/>
      <dgm:spPr/>
    </dgm:pt>
    <dgm:pt modelId="{27001FE5-4365-42F5-8967-85BFFAD9BC37}" type="pres">
      <dgm:prSet presAssocID="{77D14378-3C10-47E2-B6B6-62B56498290C}" presName="horzSpace2" presStyleCnt="0"/>
      <dgm:spPr/>
    </dgm:pt>
    <dgm:pt modelId="{64C58E16-02E2-4868-92E9-210393B03003}" type="pres">
      <dgm:prSet presAssocID="{77D14378-3C10-47E2-B6B6-62B56498290C}" presName="tx2" presStyleLbl="revTx" presStyleIdx="7" presStyleCnt="8"/>
      <dgm:spPr/>
      <dgm:t>
        <a:bodyPr/>
        <a:lstStyle/>
        <a:p>
          <a:endParaRPr lang="ru-RU"/>
        </a:p>
      </dgm:t>
    </dgm:pt>
    <dgm:pt modelId="{DF6624E0-9C78-4123-9D8F-1FFE8C654D7D}" type="pres">
      <dgm:prSet presAssocID="{77D14378-3C10-47E2-B6B6-62B56498290C}" presName="vert2" presStyleCnt="0"/>
      <dgm:spPr/>
    </dgm:pt>
    <dgm:pt modelId="{66DF7ABA-58F3-4EB1-AA6B-B839E8BD9AC2}" type="pres">
      <dgm:prSet presAssocID="{77D14378-3C10-47E2-B6B6-62B56498290C}" presName="thinLine2b" presStyleLbl="callout" presStyleIdx="3" presStyleCnt="4"/>
      <dgm:spPr/>
    </dgm:pt>
    <dgm:pt modelId="{47994EB5-7164-42C5-9C6D-D2044A339E72}" type="pres">
      <dgm:prSet presAssocID="{77D14378-3C10-47E2-B6B6-62B56498290C}" presName="vertSpace2b" presStyleCnt="0"/>
      <dgm:spPr/>
    </dgm:pt>
  </dgm:ptLst>
  <dgm:cxnLst>
    <dgm:cxn modelId="{DD73D302-AAFC-48C2-8C7C-C9163C748EDE}" srcId="{0BB812F5-07B0-4919-9C4D-2FEF332DC4C9}" destId="{3B73414B-75D1-4518-A6E6-387B584E27C9}" srcOrd="1" destOrd="0" parTransId="{224CD12A-D693-4697-8490-938B7EE1DAF9}" sibTransId="{77329C4D-9471-4819-9871-FDBE2F90A954}"/>
    <dgm:cxn modelId="{AB439FF0-F678-45D5-B3F6-708854E46EF1}" type="presOf" srcId="{9445FF1B-C0D5-4ECE-BC1A-720626FDC5E4}" destId="{95ED6AED-F0CE-4CDC-A46F-116C11A03C51}" srcOrd="0" destOrd="0" presId="urn:microsoft.com/office/officeart/2008/layout/LinedList"/>
    <dgm:cxn modelId="{1DCBE35C-CE8C-45F2-9FA0-12C8D7DE8B4C}" type="presOf" srcId="{503B3CF4-BDB7-4B2E-B05E-D8D8AA185B33}" destId="{09654021-7EFD-40B1-8BE2-91CF25B273DF}" srcOrd="0" destOrd="0" presId="urn:microsoft.com/office/officeart/2008/layout/LinedList"/>
    <dgm:cxn modelId="{F9ADCAC0-C48A-44D9-9DEE-542A8474C931}" srcId="{56D27718-8693-400B-B8DA-E5D5618E259C}" destId="{1E2816AC-3785-4A4F-BBA6-2842673273B6}" srcOrd="0" destOrd="0" parTransId="{525847BC-E413-4C20-86A5-E5BE3BA2DEB2}" sibTransId="{AB203E47-9F9A-455C-A3E7-E786F2C7CD46}"/>
    <dgm:cxn modelId="{118CF4A0-3B1C-43B4-94EF-7866A2B6BB13}" type="presOf" srcId="{56D27718-8693-400B-B8DA-E5D5618E259C}" destId="{99A69D88-7A42-40D0-8ECD-1AA120E68103}" srcOrd="0" destOrd="0" presId="urn:microsoft.com/office/officeart/2008/layout/LinedList"/>
    <dgm:cxn modelId="{7CA73CE6-6826-461C-8AED-93EC3706F1F2}" srcId="{0BB812F5-07B0-4919-9C4D-2FEF332DC4C9}" destId="{9445FF1B-C0D5-4ECE-BC1A-720626FDC5E4}" srcOrd="3" destOrd="0" parTransId="{E05BDD37-9B91-41F6-9923-9D68F14881C6}" sibTransId="{E7D9CB0F-6210-4FC0-BDAF-4D45F4C4CC38}"/>
    <dgm:cxn modelId="{0E909870-12ED-4A66-AD6B-271D45AE0F6E}" srcId="{503B3CF4-BDB7-4B2E-B05E-D8D8AA185B33}" destId="{1B7E4383-D598-4B53-9B3E-CF13A31A7885}" srcOrd="0" destOrd="0" parTransId="{6C5FD0AC-341C-4406-B0A2-EF20E0F57C19}" sibTransId="{CA7B678A-5527-43CA-BC04-90ED7D310EA1}"/>
    <dgm:cxn modelId="{0D525EC9-3578-494B-9C54-DBEA2055344E}" type="presOf" srcId="{3B73414B-75D1-4518-A6E6-387B584E27C9}" destId="{CBFE6115-E698-4C00-AEEF-B1B4CB9F1E10}" srcOrd="0" destOrd="0" presId="urn:microsoft.com/office/officeart/2008/layout/LinedList"/>
    <dgm:cxn modelId="{6BF2FE7E-EE6F-4E2C-BC49-7D1732104DA1}" type="presOf" srcId="{0BB812F5-07B0-4919-9C4D-2FEF332DC4C9}" destId="{DF237763-8EB7-4BDD-9C68-3656226A2CA1}" srcOrd="0" destOrd="0" presId="urn:microsoft.com/office/officeart/2008/layout/LinedList"/>
    <dgm:cxn modelId="{9D386D66-A715-40E5-810C-A0A5567588A9}" type="presOf" srcId="{77D14378-3C10-47E2-B6B6-62B56498290C}" destId="{64C58E16-02E2-4868-92E9-210393B03003}" srcOrd="0" destOrd="0" presId="urn:microsoft.com/office/officeart/2008/layout/LinedList"/>
    <dgm:cxn modelId="{C7B7F7FD-C7A5-4CB5-A882-D99DAE9EA235}" type="presOf" srcId="{8F0B0447-7451-409B-A7F6-BEEA84391D92}" destId="{D596760A-19D5-47A8-B475-BF1A8476080B}" srcOrd="0" destOrd="0" presId="urn:microsoft.com/office/officeart/2008/layout/LinedList"/>
    <dgm:cxn modelId="{FCF69478-3686-47A0-8976-F1D4705E7A99}" srcId="{9445FF1B-C0D5-4ECE-BC1A-720626FDC5E4}" destId="{77D14378-3C10-47E2-B6B6-62B56498290C}" srcOrd="0" destOrd="0" parTransId="{02C33136-293C-4795-99A9-8066F0A87F70}" sibTransId="{D435521A-3A70-4399-96EB-5FB0C93D2833}"/>
    <dgm:cxn modelId="{7F759CEB-DE47-4365-BCC3-37360696A367}" srcId="{0BB812F5-07B0-4919-9C4D-2FEF332DC4C9}" destId="{56D27718-8693-400B-B8DA-E5D5618E259C}" srcOrd="2" destOrd="0" parTransId="{003D4F35-BD98-4416-A62B-00D72FE3FA1E}" sibTransId="{CBAAA397-C7EE-4371-92C1-A7B4D4901D3B}"/>
    <dgm:cxn modelId="{4E19D9A9-9E60-43EC-A48A-51931F1B75A4}" srcId="{3B73414B-75D1-4518-A6E6-387B584E27C9}" destId="{8F0B0447-7451-409B-A7F6-BEEA84391D92}" srcOrd="0" destOrd="0" parTransId="{05232847-14B0-4DCC-82D8-8E8640747BAA}" sibTransId="{095525E7-EB8C-440D-8C24-3090EBA729D4}"/>
    <dgm:cxn modelId="{1DB4F11F-F4FE-4717-BE95-4AF2B59C8413}" srcId="{0BB812F5-07B0-4919-9C4D-2FEF332DC4C9}" destId="{503B3CF4-BDB7-4B2E-B05E-D8D8AA185B33}" srcOrd="0" destOrd="0" parTransId="{3C48C8B4-2A8A-4FD9-9C07-14573339A28E}" sibTransId="{4A12CF9A-68AB-440D-82A4-03E220E26E2C}"/>
    <dgm:cxn modelId="{4D83A382-67CD-4781-861F-419CA93967AD}" type="presOf" srcId="{1B7E4383-D598-4B53-9B3E-CF13A31A7885}" destId="{A711425D-39F3-42AA-9D78-BB4B56B88511}" srcOrd="0" destOrd="0" presId="urn:microsoft.com/office/officeart/2008/layout/LinedList"/>
    <dgm:cxn modelId="{0845D948-B04F-48BD-B769-97C3C158B780}" type="presOf" srcId="{1E2816AC-3785-4A4F-BBA6-2842673273B6}" destId="{D5789380-AF19-4AA0-BFB4-19D473D9E64C}" srcOrd="0" destOrd="0" presId="urn:microsoft.com/office/officeart/2008/layout/LinedList"/>
    <dgm:cxn modelId="{FA1A1208-8606-40E7-AB4D-CAF593834AD1}" type="presParOf" srcId="{DF237763-8EB7-4BDD-9C68-3656226A2CA1}" destId="{2104C28F-338D-4673-BB19-22F0D3E42F88}" srcOrd="0" destOrd="0" presId="urn:microsoft.com/office/officeart/2008/layout/LinedList"/>
    <dgm:cxn modelId="{1BDBB3BE-CEB5-45E0-BD28-7CCC5B43FA06}" type="presParOf" srcId="{DF237763-8EB7-4BDD-9C68-3656226A2CA1}" destId="{2C9E0F95-5FD3-40C1-93C2-071DE612012A}" srcOrd="1" destOrd="0" presId="urn:microsoft.com/office/officeart/2008/layout/LinedList"/>
    <dgm:cxn modelId="{6CF4352E-2654-406B-8C6E-A6697AC3D292}" type="presParOf" srcId="{2C9E0F95-5FD3-40C1-93C2-071DE612012A}" destId="{09654021-7EFD-40B1-8BE2-91CF25B273DF}" srcOrd="0" destOrd="0" presId="urn:microsoft.com/office/officeart/2008/layout/LinedList"/>
    <dgm:cxn modelId="{FCD09D2A-21CB-4345-A694-B1822066768F}" type="presParOf" srcId="{2C9E0F95-5FD3-40C1-93C2-071DE612012A}" destId="{047C2641-12B4-46AE-B398-30A55E3EA719}" srcOrd="1" destOrd="0" presId="urn:microsoft.com/office/officeart/2008/layout/LinedList"/>
    <dgm:cxn modelId="{90429ACA-73F8-46EC-9B1D-397B75BBC7D4}" type="presParOf" srcId="{047C2641-12B4-46AE-B398-30A55E3EA719}" destId="{602AD066-8875-418D-8924-1EDB33708724}" srcOrd="0" destOrd="0" presId="urn:microsoft.com/office/officeart/2008/layout/LinedList"/>
    <dgm:cxn modelId="{C6A35F53-BC25-4A1C-8F6B-9C383757EF13}" type="presParOf" srcId="{047C2641-12B4-46AE-B398-30A55E3EA719}" destId="{5DF14C21-0B64-49F3-B2FF-7DEDCB5DBDA4}" srcOrd="1" destOrd="0" presId="urn:microsoft.com/office/officeart/2008/layout/LinedList"/>
    <dgm:cxn modelId="{4C9DD56A-55D2-4432-8429-58D13D421C70}" type="presParOf" srcId="{5DF14C21-0B64-49F3-B2FF-7DEDCB5DBDA4}" destId="{746557AA-90F4-42AC-B5D1-162792B7C39E}" srcOrd="0" destOrd="0" presId="urn:microsoft.com/office/officeart/2008/layout/LinedList"/>
    <dgm:cxn modelId="{71B5A598-6C6A-4CDE-BAB8-71EB5EB8DBFA}" type="presParOf" srcId="{5DF14C21-0B64-49F3-B2FF-7DEDCB5DBDA4}" destId="{A711425D-39F3-42AA-9D78-BB4B56B88511}" srcOrd="1" destOrd="0" presId="urn:microsoft.com/office/officeart/2008/layout/LinedList"/>
    <dgm:cxn modelId="{05349643-CD14-4C29-9F7A-DF58D200CCAF}" type="presParOf" srcId="{5DF14C21-0B64-49F3-B2FF-7DEDCB5DBDA4}" destId="{361A0445-03BE-4FA1-AC14-AA56E2B734B5}" srcOrd="2" destOrd="0" presId="urn:microsoft.com/office/officeart/2008/layout/LinedList"/>
    <dgm:cxn modelId="{02751997-93F4-4C4A-A059-2BD287FE11AC}" type="presParOf" srcId="{047C2641-12B4-46AE-B398-30A55E3EA719}" destId="{546F979C-BBC6-484B-8D63-5790E1178B45}" srcOrd="2" destOrd="0" presId="urn:microsoft.com/office/officeart/2008/layout/LinedList"/>
    <dgm:cxn modelId="{25CAD202-DEC9-40B4-8D12-B3041FA9CFAA}" type="presParOf" srcId="{047C2641-12B4-46AE-B398-30A55E3EA719}" destId="{BCF25A24-BC90-47F4-958B-CCFF1262EDF3}" srcOrd="3" destOrd="0" presId="urn:microsoft.com/office/officeart/2008/layout/LinedList"/>
    <dgm:cxn modelId="{DA2A2D29-2821-4B6E-9CB4-BF0BFD43C6EF}" type="presParOf" srcId="{DF237763-8EB7-4BDD-9C68-3656226A2CA1}" destId="{C9375811-0D9B-4784-BC2D-D263540A21DD}" srcOrd="2" destOrd="0" presId="urn:microsoft.com/office/officeart/2008/layout/LinedList"/>
    <dgm:cxn modelId="{E25BDA4A-9652-471B-B1F2-21C46854FD58}" type="presParOf" srcId="{DF237763-8EB7-4BDD-9C68-3656226A2CA1}" destId="{F74BC243-63B1-43DA-8E5D-10877550EABB}" srcOrd="3" destOrd="0" presId="urn:microsoft.com/office/officeart/2008/layout/LinedList"/>
    <dgm:cxn modelId="{6DB7F94F-F9B8-4599-B86E-ACEC92ED9009}" type="presParOf" srcId="{F74BC243-63B1-43DA-8E5D-10877550EABB}" destId="{CBFE6115-E698-4C00-AEEF-B1B4CB9F1E10}" srcOrd="0" destOrd="0" presId="urn:microsoft.com/office/officeart/2008/layout/LinedList"/>
    <dgm:cxn modelId="{FECE6943-C8CC-426A-B9BB-EBDE37E1878E}" type="presParOf" srcId="{F74BC243-63B1-43DA-8E5D-10877550EABB}" destId="{7D5143B4-8709-491F-8B2A-E63691D44DEB}" srcOrd="1" destOrd="0" presId="urn:microsoft.com/office/officeart/2008/layout/LinedList"/>
    <dgm:cxn modelId="{D0B15F6C-EA0B-47D3-AAD7-4DBA618633BA}" type="presParOf" srcId="{7D5143B4-8709-491F-8B2A-E63691D44DEB}" destId="{BAD9AA57-9FB7-407B-8661-E2DBEAF5940D}" srcOrd="0" destOrd="0" presId="urn:microsoft.com/office/officeart/2008/layout/LinedList"/>
    <dgm:cxn modelId="{4AE59EC3-6C88-476F-A3DF-EEE575886736}" type="presParOf" srcId="{7D5143B4-8709-491F-8B2A-E63691D44DEB}" destId="{3D5D09DD-2D9A-42E6-9374-6A68BA4321A4}" srcOrd="1" destOrd="0" presId="urn:microsoft.com/office/officeart/2008/layout/LinedList"/>
    <dgm:cxn modelId="{A8121268-B130-4DCE-A2D3-29C403EED799}" type="presParOf" srcId="{3D5D09DD-2D9A-42E6-9374-6A68BA4321A4}" destId="{31EB5EF3-62A1-490E-A786-4E0C72BC1D28}" srcOrd="0" destOrd="0" presId="urn:microsoft.com/office/officeart/2008/layout/LinedList"/>
    <dgm:cxn modelId="{FD6E290A-AC49-48A6-A604-17D37A9F115B}" type="presParOf" srcId="{3D5D09DD-2D9A-42E6-9374-6A68BA4321A4}" destId="{D596760A-19D5-47A8-B475-BF1A8476080B}" srcOrd="1" destOrd="0" presId="urn:microsoft.com/office/officeart/2008/layout/LinedList"/>
    <dgm:cxn modelId="{9F90D50F-1A58-4F62-A49E-540C431FEC02}" type="presParOf" srcId="{3D5D09DD-2D9A-42E6-9374-6A68BA4321A4}" destId="{38473FE7-BDD8-4B30-80BA-8F893897A8F6}" srcOrd="2" destOrd="0" presId="urn:microsoft.com/office/officeart/2008/layout/LinedList"/>
    <dgm:cxn modelId="{1EF0C057-FA77-49FE-91B7-C86B78A0F95A}" type="presParOf" srcId="{7D5143B4-8709-491F-8B2A-E63691D44DEB}" destId="{DEF3F556-8E73-4D21-8C81-13C68FDE32E6}" srcOrd="2" destOrd="0" presId="urn:microsoft.com/office/officeart/2008/layout/LinedList"/>
    <dgm:cxn modelId="{1C86FD5E-E156-4A96-BE4A-412B5FB926AC}" type="presParOf" srcId="{7D5143B4-8709-491F-8B2A-E63691D44DEB}" destId="{A6E2B47C-02F2-44C1-A561-0F7C3394E608}" srcOrd="3" destOrd="0" presId="urn:microsoft.com/office/officeart/2008/layout/LinedList"/>
    <dgm:cxn modelId="{C531DD5D-DCC0-4387-8789-B20B30F133E0}" type="presParOf" srcId="{DF237763-8EB7-4BDD-9C68-3656226A2CA1}" destId="{9F742D69-34EF-4211-9258-A4D3EA36EF68}" srcOrd="4" destOrd="0" presId="urn:microsoft.com/office/officeart/2008/layout/LinedList"/>
    <dgm:cxn modelId="{F500477A-5D11-48F1-A7EE-C397D142B103}" type="presParOf" srcId="{DF237763-8EB7-4BDD-9C68-3656226A2CA1}" destId="{128B445F-A6EB-48CB-AF83-3112A128F0BE}" srcOrd="5" destOrd="0" presId="urn:microsoft.com/office/officeart/2008/layout/LinedList"/>
    <dgm:cxn modelId="{1A57D841-3926-4E7C-A8ED-D9427DD2E408}" type="presParOf" srcId="{128B445F-A6EB-48CB-AF83-3112A128F0BE}" destId="{99A69D88-7A42-40D0-8ECD-1AA120E68103}" srcOrd="0" destOrd="0" presId="urn:microsoft.com/office/officeart/2008/layout/LinedList"/>
    <dgm:cxn modelId="{16F0C205-5558-4E4B-89FE-69CDA2108D1F}" type="presParOf" srcId="{128B445F-A6EB-48CB-AF83-3112A128F0BE}" destId="{92DFD497-EBD1-4617-A31A-9BF6A5531AD4}" srcOrd="1" destOrd="0" presId="urn:microsoft.com/office/officeart/2008/layout/LinedList"/>
    <dgm:cxn modelId="{259F59A8-B18D-4A20-A018-C63F85C28AA1}" type="presParOf" srcId="{92DFD497-EBD1-4617-A31A-9BF6A5531AD4}" destId="{79223251-0605-4671-B9F2-53A32BF42DEA}" srcOrd="0" destOrd="0" presId="urn:microsoft.com/office/officeart/2008/layout/LinedList"/>
    <dgm:cxn modelId="{74885349-5369-4144-8E9E-B3B6E313D03A}" type="presParOf" srcId="{92DFD497-EBD1-4617-A31A-9BF6A5531AD4}" destId="{2872C050-4A09-4513-82EB-6BA7E4B33FD3}" srcOrd="1" destOrd="0" presId="urn:microsoft.com/office/officeart/2008/layout/LinedList"/>
    <dgm:cxn modelId="{82E8B44B-B6F4-4ECB-8BC0-A692E578DB06}" type="presParOf" srcId="{2872C050-4A09-4513-82EB-6BA7E4B33FD3}" destId="{4176335F-7A94-4E1B-8DE9-DF235C0E8742}" srcOrd="0" destOrd="0" presId="urn:microsoft.com/office/officeart/2008/layout/LinedList"/>
    <dgm:cxn modelId="{8FA19BB2-AB5B-448E-AB76-431F848923D9}" type="presParOf" srcId="{2872C050-4A09-4513-82EB-6BA7E4B33FD3}" destId="{D5789380-AF19-4AA0-BFB4-19D473D9E64C}" srcOrd="1" destOrd="0" presId="urn:microsoft.com/office/officeart/2008/layout/LinedList"/>
    <dgm:cxn modelId="{68776A16-DA78-4480-B892-D52D1B0AFA44}" type="presParOf" srcId="{2872C050-4A09-4513-82EB-6BA7E4B33FD3}" destId="{B5ED8C25-BF32-4C9B-8715-98EEBB189B77}" srcOrd="2" destOrd="0" presId="urn:microsoft.com/office/officeart/2008/layout/LinedList"/>
    <dgm:cxn modelId="{6A279484-EC46-4FFF-A6A0-44E11AB6332D}" type="presParOf" srcId="{92DFD497-EBD1-4617-A31A-9BF6A5531AD4}" destId="{7B108649-0E76-4C97-8544-100227C96C05}" srcOrd="2" destOrd="0" presId="urn:microsoft.com/office/officeart/2008/layout/LinedList"/>
    <dgm:cxn modelId="{307E2D3D-CCAE-41C8-B291-94FABEBBF59F}" type="presParOf" srcId="{92DFD497-EBD1-4617-A31A-9BF6A5531AD4}" destId="{146D2222-88F5-4A0C-BF94-E601168402BF}" srcOrd="3" destOrd="0" presId="urn:microsoft.com/office/officeart/2008/layout/LinedList"/>
    <dgm:cxn modelId="{255D0AF0-517E-4762-82BE-E3E3188399C4}" type="presParOf" srcId="{DF237763-8EB7-4BDD-9C68-3656226A2CA1}" destId="{A028DAFA-1995-428B-A543-82866F805935}" srcOrd="6" destOrd="0" presId="urn:microsoft.com/office/officeart/2008/layout/LinedList"/>
    <dgm:cxn modelId="{8491E30D-E846-428B-8489-B0DDCFAA7B1B}" type="presParOf" srcId="{DF237763-8EB7-4BDD-9C68-3656226A2CA1}" destId="{EFED2546-E1D1-40B5-B559-E02D528CA2B7}" srcOrd="7" destOrd="0" presId="urn:microsoft.com/office/officeart/2008/layout/LinedList"/>
    <dgm:cxn modelId="{EF7475B2-BD68-4931-9A1E-88F79EFF6053}" type="presParOf" srcId="{EFED2546-E1D1-40B5-B559-E02D528CA2B7}" destId="{95ED6AED-F0CE-4CDC-A46F-116C11A03C51}" srcOrd="0" destOrd="0" presId="urn:microsoft.com/office/officeart/2008/layout/LinedList"/>
    <dgm:cxn modelId="{6056A857-F9E1-47CA-BD95-96E7F164A88A}" type="presParOf" srcId="{EFED2546-E1D1-40B5-B559-E02D528CA2B7}" destId="{B8BEBE71-9B0C-45A6-A9B4-0FC2975B7158}" srcOrd="1" destOrd="0" presId="urn:microsoft.com/office/officeart/2008/layout/LinedList"/>
    <dgm:cxn modelId="{B2A09451-7F6E-4D79-B6F1-8D49C95447C6}" type="presParOf" srcId="{B8BEBE71-9B0C-45A6-A9B4-0FC2975B7158}" destId="{ECB5B6EA-A52D-49E3-B696-004FCE9C34A6}" srcOrd="0" destOrd="0" presId="urn:microsoft.com/office/officeart/2008/layout/LinedList"/>
    <dgm:cxn modelId="{81AFB8DA-5283-4914-A8A4-7D1214F9DBB6}" type="presParOf" srcId="{B8BEBE71-9B0C-45A6-A9B4-0FC2975B7158}" destId="{64C0B0F6-4696-4338-9186-0555E03A9DA6}" srcOrd="1" destOrd="0" presId="urn:microsoft.com/office/officeart/2008/layout/LinedList"/>
    <dgm:cxn modelId="{072425FC-8A23-48D6-BCEC-1B457D997145}" type="presParOf" srcId="{64C0B0F6-4696-4338-9186-0555E03A9DA6}" destId="{27001FE5-4365-42F5-8967-85BFFAD9BC37}" srcOrd="0" destOrd="0" presId="urn:microsoft.com/office/officeart/2008/layout/LinedList"/>
    <dgm:cxn modelId="{07BD32F6-9C1F-48A1-85B7-284D3844031E}" type="presParOf" srcId="{64C0B0F6-4696-4338-9186-0555E03A9DA6}" destId="{64C58E16-02E2-4868-92E9-210393B03003}" srcOrd="1" destOrd="0" presId="urn:microsoft.com/office/officeart/2008/layout/LinedList"/>
    <dgm:cxn modelId="{D59BF2CF-7FE9-4D1F-A810-53B00B18D5C2}" type="presParOf" srcId="{64C0B0F6-4696-4338-9186-0555E03A9DA6}" destId="{DF6624E0-9C78-4123-9D8F-1FFE8C654D7D}" srcOrd="2" destOrd="0" presId="urn:microsoft.com/office/officeart/2008/layout/LinedList"/>
    <dgm:cxn modelId="{8DB121CE-CC3D-49CC-B9B8-F0AE304C5E47}" type="presParOf" srcId="{B8BEBE71-9B0C-45A6-A9B4-0FC2975B7158}" destId="{66DF7ABA-58F3-4EB1-AA6B-B839E8BD9AC2}" srcOrd="2" destOrd="0" presId="urn:microsoft.com/office/officeart/2008/layout/LinedList"/>
    <dgm:cxn modelId="{545F6BB1-9155-4E52-8E3C-9EAAA1F32276}" type="presParOf" srcId="{B8BEBE71-9B0C-45A6-A9B4-0FC2975B7158}" destId="{47994EB5-7164-42C5-9C6D-D2044A339E72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223ADA-A86C-4E98-9158-F24986E9687A}" type="doc">
      <dgm:prSet loTypeId="urn:microsoft.com/office/officeart/2005/8/layout/vList2" loCatId="list" qsTypeId="urn:microsoft.com/office/officeart/2005/8/quickstyle/simple1#12" qsCatId="simple" csTypeId="urn:microsoft.com/office/officeart/2005/8/colors/accent1_2#14" csCatId="accent1" phldr="1"/>
      <dgm:spPr/>
      <dgm:t>
        <a:bodyPr/>
        <a:lstStyle/>
        <a:p>
          <a:endParaRPr lang="ru-RU"/>
        </a:p>
      </dgm:t>
    </dgm:pt>
    <dgm:pt modelId="{CA3B22EE-8142-46F9-8BA4-BEDF6BF71485}">
      <dgm:prSet phldrT="[Текст]" custT="1"/>
      <dgm:spPr/>
      <dgm:t>
        <a:bodyPr/>
        <a:lstStyle/>
        <a:p>
          <a:r>
            <a:rPr lang="ru-RU" sz="1800" dirty="0" smtClean="0"/>
            <a:t>социальное обслуживание граждан (далее - социальное обслуживание) - деятельность по предоставлению социальных услуг гражданам</a:t>
          </a:r>
          <a:endParaRPr lang="ru-RU" sz="1800" dirty="0"/>
        </a:p>
      </dgm:t>
    </dgm:pt>
    <dgm:pt modelId="{A8E1D631-9C97-477C-AA2B-68DA5FDEFCE1}" type="parTrans" cxnId="{86E7F27C-9AA7-49F2-AD46-6E849BCEFFFD}">
      <dgm:prSet/>
      <dgm:spPr/>
      <dgm:t>
        <a:bodyPr/>
        <a:lstStyle/>
        <a:p>
          <a:endParaRPr lang="ru-RU"/>
        </a:p>
      </dgm:t>
    </dgm:pt>
    <dgm:pt modelId="{2051BE36-6F9E-4272-95DE-875F33BD6D22}" type="sibTrans" cxnId="{86E7F27C-9AA7-49F2-AD46-6E849BCEFFFD}">
      <dgm:prSet/>
      <dgm:spPr/>
      <dgm:t>
        <a:bodyPr/>
        <a:lstStyle/>
        <a:p>
          <a:endParaRPr lang="ru-RU"/>
        </a:p>
      </dgm:t>
    </dgm:pt>
    <dgm:pt modelId="{A057AF2F-F8A7-403B-BA24-E64E97C4C089}">
      <dgm:prSet/>
      <dgm:spPr/>
      <dgm:t>
        <a:bodyPr/>
        <a:lstStyle/>
        <a:p>
          <a:r>
            <a:rPr lang="ru-RU" dirty="0" smtClean="0"/>
            <a:t>социальная услуга - действие или действия в сфере социального обслуживания по оказанию постоянной, периодической, разовой помощи, в том числе срочной помощи, гражданину в целях улучшения условий его жизнедеятельности и (или) расширения его возможностей самостоятельно обеспечивать свои основные жизненные потребности</a:t>
          </a:r>
          <a:endParaRPr lang="ru-RU" dirty="0"/>
        </a:p>
      </dgm:t>
    </dgm:pt>
    <dgm:pt modelId="{F6068A41-C39A-499C-B881-0CB86E118F7E}" type="parTrans" cxnId="{1E7209D0-0A89-4691-B88D-992FAEC8B6EB}">
      <dgm:prSet/>
      <dgm:spPr/>
      <dgm:t>
        <a:bodyPr/>
        <a:lstStyle/>
        <a:p>
          <a:endParaRPr lang="ru-RU"/>
        </a:p>
      </dgm:t>
    </dgm:pt>
    <dgm:pt modelId="{34F0D6A2-F871-432F-B567-6215CD3B2E8C}" type="sibTrans" cxnId="{1E7209D0-0A89-4691-B88D-992FAEC8B6EB}">
      <dgm:prSet/>
      <dgm:spPr/>
      <dgm:t>
        <a:bodyPr/>
        <a:lstStyle/>
        <a:p>
          <a:endParaRPr lang="ru-RU"/>
        </a:p>
      </dgm:t>
    </dgm:pt>
    <dgm:pt modelId="{3F383CC5-659A-4A2D-AA70-5C978595A82B}">
      <dgm:prSet custT="1"/>
      <dgm:spPr/>
      <dgm:t>
        <a:bodyPr/>
        <a:lstStyle/>
        <a:p>
          <a:r>
            <a:rPr lang="ru-RU" sz="1600" dirty="0" smtClean="0"/>
            <a:t>получатель социальных услуг - гражданин, который признан нуждающимся в социальном обслуживании и которому предоставляются социальная услуга или социальные услуги</a:t>
          </a:r>
          <a:endParaRPr lang="ru-RU" sz="1600" dirty="0"/>
        </a:p>
      </dgm:t>
    </dgm:pt>
    <dgm:pt modelId="{BB542D37-B105-4B26-986E-5C39DC232BE5}" type="parTrans" cxnId="{8F8CA014-005F-4C92-B307-02929ED8E99B}">
      <dgm:prSet/>
      <dgm:spPr/>
      <dgm:t>
        <a:bodyPr/>
        <a:lstStyle/>
        <a:p>
          <a:endParaRPr lang="ru-RU"/>
        </a:p>
      </dgm:t>
    </dgm:pt>
    <dgm:pt modelId="{A7A09210-867A-4B2A-97CA-3B66DBAC0304}" type="sibTrans" cxnId="{8F8CA014-005F-4C92-B307-02929ED8E99B}">
      <dgm:prSet/>
      <dgm:spPr/>
      <dgm:t>
        <a:bodyPr/>
        <a:lstStyle/>
        <a:p>
          <a:endParaRPr lang="ru-RU"/>
        </a:p>
      </dgm:t>
    </dgm:pt>
    <dgm:pt modelId="{A5496E05-6507-4F0D-971B-76C9C0982119}" type="pres">
      <dgm:prSet presAssocID="{25223ADA-A86C-4E98-9158-F24986E968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05BC5A-DF11-4849-9148-C90FB5D558CB}" type="pres">
      <dgm:prSet presAssocID="{CA3B22EE-8142-46F9-8BA4-BEDF6BF71485}" presName="parentText" presStyleLbl="node1" presStyleIdx="0" presStyleCnt="2" custScaleY="76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B8E10-030A-4C27-9A79-27A78C3E8163}" type="pres">
      <dgm:prSet presAssocID="{CA3B22EE-8142-46F9-8BA4-BEDF6BF7148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EA590-37F9-45D8-A3D7-02F20A245219}" type="pres">
      <dgm:prSet presAssocID="{3F383CC5-659A-4A2D-AA70-5C978595A8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209D0-0A89-4691-B88D-992FAEC8B6EB}" srcId="{CA3B22EE-8142-46F9-8BA4-BEDF6BF71485}" destId="{A057AF2F-F8A7-403B-BA24-E64E97C4C089}" srcOrd="0" destOrd="0" parTransId="{F6068A41-C39A-499C-B881-0CB86E118F7E}" sibTransId="{34F0D6A2-F871-432F-B567-6215CD3B2E8C}"/>
    <dgm:cxn modelId="{8F8CA014-005F-4C92-B307-02929ED8E99B}" srcId="{25223ADA-A86C-4E98-9158-F24986E9687A}" destId="{3F383CC5-659A-4A2D-AA70-5C978595A82B}" srcOrd="1" destOrd="0" parTransId="{BB542D37-B105-4B26-986E-5C39DC232BE5}" sibTransId="{A7A09210-867A-4B2A-97CA-3B66DBAC0304}"/>
    <dgm:cxn modelId="{1C7998C2-1E16-4BCB-99C8-F989628D8E83}" type="presOf" srcId="{CA3B22EE-8142-46F9-8BA4-BEDF6BF71485}" destId="{0505BC5A-DF11-4849-9148-C90FB5D558CB}" srcOrd="0" destOrd="0" presId="urn:microsoft.com/office/officeart/2005/8/layout/vList2"/>
    <dgm:cxn modelId="{86E7F27C-9AA7-49F2-AD46-6E849BCEFFFD}" srcId="{25223ADA-A86C-4E98-9158-F24986E9687A}" destId="{CA3B22EE-8142-46F9-8BA4-BEDF6BF71485}" srcOrd="0" destOrd="0" parTransId="{A8E1D631-9C97-477C-AA2B-68DA5FDEFCE1}" sibTransId="{2051BE36-6F9E-4272-95DE-875F33BD6D22}"/>
    <dgm:cxn modelId="{91D27C78-9310-4307-98DA-54A0B7BC82DB}" type="presOf" srcId="{25223ADA-A86C-4E98-9158-F24986E9687A}" destId="{A5496E05-6507-4F0D-971B-76C9C0982119}" srcOrd="0" destOrd="0" presId="urn:microsoft.com/office/officeart/2005/8/layout/vList2"/>
    <dgm:cxn modelId="{EFC046FD-6406-492C-B6F7-543ABE3B1F66}" type="presOf" srcId="{A057AF2F-F8A7-403B-BA24-E64E97C4C089}" destId="{76FB8E10-030A-4C27-9A79-27A78C3E8163}" srcOrd="0" destOrd="0" presId="urn:microsoft.com/office/officeart/2005/8/layout/vList2"/>
    <dgm:cxn modelId="{EB121EE6-3436-4BEC-A401-5106C2BB2ED7}" type="presOf" srcId="{3F383CC5-659A-4A2D-AA70-5C978595A82B}" destId="{EEAEA590-37F9-45D8-A3D7-02F20A245219}" srcOrd="0" destOrd="0" presId="urn:microsoft.com/office/officeart/2005/8/layout/vList2"/>
    <dgm:cxn modelId="{F69A0958-F2BB-4B54-BFA5-1A2460FB0193}" type="presParOf" srcId="{A5496E05-6507-4F0D-971B-76C9C0982119}" destId="{0505BC5A-DF11-4849-9148-C90FB5D558CB}" srcOrd="0" destOrd="0" presId="urn:microsoft.com/office/officeart/2005/8/layout/vList2"/>
    <dgm:cxn modelId="{0A66E97A-38E1-40E2-850F-1FEFB2CA2D01}" type="presParOf" srcId="{A5496E05-6507-4F0D-971B-76C9C0982119}" destId="{76FB8E10-030A-4C27-9A79-27A78C3E8163}" srcOrd="1" destOrd="0" presId="urn:microsoft.com/office/officeart/2005/8/layout/vList2"/>
    <dgm:cxn modelId="{BABED0FB-4CC8-4388-82DA-870D5455193D}" type="presParOf" srcId="{A5496E05-6507-4F0D-971B-76C9C0982119}" destId="{EEAEA590-37F9-45D8-A3D7-02F20A2452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C46ED3-6DE9-4E20-A1BC-24B8EE2954BB}" type="doc">
      <dgm:prSet loTypeId="urn:microsoft.com/office/officeart/2005/8/layout/funnel1" loCatId="process" qsTypeId="urn:microsoft.com/office/officeart/2005/8/quickstyle/simple3" qsCatId="simple" csTypeId="urn:microsoft.com/office/officeart/2005/8/colors/accent1_2#15" csCatId="accent1" phldr="1"/>
      <dgm:spPr/>
      <dgm:t>
        <a:bodyPr/>
        <a:lstStyle/>
        <a:p>
          <a:endParaRPr lang="ru-RU"/>
        </a:p>
      </dgm:t>
    </dgm:pt>
    <dgm:pt modelId="{B9C46836-8754-4A47-A184-F15722836371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800" b="1" dirty="0" smtClean="0">
              <a:latin typeface="Calibri" pitchFamily="34" charset="0"/>
            </a:rPr>
            <a:t>Собственное творчество</a:t>
          </a:r>
          <a:endParaRPr lang="ru-RU" sz="1800" b="1" dirty="0">
            <a:latin typeface="Calibri" pitchFamily="34" charset="0"/>
          </a:endParaRPr>
        </a:p>
      </dgm:t>
    </dgm:pt>
    <dgm:pt modelId="{60179299-7D84-4A64-9851-9E134190164D}" type="parTrans" cxnId="{0F76B64F-C01F-4FFE-9192-6E69F0DB784D}">
      <dgm:prSet/>
      <dgm:spPr/>
      <dgm:t>
        <a:bodyPr/>
        <a:lstStyle/>
        <a:p>
          <a:endParaRPr lang="ru-RU"/>
        </a:p>
      </dgm:t>
    </dgm:pt>
    <dgm:pt modelId="{D1DD86A2-9B1F-473F-9FFF-75ACAED4BB8D}" type="sibTrans" cxnId="{0F76B64F-C01F-4FFE-9192-6E69F0DB784D}">
      <dgm:prSet/>
      <dgm:spPr/>
      <dgm:t>
        <a:bodyPr/>
        <a:lstStyle/>
        <a:p>
          <a:endParaRPr lang="ru-RU"/>
        </a:p>
      </dgm:t>
    </dgm:pt>
    <dgm:pt modelId="{821BA78B-6670-4187-B1EC-097FFD4C5030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800" b="1" dirty="0" smtClean="0">
              <a:latin typeface="Calibri" pitchFamily="34" charset="0"/>
            </a:rPr>
            <a:t>Увидели и скопировали</a:t>
          </a:r>
          <a:endParaRPr lang="ru-RU" sz="1800" b="1" dirty="0">
            <a:latin typeface="Calibri" pitchFamily="34" charset="0"/>
          </a:endParaRPr>
        </a:p>
      </dgm:t>
    </dgm:pt>
    <dgm:pt modelId="{D818684F-B1A3-43DF-B035-5300D2FAC1D4}" type="parTrans" cxnId="{C2606690-0C04-4995-BBDF-3A7FCC6089D4}">
      <dgm:prSet/>
      <dgm:spPr/>
      <dgm:t>
        <a:bodyPr/>
        <a:lstStyle/>
        <a:p>
          <a:endParaRPr lang="ru-RU"/>
        </a:p>
      </dgm:t>
    </dgm:pt>
    <dgm:pt modelId="{D15689F8-B310-4B30-A15F-5EC41AB03719}" type="sibTrans" cxnId="{C2606690-0C04-4995-BBDF-3A7FCC6089D4}">
      <dgm:prSet/>
      <dgm:spPr/>
      <dgm:t>
        <a:bodyPr/>
        <a:lstStyle/>
        <a:p>
          <a:endParaRPr lang="ru-RU"/>
        </a:p>
      </dgm:t>
    </dgm:pt>
    <dgm:pt modelId="{92128A39-FAD3-485A-8F8B-3A852692B3B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/>
              </a:solidFill>
              <a:latin typeface="Calibri" pitchFamily="34" charset="0"/>
            </a:rPr>
            <a:t>Собственная услуга</a:t>
          </a:r>
          <a:endParaRPr lang="ru-RU" sz="2000" b="1" dirty="0">
            <a:solidFill>
              <a:schemeClr val="accent2"/>
            </a:solidFill>
            <a:latin typeface="Calibri" pitchFamily="34" charset="0"/>
          </a:endParaRPr>
        </a:p>
      </dgm:t>
    </dgm:pt>
    <dgm:pt modelId="{ED9CC62C-7BDB-4D58-95CB-4534FA0143C8}" type="parTrans" cxnId="{D40C7DA3-EFFF-4644-9F25-C73F2542F79E}">
      <dgm:prSet/>
      <dgm:spPr/>
      <dgm:t>
        <a:bodyPr/>
        <a:lstStyle/>
        <a:p>
          <a:endParaRPr lang="ru-RU"/>
        </a:p>
      </dgm:t>
    </dgm:pt>
    <dgm:pt modelId="{94DC91C5-D7E4-4962-806A-FAF8887ABEB5}" type="sibTrans" cxnId="{D40C7DA3-EFFF-4644-9F25-C73F2542F79E}">
      <dgm:prSet/>
      <dgm:spPr/>
      <dgm:t>
        <a:bodyPr/>
        <a:lstStyle/>
        <a:p>
          <a:endParaRPr lang="ru-RU"/>
        </a:p>
      </dgm:t>
    </dgm:pt>
    <dgm:pt modelId="{F5E7A1ED-8A87-4FA6-89E2-A95776AAD9B7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800" b="1" dirty="0" smtClean="0">
              <a:latin typeface="Calibri" pitchFamily="34" charset="0"/>
            </a:rPr>
            <a:t>Получили от других и применили </a:t>
          </a:r>
          <a:endParaRPr lang="ru-RU" sz="1800" b="1" dirty="0">
            <a:latin typeface="Calibri" pitchFamily="34" charset="0"/>
          </a:endParaRPr>
        </a:p>
      </dgm:t>
    </dgm:pt>
    <dgm:pt modelId="{D78438C4-9221-447C-B654-B53BABA9DB59}" type="parTrans" cxnId="{008513B0-65E2-43AC-B83D-4462D6D42646}">
      <dgm:prSet/>
      <dgm:spPr/>
      <dgm:t>
        <a:bodyPr/>
        <a:lstStyle/>
        <a:p>
          <a:endParaRPr lang="ru-RU"/>
        </a:p>
      </dgm:t>
    </dgm:pt>
    <dgm:pt modelId="{DC2572EC-A001-486F-BC38-DA1890A9A541}" type="sibTrans" cxnId="{008513B0-65E2-43AC-B83D-4462D6D42646}">
      <dgm:prSet/>
      <dgm:spPr/>
      <dgm:t>
        <a:bodyPr/>
        <a:lstStyle/>
        <a:p>
          <a:endParaRPr lang="ru-RU"/>
        </a:p>
      </dgm:t>
    </dgm:pt>
    <dgm:pt modelId="{FEFF5E7C-615F-4FB8-A8F5-2462717E46EE}">
      <dgm:prSet/>
      <dgm:spPr/>
      <dgm:t>
        <a:bodyPr/>
        <a:lstStyle/>
        <a:p>
          <a:endParaRPr lang="ru-RU"/>
        </a:p>
      </dgm:t>
    </dgm:pt>
    <dgm:pt modelId="{18835E63-B7F8-401B-B0B2-F6CA6EF7FB2C}" type="parTrans" cxnId="{FB9EA480-1F72-47F3-8B1E-87D505822016}">
      <dgm:prSet/>
      <dgm:spPr/>
      <dgm:t>
        <a:bodyPr/>
        <a:lstStyle/>
        <a:p>
          <a:endParaRPr lang="ru-RU"/>
        </a:p>
      </dgm:t>
    </dgm:pt>
    <dgm:pt modelId="{96657E81-5944-45B0-817B-49FE486E920E}" type="sibTrans" cxnId="{FB9EA480-1F72-47F3-8B1E-87D505822016}">
      <dgm:prSet/>
      <dgm:spPr/>
      <dgm:t>
        <a:bodyPr/>
        <a:lstStyle/>
        <a:p>
          <a:endParaRPr lang="ru-RU"/>
        </a:p>
      </dgm:t>
    </dgm:pt>
    <dgm:pt modelId="{D10CEEBE-3A33-4D43-ABC3-9C8813FD2115}">
      <dgm:prSet/>
      <dgm:spPr/>
      <dgm:t>
        <a:bodyPr/>
        <a:lstStyle/>
        <a:p>
          <a:endParaRPr lang="ru-RU"/>
        </a:p>
      </dgm:t>
    </dgm:pt>
    <dgm:pt modelId="{DAA21EC6-6F20-470F-AD69-E483A2902467}" type="parTrans" cxnId="{09009118-3228-48CE-9A13-3466176B1512}">
      <dgm:prSet/>
      <dgm:spPr/>
      <dgm:t>
        <a:bodyPr/>
        <a:lstStyle/>
        <a:p>
          <a:endParaRPr lang="ru-RU"/>
        </a:p>
      </dgm:t>
    </dgm:pt>
    <dgm:pt modelId="{3F662253-7C86-44E4-A2F2-C4128FF0CB15}" type="sibTrans" cxnId="{09009118-3228-48CE-9A13-3466176B1512}">
      <dgm:prSet/>
      <dgm:spPr/>
      <dgm:t>
        <a:bodyPr/>
        <a:lstStyle/>
        <a:p>
          <a:endParaRPr lang="ru-RU"/>
        </a:p>
      </dgm:t>
    </dgm:pt>
    <dgm:pt modelId="{46FD246D-D991-4689-A568-5E4E1D172731}">
      <dgm:prSet/>
      <dgm:spPr/>
      <dgm:t>
        <a:bodyPr/>
        <a:lstStyle/>
        <a:p>
          <a:endParaRPr lang="ru-RU"/>
        </a:p>
      </dgm:t>
    </dgm:pt>
    <dgm:pt modelId="{6D9D6A5B-7790-45AA-AF86-A84F9DFE1DB1}" type="parTrans" cxnId="{E94F707A-5334-4908-9B0F-19B148F37DBB}">
      <dgm:prSet/>
      <dgm:spPr/>
      <dgm:t>
        <a:bodyPr/>
        <a:lstStyle/>
        <a:p>
          <a:endParaRPr lang="ru-RU"/>
        </a:p>
      </dgm:t>
    </dgm:pt>
    <dgm:pt modelId="{425A311E-5C7C-4B88-AAD3-8899C6948A54}" type="sibTrans" cxnId="{E94F707A-5334-4908-9B0F-19B148F37DBB}">
      <dgm:prSet/>
      <dgm:spPr/>
      <dgm:t>
        <a:bodyPr/>
        <a:lstStyle/>
        <a:p>
          <a:endParaRPr lang="ru-RU"/>
        </a:p>
      </dgm:t>
    </dgm:pt>
    <dgm:pt modelId="{31C34C51-7E75-4494-AA28-2A2EE8F45BFB}">
      <dgm:prSet/>
      <dgm:spPr/>
      <dgm:t>
        <a:bodyPr/>
        <a:lstStyle/>
        <a:p>
          <a:endParaRPr lang="ru-RU"/>
        </a:p>
      </dgm:t>
    </dgm:pt>
    <dgm:pt modelId="{C61D9331-6668-4468-9D17-628BCA1DE1E2}" type="parTrans" cxnId="{83EB5D0F-A9C9-4A00-BFEC-7FE6AAF0ADD6}">
      <dgm:prSet/>
      <dgm:spPr/>
      <dgm:t>
        <a:bodyPr/>
        <a:lstStyle/>
        <a:p>
          <a:endParaRPr lang="ru-RU"/>
        </a:p>
      </dgm:t>
    </dgm:pt>
    <dgm:pt modelId="{9258D80D-8AB7-49B2-8C93-D8012D78B1DC}" type="sibTrans" cxnId="{83EB5D0F-A9C9-4A00-BFEC-7FE6AAF0ADD6}">
      <dgm:prSet/>
      <dgm:spPr/>
      <dgm:t>
        <a:bodyPr/>
        <a:lstStyle/>
        <a:p>
          <a:endParaRPr lang="ru-RU"/>
        </a:p>
      </dgm:t>
    </dgm:pt>
    <dgm:pt modelId="{EB7705E6-E9BF-490F-8E27-0A674441AD74}">
      <dgm:prSet/>
      <dgm:spPr/>
      <dgm:t>
        <a:bodyPr/>
        <a:lstStyle/>
        <a:p>
          <a:endParaRPr lang="ru-RU"/>
        </a:p>
      </dgm:t>
    </dgm:pt>
    <dgm:pt modelId="{F083010C-76F0-4F74-AEE4-FDC705AA0C6C}" type="parTrans" cxnId="{F40EF265-AA64-42EA-823E-4DE57572A35A}">
      <dgm:prSet/>
      <dgm:spPr/>
      <dgm:t>
        <a:bodyPr/>
        <a:lstStyle/>
        <a:p>
          <a:endParaRPr lang="ru-RU"/>
        </a:p>
      </dgm:t>
    </dgm:pt>
    <dgm:pt modelId="{7657337E-A9AA-42E5-9963-D3B0655C1EA8}" type="sibTrans" cxnId="{F40EF265-AA64-42EA-823E-4DE57572A35A}">
      <dgm:prSet/>
      <dgm:spPr/>
      <dgm:t>
        <a:bodyPr/>
        <a:lstStyle/>
        <a:p>
          <a:endParaRPr lang="ru-RU"/>
        </a:p>
      </dgm:t>
    </dgm:pt>
    <dgm:pt modelId="{FE00DF2D-3F41-486F-911A-B1295A95CA54}" type="pres">
      <dgm:prSet presAssocID="{9EC46ED3-6DE9-4E20-A1BC-24B8EE2954B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C1D005-00D5-49EA-99FE-993F85AD75A3}" type="pres">
      <dgm:prSet presAssocID="{9EC46ED3-6DE9-4E20-A1BC-24B8EE2954BB}" presName="ellipse" presStyleLbl="trBgShp" presStyleIdx="0" presStyleCnt="1" custScaleX="112714"/>
      <dgm:spPr/>
    </dgm:pt>
    <dgm:pt modelId="{2EDF82AC-96EA-4DCF-9B93-D711580D2625}" type="pres">
      <dgm:prSet presAssocID="{9EC46ED3-6DE9-4E20-A1BC-24B8EE2954BB}" presName="arrow1" presStyleLbl="fgShp" presStyleIdx="0" presStyleCnt="1" custScaleX="85496" custScaleY="134777" custLinFactNeighborX="10963" custLinFactNeighborY="89343"/>
      <dgm:spPr/>
    </dgm:pt>
    <dgm:pt modelId="{3C607067-EE5A-4E9F-BB0F-44CBDB215F88}" type="pres">
      <dgm:prSet presAssocID="{9EC46ED3-6DE9-4E20-A1BC-24B8EE2954BB}" presName="rectangle" presStyleLbl="revTx" presStyleIdx="0" presStyleCnt="1" custScaleX="116736" custScaleY="116302" custLinFactNeighborX="-607" custLinFactNeighborY="3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D5A3E-04D3-4949-9CFB-9CE5EE622854}" type="pres">
      <dgm:prSet presAssocID="{821BA78B-6670-4187-B1EC-097FFD4C5030}" presName="item1" presStyleLbl="node1" presStyleIdx="0" presStyleCnt="3" custScaleX="162507" custScaleY="94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63A4C-A9EC-47BF-9BEC-04EC2AAD34A8}" type="pres">
      <dgm:prSet presAssocID="{F5E7A1ED-8A87-4FA6-89E2-A95776AAD9B7}" presName="item2" presStyleLbl="node1" presStyleIdx="1" presStyleCnt="3" custScaleX="150392" custScaleY="94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66A5A-553C-40D2-86F0-95A074FCE69D}" type="pres">
      <dgm:prSet presAssocID="{92128A39-FAD3-485A-8F8B-3A852692B3BF}" presName="item3" presStyleLbl="node1" presStyleIdx="2" presStyleCnt="3" custScaleX="137522" custScaleY="64137" custLinFactNeighborY="4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C70B3-DFD2-4FF7-87BC-92C62A87C53D}" type="pres">
      <dgm:prSet presAssocID="{9EC46ED3-6DE9-4E20-A1BC-24B8EE2954BB}" presName="funnel" presStyleLbl="trAlignAcc1" presStyleIdx="0" presStyleCnt="1" custScaleX="142857" custScaleY="102513" custLinFactNeighborX="0" custLinFactNeighborY="4974"/>
      <dgm:spPr/>
    </dgm:pt>
  </dgm:ptLst>
  <dgm:cxnLst>
    <dgm:cxn modelId="{C4C75565-0A42-41AE-894F-499A82CC0C6D}" type="presOf" srcId="{F5E7A1ED-8A87-4FA6-89E2-A95776AAD9B7}" destId="{9A7D5A3E-04D3-4949-9CFB-9CE5EE622854}" srcOrd="0" destOrd="0" presId="urn:microsoft.com/office/officeart/2005/8/layout/funnel1"/>
    <dgm:cxn modelId="{BC6185EA-F847-4D8B-A9DD-CAE32298CB3A}" type="presOf" srcId="{92128A39-FAD3-485A-8F8B-3A852692B3BF}" destId="{3C607067-EE5A-4E9F-BB0F-44CBDB215F88}" srcOrd="0" destOrd="0" presId="urn:microsoft.com/office/officeart/2005/8/layout/funnel1"/>
    <dgm:cxn modelId="{E5554210-7FED-4CB7-AEB7-A086FFFE22EF}" type="presOf" srcId="{9EC46ED3-6DE9-4E20-A1BC-24B8EE2954BB}" destId="{FE00DF2D-3F41-486F-911A-B1295A95CA54}" srcOrd="0" destOrd="0" presId="urn:microsoft.com/office/officeart/2005/8/layout/funnel1"/>
    <dgm:cxn modelId="{C2606690-0C04-4995-BBDF-3A7FCC6089D4}" srcId="{9EC46ED3-6DE9-4E20-A1BC-24B8EE2954BB}" destId="{821BA78B-6670-4187-B1EC-097FFD4C5030}" srcOrd="1" destOrd="0" parTransId="{D818684F-B1A3-43DF-B035-5300D2FAC1D4}" sibTransId="{D15689F8-B310-4B30-A15F-5EC41AB03719}"/>
    <dgm:cxn modelId="{008513B0-65E2-43AC-B83D-4462D6D42646}" srcId="{9EC46ED3-6DE9-4E20-A1BC-24B8EE2954BB}" destId="{F5E7A1ED-8A87-4FA6-89E2-A95776AAD9B7}" srcOrd="2" destOrd="0" parTransId="{D78438C4-9221-447C-B654-B53BABA9DB59}" sibTransId="{DC2572EC-A001-486F-BC38-DA1890A9A541}"/>
    <dgm:cxn modelId="{83EB5D0F-A9C9-4A00-BFEC-7FE6AAF0ADD6}" srcId="{9EC46ED3-6DE9-4E20-A1BC-24B8EE2954BB}" destId="{31C34C51-7E75-4494-AA28-2A2EE8F45BFB}" srcOrd="7" destOrd="0" parTransId="{C61D9331-6668-4468-9D17-628BCA1DE1E2}" sibTransId="{9258D80D-8AB7-49B2-8C93-D8012D78B1DC}"/>
    <dgm:cxn modelId="{FB9EA480-1F72-47F3-8B1E-87D505822016}" srcId="{9EC46ED3-6DE9-4E20-A1BC-24B8EE2954BB}" destId="{FEFF5E7C-615F-4FB8-A8F5-2462717E46EE}" srcOrd="4" destOrd="0" parTransId="{18835E63-B7F8-401B-B0B2-F6CA6EF7FB2C}" sibTransId="{96657E81-5944-45B0-817B-49FE486E920E}"/>
    <dgm:cxn modelId="{09009118-3228-48CE-9A13-3466176B1512}" srcId="{9EC46ED3-6DE9-4E20-A1BC-24B8EE2954BB}" destId="{D10CEEBE-3A33-4D43-ABC3-9C8813FD2115}" srcOrd="5" destOrd="0" parTransId="{DAA21EC6-6F20-470F-AD69-E483A2902467}" sibTransId="{3F662253-7C86-44E4-A2F2-C4128FF0CB15}"/>
    <dgm:cxn modelId="{D40C7DA3-EFFF-4644-9F25-C73F2542F79E}" srcId="{9EC46ED3-6DE9-4E20-A1BC-24B8EE2954BB}" destId="{92128A39-FAD3-485A-8F8B-3A852692B3BF}" srcOrd="3" destOrd="0" parTransId="{ED9CC62C-7BDB-4D58-95CB-4534FA0143C8}" sibTransId="{94DC91C5-D7E4-4962-806A-FAF8887ABEB5}"/>
    <dgm:cxn modelId="{3040566F-7C86-455E-9AB3-F33CF9EE39EB}" type="presOf" srcId="{821BA78B-6670-4187-B1EC-097FFD4C5030}" destId="{24D63A4C-A9EC-47BF-9BEC-04EC2AAD34A8}" srcOrd="0" destOrd="0" presId="urn:microsoft.com/office/officeart/2005/8/layout/funnel1"/>
    <dgm:cxn modelId="{512FC50A-BEA6-46DE-BE7B-1D2720DE8BFF}" type="presOf" srcId="{B9C46836-8754-4A47-A184-F15722836371}" destId="{38066A5A-553C-40D2-86F0-95A074FCE69D}" srcOrd="0" destOrd="0" presId="urn:microsoft.com/office/officeart/2005/8/layout/funnel1"/>
    <dgm:cxn modelId="{F40EF265-AA64-42EA-823E-4DE57572A35A}" srcId="{9EC46ED3-6DE9-4E20-A1BC-24B8EE2954BB}" destId="{EB7705E6-E9BF-490F-8E27-0A674441AD74}" srcOrd="8" destOrd="0" parTransId="{F083010C-76F0-4F74-AEE4-FDC705AA0C6C}" sibTransId="{7657337E-A9AA-42E5-9963-D3B0655C1EA8}"/>
    <dgm:cxn modelId="{E94F707A-5334-4908-9B0F-19B148F37DBB}" srcId="{9EC46ED3-6DE9-4E20-A1BC-24B8EE2954BB}" destId="{46FD246D-D991-4689-A568-5E4E1D172731}" srcOrd="6" destOrd="0" parTransId="{6D9D6A5B-7790-45AA-AF86-A84F9DFE1DB1}" sibTransId="{425A311E-5C7C-4B88-AAD3-8899C6948A54}"/>
    <dgm:cxn modelId="{0F76B64F-C01F-4FFE-9192-6E69F0DB784D}" srcId="{9EC46ED3-6DE9-4E20-A1BC-24B8EE2954BB}" destId="{B9C46836-8754-4A47-A184-F15722836371}" srcOrd="0" destOrd="0" parTransId="{60179299-7D84-4A64-9851-9E134190164D}" sibTransId="{D1DD86A2-9B1F-473F-9FFF-75ACAED4BB8D}"/>
    <dgm:cxn modelId="{FD4F6979-C48C-43FC-93E5-AE076DC6B670}" type="presParOf" srcId="{FE00DF2D-3F41-486F-911A-B1295A95CA54}" destId="{25C1D005-00D5-49EA-99FE-993F85AD75A3}" srcOrd="0" destOrd="0" presId="urn:microsoft.com/office/officeart/2005/8/layout/funnel1"/>
    <dgm:cxn modelId="{EFB5D35D-456C-47C0-A952-FFB398A6FE6C}" type="presParOf" srcId="{FE00DF2D-3F41-486F-911A-B1295A95CA54}" destId="{2EDF82AC-96EA-4DCF-9B93-D711580D2625}" srcOrd="1" destOrd="0" presId="urn:microsoft.com/office/officeart/2005/8/layout/funnel1"/>
    <dgm:cxn modelId="{8639C416-F5A7-4971-A6F1-3E28921EA354}" type="presParOf" srcId="{FE00DF2D-3F41-486F-911A-B1295A95CA54}" destId="{3C607067-EE5A-4E9F-BB0F-44CBDB215F88}" srcOrd="2" destOrd="0" presId="urn:microsoft.com/office/officeart/2005/8/layout/funnel1"/>
    <dgm:cxn modelId="{AE6A346B-CB97-49D8-939D-4FB7558BF131}" type="presParOf" srcId="{FE00DF2D-3F41-486F-911A-B1295A95CA54}" destId="{9A7D5A3E-04D3-4949-9CFB-9CE5EE622854}" srcOrd="3" destOrd="0" presId="urn:microsoft.com/office/officeart/2005/8/layout/funnel1"/>
    <dgm:cxn modelId="{7089D483-5526-4C0D-8CC2-9AECEB4F0FCC}" type="presParOf" srcId="{FE00DF2D-3F41-486F-911A-B1295A95CA54}" destId="{24D63A4C-A9EC-47BF-9BEC-04EC2AAD34A8}" srcOrd="4" destOrd="0" presId="urn:microsoft.com/office/officeart/2005/8/layout/funnel1"/>
    <dgm:cxn modelId="{25AEC18B-AE36-492E-9795-591E3C6B91B8}" type="presParOf" srcId="{FE00DF2D-3F41-486F-911A-B1295A95CA54}" destId="{38066A5A-553C-40D2-86F0-95A074FCE69D}" srcOrd="5" destOrd="0" presId="urn:microsoft.com/office/officeart/2005/8/layout/funnel1"/>
    <dgm:cxn modelId="{E7D6D945-D025-45C1-B875-7097C7DC83C9}" type="presParOf" srcId="{FE00DF2D-3F41-486F-911A-B1295A95CA54}" destId="{94CC70B3-DFD2-4FF7-87BC-92C62A87C53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@ Центр ГРАНИ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88CFFB-FFF8-40C4-A596-7F2851AE5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@ Центр ГРАНИ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031BE9-B101-456E-935D-82DF33E2B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80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70217-3019-4FF5-A418-C8DA89CADCC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F2E6A4-8F12-469D-8533-3D46E8F089E8}" type="slidenum">
              <a:rPr lang="de-DE" sz="1200">
                <a:latin typeface="Calibri" pitchFamily="34" charset="0"/>
              </a:rPr>
              <a:pPr algn="r"/>
              <a:t>32</a:t>
            </a:fld>
            <a:endParaRPr lang="de-DE" sz="1200">
              <a:latin typeface="Calibri" pitchFamily="34" charset="0"/>
            </a:endParaRPr>
          </a:p>
        </p:txBody>
      </p:sp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52863" y="9434513"/>
            <a:ext cx="294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E20CE824-C146-4844-BCCC-50E290FC1EDF}" type="slidenum">
              <a:rPr lang="en-GB" sz="1300">
                <a:latin typeface="Calibri" pitchFamily="34" charset="0"/>
              </a:rPr>
              <a:pPr algn="r" defTabSz="947738"/>
              <a:t>32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noProof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1795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22C402-B0CA-45D9-A8C3-F31B71DA79C2}" type="slidenum">
              <a:rPr lang="ru-RU" sz="1200">
                <a:latin typeface="Calibri" pitchFamily="34" charset="0"/>
              </a:rPr>
              <a:pPr algn="r"/>
              <a:t>39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6915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F7FEC1-D053-46FA-A088-467BD00E4E0B}" type="slidenum">
              <a:rPr lang="ru-RU" sz="1200">
                <a:latin typeface="Calibri" pitchFamily="34" charset="0"/>
              </a:rPr>
              <a:pPr algn="r"/>
              <a:t>43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Постановление Госстандарта России от 06.11.2001 N 454-ст (ред. от 08.07.2014, с изм. от 25.12.2014) "О принятии и введении в действие ОКВЭД". С 1 января 2016 года Общероссийский классификатор видов экономической деятельности (ОКВЭД) ОК 029-2001 (КДЕС Ред. 1) утрачивает силу (пункт 2 Приказа Росстандарта от 31.01.2014 N 14-ст).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9987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6EF2EB-99C6-43BE-85A1-293568BC1FF8}" type="slidenum">
              <a:rPr lang="ru-RU" sz="1200">
                <a:latin typeface="Calibri" pitchFamily="34" charset="0"/>
              </a:rPr>
              <a:pPr algn="r"/>
              <a:t>45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82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95297-6552-4112-A5CB-CE563EE436B2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1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72F630-4072-41DF-AFAF-337A031E9DA8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87F951-4746-49E3-A1E8-A21A64B10427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8419" name="Номер слайда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DD0DCC-7452-4983-871F-64C7C3627D4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1075" name="Номер слайда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3C17FC-54C3-47EA-AD74-637565601EF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9811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BED08B-C5F0-4FBF-8B29-DE3139F63150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4931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ABDC2E-A1BB-4708-820B-1787B7CC72EA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10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23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F39ECA-5FB0-4978-A927-169EA6F77274}" type="slidenum">
              <a:rPr lang="ru-RU" sz="1200">
                <a:latin typeface="Calibri" pitchFamily="34" charset="0"/>
              </a:rPr>
              <a:pPr algn="r"/>
              <a:t>17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2339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F09E53-3B33-4511-8376-27EFA9471B61}" type="slidenum">
              <a:rPr lang="ru-RU" sz="1200">
                <a:latin typeface="Calibri" pitchFamily="34" charset="0"/>
              </a:rPr>
              <a:pPr algn="r"/>
              <a:t>25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1A02D4-63E6-4393-B22F-308D9FB20AB1}" type="slidenum">
              <a:rPr lang="ru-RU" sz="1200">
                <a:latin typeface="Calibri" pitchFamily="34" charset="0"/>
              </a:rPr>
              <a:pPr algn="r"/>
              <a:t>26</a:t>
            </a:fld>
            <a:endParaRPr lang="de-DE" sz="1200">
              <a:latin typeface="Calibri" pitchFamily="34" charset="0"/>
            </a:endParaRPr>
          </a:p>
        </p:txBody>
      </p:sp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52863" y="9434513"/>
            <a:ext cx="294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41" tIns="48175" rIns="96341" bIns="48175" anchor="b"/>
          <a:lstStyle/>
          <a:p>
            <a:pPr algn="r" defTabSz="962025"/>
            <a:fld id="{A22B090E-76DE-4813-BCEE-CE774CFF58FA}" type="slidenum">
              <a:rPr lang="en-GB" sz="1300">
                <a:latin typeface="Calibri" pitchFamily="34" charset="0"/>
              </a:rPr>
              <a:pPr algn="r" defTabSz="962025"/>
              <a:t>26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2950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</p:spPr>
        <p:txBody>
          <a:bodyPr wrap="square" lIns="96341" tIns="48175" rIns="96341" bIns="4817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E30B2C-6050-439D-A173-F0F0FB98C747}" type="slidenum">
              <a:rPr lang="ru-RU" sz="1200">
                <a:latin typeface="Calibri" pitchFamily="34" charset="0"/>
              </a:rPr>
              <a:pPr algn="r"/>
              <a:t>29</a:t>
            </a:fld>
            <a:endParaRPr lang="de-DE" sz="1200">
              <a:latin typeface="Calibri" pitchFamily="34" charset="0"/>
            </a:endParaRPr>
          </a:p>
        </p:txBody>
      </p:sp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52863" y="9434513"/>
            <a:ext cx="2944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A433750C-BF05-42D0-A9A7-F2505A66261C}" type="slidenum">
              <a:rPr lang="en-GB" sz="1300">
                <a:latin typeface="Calibri" pitchFamily="34" charset="0"/>
              </a:rPr>
              <a:pPr algn="r" defTabSz="947738"/>
              <a:t>29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1555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4A3187-868C-472A-B14F-E111B96B8322}" type="slidenum">
              <a:rPr lang="ru-RU" sz="1200">
                <a:latin typeface="Calibri" pitchFamily="34" charset="0"/>
              </a:rPr>
              <a:pPr algn="r"/>
              <a:t>31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E6ED8-E984-43A0-B308-F1C8BCDA6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1D573-75FA-49BA-84C8-8E68FDB6D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8DD4-2639-4FE0-A9A1-A57427367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charteo.com / Neutral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7C2B-3C8A-4A46-BE28-EF5E96836B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447E7F-28DD-41EE-9DB8-90F5BF27D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4584A-A607-4534-A767-72790950F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B639F-B81E-4ED9-962C-1675BBC04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36187-8BAA-4029-929F-B58B7C7FB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C898-52BE-4705-A718-F1817B4E4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B16C-5203-42AA-9F9B-4BAC9FCAB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5259-0395-405F-B7E2-10580798F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A16F-A5C5-4BD8-B843-97F524803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6F1A-99EF-474B-9898-B94396790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87F19-BA67-49C1-9BD2-DFC1A6D4F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AB71C-895B-4DB5-B1F0-291EBADBD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09B7F-1915-4331-8D6B-F2F99BA43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B717F-DD6E-4540-9AA2-D833B1FD6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FC28-1065-4BB1-A896-487B32D55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CCC88-1D90-4E4C-9E54-1AAC8E5E3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464F-32F9-4E17-8F32-9618AF3FB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9DEB-7048-4C88-BA8E-BCD4A45F4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7892-6C2B-4A86-B862-560BF3207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EE2C1-DA57-4837-9CA9-4D1FE9E6A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FCEE-7F34-4BC1-A1CC-52913E0F8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EFB2-0C9C-44D5-8E92-1D15F9185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82AC-9D06-4863-8F9E-8EB8E2201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A4DD-C23D-4ECD-BF28-0B14126FA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2E8E-3F1A-428C-9894-BDFCF2C39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charteo.com / Neutral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2C57-5723-4307-A165-1D74B379A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7EB0-8098-4E71-978E-173BFC391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E47D2-DC90-46A6-9A51-73C8753EA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CEBF-0492-4231-8D08-A9D18E373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0F23-F3D8-48FA-B11F-B481ED704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80E2C-E48A-47AF-8CC5-50DC1B432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FA2C-5268-4C8B-850D-8AE0F7963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E6BF-F66B-4124-9FB9-55217B9CD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B4D1-A9D3-4716-8823-C134582E7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4C468-FE64-41E0-9FAD-6FBBF93A5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3CF67-7816-45E8-8CA8-9BE4CBC8C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ED589-760C-4608-AF4A-61CF59E7B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charteo.com / Neutral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DBCFD-8CB5-4166-A2C1-C2FA56D71FC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2890-EFE3-4114-8AF0-160E4DD6C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850B-31E2-49EE-A224-AA1D3A909F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0AAEB-E993-4815-B4BF-E7C0C43E15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DAFB9-93FC-4AD2-BFF0-093AC9A208B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35348-4375-4926-ADBE-BDA2C0111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F2709-DC9A-4F44-A9AF-ADA49EE47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82E5-4DC7-41DF-8D7F-2D13A7189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6EA8-E25D-4128-8E55-D1A0283BF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D445-ED47-46EE-8FD2-A63988F43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2380-8DDC-47AF-8A1B-8F105B28F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BC574-C1C9-41DC-B2E8-7D1A69F13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E6C7-29EA-4644-9CB9-5A44487EE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8A95-7405-4186-B594-859641F38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9785-36A9-436F-B343-F26A51C16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76500-A93F-405F-BDE7-CD7B11CFF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3378-A6DD-4D70-9A69-D7432A81D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charteo.com / Neutral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98BD-2507-408A-B29E-6468727D4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6BFF-5E3D-4C18-85BF-48C151B28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5F0D-729F-4936-A1CF-91F891252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54238-466B-4880-A27F-57099143B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49D2-1166-40AD-B40C-803282E72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B238-0545-4B39-A78A-75DABD932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7568-AF87-4F62-869E-0E4D194B7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CAFE-7FB4-4491-9834-A13B477DB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8702F-A9C0-4ED0-9449-AFC22ECDE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A302-D8F0-424C-A4C0-3817F853E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752F7-EAD4-452F-9A90-A5FC5E2BE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B521E-601D-4AB3-A245-02943DECE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charteo.com / Neutral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94F32A-58AD-40EB-BB42-B2FAD969E9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5E0F61-A4C6-42B4-AF17-3A3030F464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0CF91C-B0B1-4BD3-A3BA-C80AFF7C11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0EA82-6306-49C2-A49F-E99FBE0A1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3457D5-A0C7-4041-9AC0-196F2878D7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5481B7-124C-4E2D-BCF6-BD6D8E99C6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2D6D81-5F8D-40A1-99B1-1A56C75EF4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8029D3-AD0D-4D58-94A5-2C4D27097E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4D1900-4F13-4F80-B126-007E3EB176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468FD1-D541-4E5F-88EC-A11CCE4AE1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F2E4F-48EF-4546-AD0E-4332C76F9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A1CE-0929-4E1B-B117-639C0DA60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E66C-324B-4AD0-B82D-C8B428775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E1A88-EB88-4407-A89B-E3F3875E6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88E7F-6DB2-4D9E-8324-AA4E004E5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8253-77C7-4D44-80C6-6C4FB0C04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EF8C-D03E-4E87-9525-3496C76FE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AF59A-7CAB-44DB-976B-E7544A06C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EA01-5D85-4042-BEC7-D4DA3347A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4898-00C2-40E5-B1B3-1490D69C5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B7AA-908A-4B1B-B00A-AA3E5862A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9525-A792-4572-80E1-9A538780B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charteo.com / Neutral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1C62-5B34-4529-8BEE-0530376A560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7C4E69-49F6-43E3-B268-8335C396C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97" r:id="rId12"/>
    <p:sldLayoutId id="214748389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364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5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980A2B4-BAEC-47DD-8874-1AB969C4B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35" r:id="rId2"/>
    <p:sldLayoutId id="2147483900" r:id="rId3"/>
    <p:sldLayoutId id="2147483836" r:id="rId4"/>
    <p:sldLayoutId id="2147483837" r:id="rId5"/>
    <p:sldLayoutId id="2147483838" r:id="rId6"/>
    <p:sldLayoutId id="2147483839" r:id="rId7"/>
    <p:sldLayoutId id="2147483901" r:id="rId8"/>
    <p:sldLayoutId id="2147483902" r:id="rId9"/>
    <p:sldLayoutId id="2147483840" r:id="rId10"/>
    <p:sldLayoutId id="214748384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0A441B-2220-45E7-A195-652DBB4F0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90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824950-DC00-49E4-BCB2-CAA630FEB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904" r:id="rId12"/>
    <p:sldLayoutId id="2147483905" r:id="rId13"/>
    <p:sldLayoutId id="2147483906" r:id="rId14"/>
    <p:sldLayoutId id="2147483907" r:id="rId15"/>
    <p:sldLayoutId id="2147483908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675564-3545-419A-BEBA-D7604DD51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90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B5AB4B-7184-42A5-9425-A31FB4653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91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6FE237-8F30-4B28-9AA6-CF551833B2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7263C6-BC26-4ED8-B800-9541908E9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920" r:id="rId12"/>
    <p:sldLayoutId id="214748392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-fund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5"/>
          <p:cNvSpPr>
            <a:spLocks noChangeArrowheads="1"/>
          </p:cNvSpPr>
          <p:nvPr/>
        </p:nvSpPr>
        <p:spPr bwMode="gray">
          <a:xfrm>
            <a:off x="80963" y="-1035050"/>
            <a:ext cx="9144000" cy="6551613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uppieren 4"/>
          <p:cNvGrpSpPr/>
          <p:nvPr/>
        </p:nvGrpSpPr>
        <p:grpSpPr>
          <a:xfrm>
            <a:off x="0" y="0"/>
            <a:ext cx="5102536" cy="6859590"/>
            <a:chOff x="-42064" y="0"/>
            <a:chExt cx="5149482" cy="6859590"/>
          </a:xfrm>
          <a:solidFill>
            <a:srgbClr val="C00000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42064" y="0"/>
              <a:ext cx="4335769" cy="6859590"/>
            </a:xfrm>
            <a:custGeom>
              <a:avLst/>
              <a:gdLst/>
              <a:ahLst/>
              <a:cxnLst>
                <a:cxn ang="0">
                  <a:pos x="847" y="1549"/>
                </a:cxn>
                <a:cxn ang="0">
                  <a:pos x="1820" y="0"/>
                </a:cxn>
                <a:cxn ang="0">
                  <a:pos x="0" y="0"/>
                </a:cxn>
                <a:cxn ang="0">
                  <a:pos x="0" y="2880"/>
                </a:cxn>
                <a:cxn ang="0">
                  <a:pos x="1528" y="2880"/>
                </a:cxn>
                <a:cxn ang="0">
                  <a:pos x="847" y="1549"/>
                </a:cxn>
              </a:cxnLst>
              <a:rect l="0" t="0" r="r" b="b"/>
              <a:pathLst>
                <a:path w="1820" h="2880">
                  <a:moveTo>
                    <a:pt x="847" y="1549"/>
                  </a:moveTo>
                  <a:cubicBezTo>
                    <a:pt x="847" y="937"/>
                    <a:pt x="1222" y="385"/>
                    <a:pt x="18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1528" y="2880"/>
                    <a:pt x="1528" y="2880"/>
                    <a:pt x="1528" y="2880"/>
                  </a:cubicBezTo>
                  <a:cubicBezTo>
                    <a:pt x="1102" y="2517"/>
                    <a:pt x="847" y="2054"/>
                    <a:pt x="847" y="154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254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34593" y="0"/>
              <a:ext cx="3372825" cy="6859590"/>
            </a:xfrm>
            <a:custGeom>
              <a:avLst/>
              <a:gdLst/>
              <a:ahLst/>
              <a:cxnLst>
                <a:cxn ang="0">
                  <a:pos x="438" y="1344"/>
                </a:cxn>
                <a:cxn ang="0">
                  <a:pos x="1147" y="0"/>
                </a:cxn>
                <a:cxn ang="0">
                  <a:pos x="960" y="0"/>
                </a:cxn>
                <a:cxn ang="0">
                  <a:pos x="0" y="1701"/>
                </a:cxn>
                <a:cxn ang="0">
                  <a:pos x="418" y="2880"/>
                </a:cxn>
                <a:cxn ang="0">
                  <a:pos x="1416" y="2880"/>
                </a:cxn>
                <a:cxn ang="0">
                  <a:pos x="438" y="1344"/>
                </a:cxn>
              </a:cxnLst>
              <a:rect l="0" t="0" r="r" b="b"/>
              <a:pathLst>
                <a:path w="1416" h="2880">
                  <a:moveTo>
                    <a:pt x="438" y="1344"/>
                  </a:moveTo>
                  <a:cubicBezTo>
                    <a:pt x="438" y="830"/>
                    <a:pt x="705" y="360"/>
                    <a:pt x="1147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368" y="430"/>
                    <a:pt x="0" y="1033"/>
                    <a:pt x="0" y="1701"/>
                  </a:cubicBezTo>
                  <a:cubicBezTo>
                    <a:pt x="0" y="2131"/>
                    <a:pt x="153" y="2533"/>
                    <a:pt x="418" y="2880"/>
                  </a:cubicBezTo>
                  <a:cubicBezTo>
                    <a:pt x="1416" y="2880"/>
                    <a:pt x="1416" y="2880"/>
                    <a:pt x="1416" y="2880"/>
                  </a:cubicBezTo>
                  <a:cubicBezTo>
                    <a:pt x="816" y="2504"/>
                    <a:pt x="438" y="1955"/>
                    <a:pt x="438" y="1344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34593" y="480968"/>
              <a:ext cx="2772875" cy="6378622"/>
            </a:xfrm>
            <a:custGeom>
              <a:avLst/>
              <a:gdLst/>
              <a:ahLst/>
              <a:cxnLst>
                <a:cxn ang="0">
                  <a:pos x="351" y="1099"/>
                </a:cxn>
                <a:cxn ang="0">
                  <a:pos x="712" y="0"/>
                </a:cxn>
                <a:cxn ang="0">
                  <a:pos x="0" y="1499"/>
                </a:cxn>
                <a:cxn ang="0">
                  <a:pos x="418" y="2678"/>
                </a:cxn>
                <a:cxn ang="0">
                  <a:pos x="1164" y="2678"/>
                </a:cxn>
                <a:cxn ang="0">
                  <a:pos x="351" y="1099"/>
                </a:cxn>
              </a:cxnLst>
              <a:rect l="0" t="0" r="r" b="b"/>
              <a:pathLst>
                <a:path w="1164" h="2678">
                  <a:moveTo>
                    <a:pt x="351" y="1099"/>
                  </a:moveTo>
                  <a:cubicBezTo>
                    <a:pt x="351" y="701"/>
                    <a:pt x="482" y="326"/>
                    <a:pt x="712" y="0"/>
                  </a:cubicBezTo>
                  <a:cubicBezTo>
                    <a:pt x="268" y="408"/>
                    <a:pt x="0" y="930"/>
                    <a:pt x="0" y="1499"/>
                  </a:cubicBezTo>
                  <a:cubicBezTo>
                    <a:pt x="0" y="1929"/>
                    <a:pt x="153" y="2331"/>
                    <a:pt x="418" y="2678"/>
                  </a:cubicBezTo>
                  <a:cubicBezTo>
                    <a:pt x="1164" y="2678"/>
                    <a:pt x="1164" y="2678"/>
                    <a:pt x="1164" y="2678"/>
                  </a:cubicBezTo>
                  <a:cubicBezTo>
                    <a:pt x="660" y="2267"/>
                    <a:pt x="351" y="1711"/>
                    <a:pt x="351" y="109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111619" name="Titel 1"/>
          <p:cNvSpPr txBox="1">
            <a:spLocks/>
          </p:cNvSpPr>
          <p:nvPr/>
        </p:nvSpPr>
        <p:spPr bwMode="auto">
          <a:xfrm>
            <a:off x="2987675" y="1196975"/>
            <a:ext cx="58324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</a:pPr>
            <a:r>
              <a:rPr lang="ru-RU" sz="4400">
                <a:latin typeface="Calibri" pitchFamily="34" charset="0"/>
              </a:rPr>
              <a:t>Технологии привлечения НКО к оказанию социальных услуг</a:t>
            </a:r>
            <a:endParaRPr lang="de-DE" sz="4400" b="1">
              <a:latin typeface="Calibri" pitchFamily="34" charset="0"/>
            </a:endParaRPr>
          </a:p>
        </p:txBody>
      </p:sp>
      <p:sp>
        <p:nvSpPr>
          <p:cNvPr id="111620" name="Untertitel 2"/>
          <p:cNvSpPr txBox="1">
            <a:spLocks/>
          </p:cNvSpPr>
          <p:nvPr/>
        </p:nvSpPr>
        <p:spPr bwMode="auto">
          <a:xfrm>
            <a:off x="4140200" y="4292600"/>
            <a:ext cx="46894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2800">
              <a:latin typeface="Calibri" pitchFamily="34" charset="0"/>
            </a:endParaRPr>
          </a:p>
        </p:txBody>
      </p:sp>
      <p:sp>
        <p:nvSpPr>
          <p:cNvPr id="111621" name="TextBox 3"/>
          <p:cNvSpPr txBox="1">
            <a:spLocks noChangeArrowheads="1"/>
          </p:cNvSpPr>
          <p:nvPr/>
        </p:nvSpPr>
        <p:spPr bwMode="auto">
          <a:xfrm>
            <a:off x="4859338" y="5373688"/>
            <a:ext cx="3975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Архангельск, 23-24 апреля 2015 </a:t>
            </a:r>
          </a:p>
          <a:p>
            <a:r>
              <a:rPr lang="ru-RU">
                <a:latin typeface="Calibri" pitchFamily="34" charset="0"/>
              </a:rPr>
              <a:t>Грищукова Татьяна Валерьевна </a:t>
            </a:r>
          </a:p>
          <a:p>
            <a:r>
              <a:rPr lang="ru-RU">
                <a:latin typeface="Calibri" pitchFamily="34" charset="0"/>
              </a:rPr>
              <a:t>Кочева Ольга Николаевна</a:t>
            </a:r>
          </a:p>
          <a:p>
            <a:r>
              <a:rPr lang="ru-RU">
                <a:latin typeface="Calibri" pitchFamily="34" charset="0"/>
              </a:rPr>
              <a:t>Центр ГРАНИ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5"/>
          <p:cNvSpPr>
            <a:spLocks noChangeArrowheads="1"/>
          </p:cNvSpPr>
          <p:nvPr/>
        </p:nvSpPr>
        <p:spPr bwMode="gray">
          <a:xfrm>
            <a:off x="80963" y="-315913"/>
            <a:ext cx="9144000" cy="6553201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uppieren 4"/>
          <p:cNvGrpSpPr/>
          <p:nvPr/>
        </p:nvGrpSpPr>
        <p:grpSpPr>
          <a:xfrm>
            <a:off x="0" y="0"/>
            <a:ext cx="5102536" cy="6859590"/>
            <a:chOff x="-42064" y="0"/>
            <a:chExt cx="5149482" cy="6859590"/>
          </a:xfrm>
          <a:solidFill>
            <a:srgbClr val="C00000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42064" y="0"/>
              <a:ext cx="4335769" cy="6859590"/>
            </a:xfrm>
            <a:custGeom>
              <a:avLst/>
              <a:gdLst/>
              <a:ahLst/>
              <a:cxnLst>
                <a:cxn ang="0">
                  <a:pos x="847" y="1549"/>
                </a:cxn>
                <a:cxn ang="0">
                  <a:pos x="1820" y="0"/>
                </a:cxn>
                <a:cxn ang="0">
                  <a:pos x="0" y="0"/>
                </a:cxn>
                <a:cxn ang="0">
                  <a:pos x="0" y="2880"/>
                </a:cxn>
                <a:cxn ang="0">
                  <a:pos x="1528" y="2880"/>
                </a:cxn>
                <a:cxn ang="0">
                  <a:pos x="847" y="1549"/>
                </a:cxn>
              </a:cxnLst>
              <a:rect l="0" t="0" r="r" b="b"/>
              <a:pathLst>
                <a:path w="1820" h="2880">
                  <a:moveTo>
                    <a:pt x="847" y="1549"/>
                  </a:moveTo>
                  <a:cubicBezTo>
                    <a:pt x="847" y="937"/>
                    <a:pt x="1222" y="385"/>
                    <a:pt x="18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1528" y="2880"/>
                    <a:pt x="1528" y="2880"/>
                    <a:pt x="1528" y="2880"/>
                  </a:cubicBezTo>
                  <a:cubicBezTo>
                    <a:pt x="1102" y="2517"/>
                    <a:pt x="847" y="2054"/>
                    <a:pt x="847" y="154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254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34593" y="0"/>
              <a:ext cx="3372825" cy="6859590"/>
            </a:xfrm>
            <a:custGeom>
              <a:avLst/>
              <a:gdLst/>
              <a:ahLst/>
              <a:cxnLst>
                <a:cxn ang="0">
                  <a:pos x="438" y="1344"/>
                </a:cxn>
                <a:cxn ang="0">
                  <a:pos x="1147" y="0"/>
                </a:cxn>
                <a:cxn ang="0">
                  <a:pos x="960" y="0"/>
                </a:cxn>
                <a:cxn ang="0">
                  <a:pos x="0" y="1701"/>
                </a:cxn>
                <a:cxn ang="0">
                  <a:pos x="418" y="2880"/>
                </a:cxn>
                <a:cxn ang="0">
                  <a:pos x="1416" y="2880"/>
                </a:cxn>
                <a:cxn ang="0">
                  <a:pos x="438" y="1344"/>
                </a:cxn>
              </a:cxnLst>
              <a:rect l="0" t="0" r="r" b="b"/>
              <a:pathLst>
                <a:path w="1416" h="2880">
                  <a:moveTo>
                    <a:pt x="438" y="1344"/>
                  </a:moveTo>
                  <a:cubicBezTo>
                    <a:pt x="438" y="830"/>
                    <a:pt x="705" y="360"/>
                    <a:pt x="1147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368" y="430"/>
                    <a:pt x="0" y="1033"/>
                    <a:pt x="0" y="1701"/>
                  </a:cubicBezTo>
                  <a:cubicBezTo>
                    <a:pt x="0" y="2131"/>
                    <a:pt x="153" y="2533"/>
                    <a:pt x="418" y="2880"/>
                  </a:cubicBezTo>
                  <a:cubicBezTo>
                    <a:pt x="1416" y="2880"/>
                    <a:pt x="1416" y="2880"/>
                    <a:pt x="1416" y="2880"/>
                  </a:cubicBezTo>
                  <a:cubicBezTo>
                    <a:pt x="816" y="2504"/>
                    <a:pt x="438" y="1955"/>
                    <a:pt x="438" y="1344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34593" y="480968"/>
              <a:ext cx="2772875" cy="6378622"/>
            </a:xfrm>
            <a:custGeom>
              <a:avLst/>
              <a:gdLst/>
              <a:ahLst/>
              <a:cxnLst>
                <a:cxn ang="0">
                  <a:pos x="351" y="1099"/>
                </a:cxn>
                <a:cxn ang="0">
                  <a:pos x="712" y="0"/>
                </a:cxn>
                <a:cxn ang="0">
                  <a:pos x="0" y="1499"/>
                </a:cxn>
                <a:cxn ang="0">
                  <a:pos x="418" y="2678"/>
                </a:cxn>
                <a:cxn ang="0">
                  <a:pos x="1164" y="2678"/>
                </a:cxn>
                <a:cxn ang="0">
                  <a:pos x="351" y="1099"/>
                </a:cxn>
              </a:cxnLst>
              <a:rect l="0" t="0" r="r" b="b"/>
              <a:pathLst>
                <a:path w="1164" h="2678">
                  <a:moveTo>
                    <a:pt x="351" y="1099"/>
                  </a:moveTo>
                  <a:cubicBezTo>
                    <a:pt x="351" y="701"/>
                    <a:pt x="482" y="326"/>
                    <a:pt x="712" y="0"/>
                  </a:cubicBezTo>
                  <a:cubicBezTo>
                    <a:pt x="268" y="408"/>
                    <a:pt x="0" y="930"/>
                    <a:pt x="0" y="1499"/>
                  </a:cubicBezTo>
                  <a:cubicBezTo>
                    <a:pt x="0" y="1929"/>
                    <a:pt x="153" y="2331"/>
                    <a:pt x="418" y="2678"/>
                  </a:cubicBezTo>
                  <a:cubicBezTo>
                    <a:pt x="1164" y="2678"/>
                    <a:pt x="1164" y="2678"/>
                    <a:pt x="1164" y="2678"/>
                  </a:cubicBezTo>
                  <a:cubicBezTo>
                    <a:pt x="660" y="2267"/>
                    <a:pt x="351" y="1711"/>
                    <a:pt x="351" y="109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23907" name="Titel 1"/>
          <p:cNvSpPr txBox="1">
            <a:spLocks/>
          </p:cNvSpPr>
          <p:nvPr/>
        </p:nvSpPr>
        <p:spPr bwMode="auto">
          <a:xfrm>
            <a:off x="3203575" y="1196975"/>
            <a:ext cx="56165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rgbClr val="000000"/>
                </a:solidFill>
                <a:latin typeface="Calibri" pitchFamily="34" charset="0"/>
              </a:rPr>
              <a:t>Социальное предпринимательство</a:t>
            </a:r>
          </a:p>
        </p:txBody>
      </p:sp>
      <p:sp>
        <p:nvSpPr>
          <p:cNvPr id="123908" name="Untertitel 2"/>
          <p:cNvSpPr txBox="1">
            <a:spLocks/>
          </p:cNvSpPr>
          <p:nvPr/>
        </p:nvSpPr>
        <p:spPr bwMode="auto">
          <a:xfrm>
            <a:off x="4140200" y="4292600"/>
            <a:ext cx="46894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909" name="Rectangle 1"/>
          <p:cNvSpPr>
            <a:spLocks noChangeArrowheads="1"/>
          </p:cNvSpPr>
          <p:nvPr/>
        </p:nvSpPr>
        <p:spPr bwMode="auto">
          <a:xfrm>
            <a:off x="3851275" y="4143375"/>
            <a:ext cx="51260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это предпринимательская деятельность, нацеленная на смягчение или решение социальных проблем</a:t>
            </a:r>
            <a:endParaRPr lang="ru-RU" sz="28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Социальное предпринимательство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538" y="1268413"/>
            <a:ext cx="8280400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  <a:latin typeface="+mn-lt"/>
                <a:cs typeface="+mn-cs"/>
              </a:rPr>
              <a:t>Ориентация на социальные изменения и разрешение социальных проблем общества (отличие от бизнеса). От социально ответственного бизнеса СП отличает главенство социальной миссии над коммерческой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  <a:latin typeface="+mn-lt"/>
                <a:cs typeface="+mn-cs"/>
              </a:rPr>
              <a:t>Новаторство (отличие от государственных учреждений)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  <a:latin typeface="+mn-lt"/>
                <a:cs typeface="+mn-cs"/>
              </a:rPr>
              <a:t>Наличие устойчивого коммерческого эффекта, самоокупаемость, основанная преимущественно на продаже товаров или услуг, а не на фандрайзинге и ресурсах внешней благотворительности (отличие от СОНКО и благотворительности)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5955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2C022AA-E434-45ED-8140-0AFBE1FAC1F5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11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850900"/>
          </a:xfrm>
        </p:spPr>
        <p:txBody>
          <a:bodyPr/>
          <a:lstStyle/>
          <a:p>
            <a:pPr eaLnBrk="1" hangingPunct="1"/>
            <a:r>
              <a:rPr lang="ru-RU" b="1" smtClean="0"/>
              <a:t>Приказ Минэкономразвития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435975" cy="54721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Субъектам РФ предлагалось отобрать проекты по созданию и поддержке социальных предприятий, которые обеспечивали бы занятость для определенных категорий населения: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ru-RU" sz="2600" dirty="0"/>
              <a:t>и</a:t>
            </a:r>
            <a:r>
              <a:rPr lang="ru-RU" sz="2600" dirty="0" smtClean="0"/>
              <a:t>нвалиды,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ru-RU" sz="2600" dirty="0" smtClean="0"/>
              <a:t>Матери, имеющие детей в возрасте до 3 лет,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ru-RU" sz="2600" dirty="0" smtClean="0"/>
              <a:t>Выпускники детдомов,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ru-RU" sz="2600" dirty="0" smtClean="0"/>
              <a:t>Лица, освобожденные из мест лишения свободы,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ru-RU" sz="2600" dirty="0" smtClean="0"/>
              <a:t>Лица в ТЖС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Обязательное условие: среднесписочная численность указанных категорий граждан составляет не менее 50% среди состава работников предприятия, а их доля в ФОТ не менее 25%.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регионах создаются </a:t>
            </a:r>
            <a:r>
              <a:rPr lang="ru-RU" dirty="0" err="1" smtClean="0"/>
              <a:t>ЦИССы</a:t>
            </a:r>
            <a:r>
              <a:rPr lang="ru-RU" dirty="0" smtClean="0"/>
              <a:t>, ресурсные центры поддержки соц. предпринимательства</a:t>
            </a:r>
          </a:p>
        </p:txBody>
      </p:sp>
      <p:sp>
        <p:nvSpPr>
          <p:cNvPr id="126979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1EA7B80-48BE-4D2F-AF18-901193D6FF26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12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Фонд </a:t>
            </a:r>
            <a:r>
              <a:rPr lang="ru-RU" sz="2400" b="1" kern="0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«Наше будущее»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4663" y="1052513"/>
            <a:ext cx="82804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+mn-lt"/>
                <a:cs typeface="+mn-cs"/>
              </a:rPr>
              <a:t>Поддержка проектов в сфере социального предпринимательства </a:t>
            </a: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– проектов, направленных на решение/смягчение существующих социальных проблем в обществе и улучшение качества жизни в целом, посредством создания экономически-устойчивых бизнес-моделей, позволяющих в будущем достигнуть самоокупаемости (финансовой устойчивости), через получение дохода от собственной  деятельности.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Конкурс проектов СП – экспертами оценены по ряду критериев  возможности реализации экономически прибыльного и социально-значимого бизнеса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Ассортимент: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Частные школы, детские сады, группы продленного дня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Работа для инвалидов, мам с детьми до 3 лет, выпускников детских домов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Производство товаров, не популярных в рынке (имеющих специфичную группу потребителей)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Социальные магазины (новые «комиссионки»)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Места отдыха и досуговые центры для детей и семьи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Переработка отходов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И др.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8003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F4D55D1-1592-4CD5-BFD4-3BE6E302BC41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mtClean="0"/>
              <a:t>Требования к проектам</a:t>
            </a:r>
          </a:p>
        </p:txBody>
      </p:sp>
      <p:sp>
        <p:nvSpPr>
          <p:cNvPr id="129026" name="TextBox 2"/>
          <p:cNvSpPr txBox="1">
            <a:spLocks noChangeArrowheads="1"/>
          </p:cNvSpPr>
          <p:nvPr/>
        </p:nvSpPr>
        <p:spPr bwMode="auto">
          <a:xfrm>
            <a:off x="395288" y="1196975"/>
            <a:ext cx="828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1. Проект должен реализоваться на территории Российской Федерации и способствовать достижению позитивных социальных изменений в обществе;</a:t>
            </a:r>
          </a:p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2. Проект должен быть направлен на решение/смягчение существующих социальных проблем; на появление долгосрочных, устойчивых позитивных социальных изменений, улучшение качества жизни населения региона в целом и/или представителей социально незащищенных слоев/групп населения и людей, нуждающихся в особой поддержке для развития своих способностей и самореализации;</a:t>
            </a:r>
          </a:p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3. Проект должен содержать определенную степень новизны  в подходе к решению социальных проблем или инновационную составляющую, подтвержденную патентом;</a:t>
            </a:r>
          </a:p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4. Проект должен быть направлен на создание финансово устойчивых бизнес-моделей, способных работать самостоятельно по завершении финансирования со стороны Фонда;</a:t>
            </a:r>
          </a:p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5. Проект должен иметь потенциал к тиражированию в других регионах РФ;</a:t>
            </a:r>
          </a:p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6. Бюджет проекта должен быть обеспечен собственными средствами Заявителя не менее чем на 20%. </a:t>
            </a:r>
          </a:p>
        </p:txBody>
      </p:sp>
      <p:sp>
        <p:nvSpPr>
          <p:cNvPr id="129027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9ABF3E6-34DF-47D4-989B-52D2176F20BB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14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843121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0" name="TextBox 4"/>
          <p:cNvSpPr txBox="1">
            <a:spLocks noChangeArrowheads="1"/>
          </p:cNvSpPr>
          <p:nvPr/>
        </p:nvSpPr>
        <p:spPr bwMode="auto">
          <a:xfrm>
            <a:off x="468313" y="214313"/>
            <a:ext cx="813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alibri" pitchFamily="34" charset="0"/>
                <a:hlinkClick r:id="rId3"/>
              </a:rPr>
              <a:t>http://www.nb-fund.ru/</a:t>
            </a:r>
            <a:endParaRPr lang="ru-RU" sz="2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0051" name="Номер слайда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8478F65-BCAE-4E46-A7CE-1560B858A52D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15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46150"/>
            <a:ext cx="838835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4" name="TextBox 1"/>
          <p:cNvSpPr txBox="1">
            <a:spLocks noChangeArrowheads="1"/>
          </p:cNvSpPr>
          <p:nvPr/>
        </p:nvSpPr>
        <p:spPr bwMode="auto">
          <a:xfrm>
            <a:off x="539750" y="260350"/>
            <a:ext cx="8243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Банк социальных идей</a:t>
            </a: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1075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DC10140-AEAC-442D-A642-B15FA11324F0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16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5"/>
          <p:cNvSpPr>
            <a:spLocks noChangeArrowheads="1"/>
          </p:cNvSpPr>
          <p:nvPr/>
        </p:nvSpPr>
        <p:spPr bwMode="gray">
          <a:xfrm>
            <a:off x="80963" y="-1035050"/>
            <a:ext cx="9144000" cy="789305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uppieren 4"/>
          <p:cNvGrpSpPr/>
          <p:nvPr/>
        </p:nvGrpSpPr>
        <p:grpSpPr>
          <a:xfrm>
            <a:off x="0" y="0"/>
            <a:ext cx="5102536" cy="6859590"/>
            <a:chOff x="-42064" y="0"/>
            <a:chExt cx="5149482" cy="6859590"/>
          </a:xfrm>
          <a:solidFill>
            <a:srgbClr val="C00000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42064" y="0"/>
              <a:ext cx="4335769" cy="6859590"/>
            </a:xfrm>
            <a:custGeom>
              <a:avLst/>
              <a:gdLst/>
              <a:ahLst/>
              <a:cxnLst>
                <a:cxn ang="0">
                  <a:pos x="847" y="1549"/>
                </a:cxn>
                <a:cxn ang="0">
                  <a:pos x="1820" y="0"/>
                </a:cxn>
                <a:cxn ang="0">
                  <a:pos x="0" y="0"/>
                </a:cxn>
                <a:cxn ang="0">
                  <a:pos x="0" y="2880"/>
                </a:cxn>
                <a:cxn ang="0">
                  <a:pos x="1528" y="2880"/>
                </a:cxn>
                <a:cxn ang="0">
                  <a:pos x="847" y="1549"/>
                </a:cxn>
              </a:cxnLst>
              <a:rect l="0" t="0" r="r" b="b"/>
              <a:pathLst>
                <a:path w="1820" h="2880">
                  <a:moveTo>
                    <a:pt x="847" y="1549"/>
                  </a:moveTo>
                  <a:cubicBezTo>
                    <a:pt x="847" y="937"/>
                    <a:pt x="1222" y="385"/>
                    <a:pt x="18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1528" y="2880"/>
                    <a:pt x="1528" y="2880"/>
                    <a:pt x="1528" y="2880"/>
                  </a:cubicBezTo>
                  <a:cubicBezTo>
                    <a:pt x="1102" y="2517"/>
                    <a:pt x="847" y="2054"/>
                    <a:pt x="847" y="154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254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34593" y="0"/>
              <a:ext cx="3372825" cy="6859590"/>
            </a:xfrm>
            <a:custGeom>
              <a:avLst/>
              <a:gdLst/>
              <a:ahLst/>
              <a:cxnLst>
                <a:cxn ang="0">
                  <a:pos x="438" y="1344"/>
                </a:cxn>
                <a:cxn ang="0">
                  <a:pos x="1147" y="0"/>
                </a:cxn>
                <a:cxn ang="0">
                  <a:pos x="960" y="0"/>
                </a:cxn>
                <a:cxn ang="0">
                  <a:pos x="0" y="1701"/>
                </a:cxn>
                <a:cxn ang="0">
                  <a:pos x="418" y="2880"/>
                </a:cxn>
                <a:cxn ang="0">
                  <a:pos x="1416" y="2880"/>
                </a:cxn>
                <a:cxn ang="0">
                  <a:pos x="438" y="1344"/>
                </a:cxn>
              </a:cxnLst>
              <a:rect l="0" t="0" r="r" b="b"/>
              <a:pathLst>
                <a:path w="1416" h="2880">
                  <a:moveTo>
                    <a:pt x="438" y="1344"/>
                  </a:moveTo>
                  <a:cubicBezTo>
                    <a:pt x="438" y="830"/>
                    <a:pt x="705" y="360"/>
                    <a:pt x="1147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368" y="430"/>
                    <a:pt x="0" y="1033"/>
                    <a:pt x="0" y="1701"/>
                  </a:cubicBezTo>
                  <a:cubicBezTo>
                    <a:pt x="0" y="2131"/>
                    <a:pt x="153" y="2533"/>
                    <a:pt x="418" y="2880"/>
                  </a:cubicBezTo>
                  <a:cubicBezTo>
                    <a:pt x="1416" y="2880"/>
                    <a:pt x="1416" y="2880"/>
                    <a:pt x="1416" y="2880"/>
                  </a:cubicBezTo>
                  <a:cubicBezTo>
                    <a:pt x="816" y="2504"/>
                    <a:pt x="438" y="1955"/>
                    <a:pt x="438" y="1344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34593" y="480968"/>
              <a:ext cx="2772875" cy="6378622"/>
            </a:xfrm>
            <a:custGeom>
              <a:avLst/>
              <a:gdLst/>
              <a:ahLst/>
              <a:cxnLst>
                <a:cxn ang="0">
                  <a:pos x="351" y="1099"/>
                </a:cxn>
                <a:cxn ang="0">
                  <a:pos x="712" y="0"/>
                </a:cxn>
                <a:cxn ang="0">
                  <a:pos x="0" y="1499"/>
                </a:cxn>
                <a:cxn ang="0">
                  <a:pos x="418" y="2678"/>
                </a:cxn>
                <a:cxn ang="0">
                  <a:pos x="1164" y="2678"/>
                </a:cxn>
                <a:cxn ang="0">
                  <a:pos x="351" y="1099"/>
                </a:cxn>
              </a:cxnLst>
              <a:rect l="0" t="0" r="r" b="b"/>
              <a:pathLst>
                <a:path w="1164" h="2678">
                  <a:moveTo>
                    <a:pt x="351" y="1099"/>
                  </a:moveTo>
                  <a:cubicBezTo>
                    <a:pt x="351" y="701"/>
                    <a:pt x="482" y="326"/>
                    <a:pt x="712" y="0"/>
                  </a:cubicBezTo>
                  <a:cubicBezTo>
                    <a:pt x="268" y="408"/>
                    <a:pt x="0" y="930"/>
                    <a:pt x="0" y="1499"/>
                  </a:cubicBezTo>
                  <a:cubicBezTo>
                    <a:pt x="0" y="1929"/>
                    <a:pt x="153" y="2331"/>
                    <a:pt x="418" y="2678"/>
                  </a:cubicBezTo>
                  <a:cubicBezTo>
                    <a:pt x="1164" y="2678"/>
                    <a:pt x="1164" y="2678"/>
                    <a:pt x="1164" y="2678"/>
                  </a:cubicBezTo>
                  <a:cubicBezTo>
                    <a:pt x="660" y="2267"/>
                    <a:pt x="351" y="1711"/>
                    <a:pt x="351" y="109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132099" name="Titel 1"/>
          <p:cNvSpPr txBox="1">
            <a:spLocks/>
          </p:cNvSpPr>
          <p:nvPr/>
        </p:nvSpPr>
        <p:spPr bwMode="auto">
          <a:xfrm>
            <a:off x="2987675" y="2636838"/>
            <a:ext cx="59039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</a:pPr>
            <a:r>
              <a:rPr lang="ru-RU" sz="4400">
                <a:latin typeface="Calibri" pitchFamily="34" charset="0"/>
              </a:rPr>
              <a:t>Особенности участия НКО в реализации мероприятий государственных и муниципальных программ</a:t>
            </a:r>
            <a:endParaRPr lang="de-DE" sz="4400" b="1">
              <a:latin typeface="Calibri" pitchFamily="34" charset="0"/>
            </a:endParaRPr>
          </a:p>
        </p:txBody>
      </p:sp>
      <p:sp>
        <p:nvSpPr>
          <p:cNvPr id="132100" name="Untertitel 2"/>
          <p:cNvSpPr txBox="1">
            <a:spLocks/>
          </p:cNvSpPr>
          <p:nvPr/>
        </p:nvSpPr>
        <p:spPr bwMode="auto">
          <a:xfrm>
            <a:off x="4140200" y="4292600"/>
            <a:ext cx="46894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36295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"Развитие местного самоуправления в Архангельской области и государственная поддержка социально ориентированных некоммерческих организаций (2014 - 2020 годы)"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"Развитие образования и науки Архангельской области (2013 - 2018 годы)"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«Развитие здравоохранения Архангельской области (2013 - 2020 годы)»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«Социальная поддержка граждан в Архангельской области (2013 - 2018 годы)»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"Культура Русского Севера (2013 - 2020 годы)"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«Развитие инфраструктуры Соловецкого архипелага (2014 - 2019 годы)»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«Обеспечение общественного порядка, профилактика преступности, коррупции, терроризма, экстремизма и незаконного потребления наркотических средств и психотропных веществ в Архангельской области (2014 - 2018 годы)»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«Патриотическое воспитание, развитие физической культуры, спорта, туризма и повышение эффективности реализации молодежной политики в Архангельской области (2014 - 2020 годы)»</a:t>
            </a:r>
          </a:p>
        </p:txBody>
      </p:sp>
      <p:sp>
        <p:nvSpPr>
          <p:cNvPr id="134146" name="Titel 1"/>
          <p:cNvSpPr>
            <a:spLocks noGrp="1"/>
          </p:cNvSpPr>
          <p:nvPr>
            <p:ph type="title" idx="4294967295"/>
          </p:nvPr>
        </p:nvSpPr>
        <p:spPr bwMode="gray"/>
        <p:txBody>
          <a:bodyPr/>
          <a:lstStyle/>
          <a:p>
            <a:pPr eaLnBrk="1" hangingPunct="1"/>
            <a:r>
              <a:rPr lang="ru-RU" smtClean="0"/>
              <a:t>Государственные </a:t>
            </a:r>
            <a:r>
              <a:rPr lang="ru-RU" noProof="1" smtClean="0"/>
              <a:t>программ</a:t>
            </a:r>
            <a:r>
              <a:rPr lang="ru-RU" smtClean="0"/>
              <a:t>ы Архангельской области</a:t>
            </a:r>
            <a:endParaRPr lang="ru-RU" noProof="1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el 1"/>
          <p:cNvSpPr>
            <a:spLocks noGrp="1"/>
          </p:cNvSpPr>
          <p:nvPr>
            <p:ph type="title" idx="4294967295"/>
          </p:nvPr>
        </p:nvSpPr>
        <p:spPr bwMode="gray">
          <a:xfrm>
            <a:off x="323850" y="436563"/>
            <a:ext cx="8496300" cy="615950"/>
          </a:xfrm>
        </p:spPr>
        <p:txBody>
          <a:bodyPr/>
          <a:lstStyle/>
          <a:p>
            <a:pPr eaLnBrk="1" hangingPunct="1"/>
            <a:r>
              <a:rPr lang="ru-RU" sz="3600" smtClean="0"/>
              <a:t>Где искать информацию о программах</a:t>
            </a:r>
            <a:endParaRPr lang="ru-RU" sz="3600" noProof="1" smtClean="0"/>
          </a:p>
        </p:txBody>
      </p:sp>
      <p:sp>
        <p:nvSpPr>
          <p:cNvPr id="135170" name="Номер слайда 9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6739F54-45A4-4445-BF64-E730E94F4526}" type="slidenum">
              <a:rPr lang="de-DE" sz="1200">
                <a:solidFill>
                  <a:srgbClr val="898989"/>
                </a:solidFill>
                <a:latin typeface="Calibri" pitchFamily="34" charset="0"/>
              </a:rPr>
              <a:pPr algn="r"/>
              <a:t>19</a:t>
            </a:fld>
            <a:endParaRPr lang="de-DE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5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1185863"/>
            <a:ext cx="85058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Социальная сфера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9027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1724F-E9FD-4799-8A14-3F727B39D2B6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404813"/>
            <a:ext cx="8207375" cy="863600"/>
          </a:xfrm>
        </p:spPr>
        <p:txBody>
          <a:bodyPr/>
          <a:lstStyle/>
          <a:p>
            <a:r>
              <a:rPr lang="ru-RU" sz="2400" smtClean="0"/>
              <a:t>ГОСУДАРСТВЕННАЯ ПРОГРАММА Архангельской области «Социальная поддержка граждан в Архангельской области (2013 - 2018 годы)»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361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подпрограмма N 1 «Организация работы по социальному обслуживанию и социальной защите населения Архангельской области»;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подпрограмма N 2 «Меры социальной поддержки отдельным категориям граждан, проживающим на территории Архангельской области»;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подпрограмма N 3 «Осуществление полномочий Архангельской области на территории Ненецкого автономного округа в сфере социальной поддержки и социального обслуживания граждан»;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подпрограмма N 4 «Развитие системы отдыха и оздоровления детей»;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подпрограмма N 5 «Семья и дети в Архангельской области»;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подпрограмма N 6 «Повышение качества жизни граждан пожилого возраста и инвалидов в Архангельской области»;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подпрограмма N 7 «Приоритетные социально значимые мероприятия в сфере социальной политики Архангельской области»;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подпрограмма N 8 «Доступная среда»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Перечень мероприятий</a:t>
            </a:r>
          </a:p>
        </p:txBody>
      </p:sp>
      <p:pic>
        <p:nvPicPr>
          <p:cNvPr id="137218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Перечень мероприятий</a:t>
            </a:r>
          </a:p>
        </p:txBody>
      </p:sp>
      <p:pic>
        <p:nvPicPr>
          <p:cNvPr id="138242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Прочие НПА</a:t>
            </a:r>
          </a:p>
        </p:txBody>
      </p:sp>
      <p:sp>
        <p:nvSpPr>
          <p:cNvPr id="1392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Закон Архангельской области «Об участии Архангельской области в проектах государственно-частного партнерства» 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Постановление Администрации Архангельской области «О Концепции государственной поддержки и реабилитации инвалидов в Архангельской области»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Постановление Правительства Архангельской области «Об утверждении Концепции постпенитенциарной социальной реабилитации в Архангельской области»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/>
              <a:t>Положения о порядке предоставления субсидий</a:t>
            </a:r>
          </a:p>
        </p:txBody>
      </p:sp>
      <p:sp>
        <p:nvSpPr>
          <p:cNvPr id="14029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36295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Положения о конкурсах целевых проектов социально ориентированных некоммерческих организаций и порядке предоставления субсидий из областного бюджета социально ориентированным некоммерческим организациям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Положение о порядке и условиях проведения конкурса на предоставление грантов в форме субсидий некоммерческим организациям (за исключением государственных и муниципальных учреждений), осуществляющим деятельность в сфере образования и науки, на поддержку проектов регионального значения в сфере образования и науки на Соловецком архипелаге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Положение о проведении конкурса на соискание грантов Губернатора Архангельской области для поддержки проектов регионального значения в сфере культуры и искусства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Положения о порядке и условиях проведения конкурса на предоставление грантов в форме субсидий некоммерческим организациям (за исключением государственных и муниципальных учреждений), осуществляющим деятельность в сфере культуры, на поддержку проектов регионального значения в сфере сохранения, изучения и презентации историко-культурного, духовного и материального наследия Соловецкого архипелага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Положения об областном конкурсе проектов в сфере государственной молодежной политики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5"/>
          <p:cNvSpPr>
            <a:spLocks noChangeArrowheads="1"/>
          </p:cNvSpPr>
          <p:nvPr/>
        </p:nvSpPr>
        <p:spPr bwMode="gray">
          <a:xfrm>
            <a:off x="80963" y="-1035050"/>
            <a:ext cx="9144000" cy="789305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uppieren 4"/>
          <p:cNvGrpSpPr/>
          <p:nvPr/>
        </p:nvGrpSpPr>
        <p:grpSpPr>
          <a:xfrm>
            <a:off x="0" y="0"/>
            <a:ext cx="5102536" cy="6859590"/>
            <a:chOff x="-42064" y="0"/>
            <a:chExt cx="5149482" cy="6859590"/>
          </a:xfrm>
          <a:solidFill>
            <a:srgbClr val="C00000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42064" y="0"/>
              <a:ext cx="4335769" cy="6859590"/>
            </a:xfrm>
            <a:custGeom>
              <a:avLst/>
              <a:gdLst/>
              <a:ahLst/>
              <a:cxnLst>
                <a:cxn ang="0">
                  <a:pos x="847" y="1549"/>
                </a:cxn>
                <a:cxn ang="0">
                  <a:pos x="1820" y="0"/>
                </a:cxn>
                <a:cxn ang="0">
                  <a:pos x="0" y="0"/>
                </a:cxn>
                <a:cxn ang="0">
                  <a:pos x="0" y="2880"/>
                </a:cxn>
                <a:cxn ang="0">
                  <a:pos x="1528" y="2880"/>
                </a:cxn>
                <a:cxn ang="0">
                  <a:pos x="847" y="1549"/>
                </a:cxn>
              </a:cxnLst>
              <a:rect l="0" t="0" r="r" b="b"/>
              <a:pathLst>
                <a:path w="1820" h="2880">
                  <a:moveTo>
                    <a:pt x="847" y="1549"/>
                  </a:moveTo>
                  <a:cubicBezTo>
                    <a:pt x="847" y="937"/>
                    <a:pt x="1222" y="385"/>
                    <a:pt x="18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1528" y="2880"/>
                    <a:pt x="1528" y="2880"/>
                    <a:pt x="1528" y="2880"/>
                  </a:cubicBezTo>
                  <a:cubicBezTo>
                    <a:pt x="1102" y="2517"/>
                    <a:pt x="847" y="2054"/>
                    <a:pt x="847" y="154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254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34593" y="0"/>
              <a:ext cx="3372825" cy="6859590"/>
            </a:xfrm>
            <a:custGeom>
              <a:avLst/>
              <a:gdLst/>
              <a:ahLst/>
              <a:cxnLst>
                <a:cxn ang="0">
                  <a:pos x="438" y="1344"/>
                </a:cxn>
                <a:cxn ang="0">
                  <a:pos x="1147" y="0"/>
                </a:cxn>
                <a:cxn ang="0">
                  <a:pos x="960" y="0"/>
                </a:cxn>
                <a:cxn ang="0">
                  <a:pos x="0" y="1701"/>
                </a:cxn>
                <a:cxn ang="0">
                  <a:pos x="418" y="2880"/>
                </a:cxn>
                <a:cxn ang="0">
                  <a:pos x="1416" y="2880"/>
                </a:cxn>
                <a:cxn ang="0">
                  <a:pos x="438" y="1344"/>
                </a:cxn>
              </a:cxnLst>
              <a:rect l="0" t="0" r="r" b="b"/>
              <a:pathLst>
                <a:path w="1416" h="2880">
                  <a:moveTo>
                    <a:pt x="438" y="1344"/>
                  </a:moveTo>
                  <a:cubicBezTo>
                    <a:pt x="438" y="830"/>
                    <a:pt x="705" y="360"/>
                    <a:pt x="1147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368" y="430"/>
                    <a:pt x="0" y="1033"/>
                    <a:pt x="0" y="1701"/>
                  </a:cubicBezTo>
                  <a:cubicBezTo>
                    <a:pt x="0" y="2131"/>
                    <a:pt x="153" y="2533"/>
                    <a:pt x="418" y="2880"/>
                  </a:cubicBezTo>
                  <a:cubicBezTo>
                    <a:pt x="1416" y="2880"/>
                    <a:pt x="1416" y="2880"/>
                    <a:pt x="1416" y="2880"/>
                  </a:cubicBezTo>
                  <a:cubicBezTo>
                    <a:pt x="816" y="2504"/>
                    <a:pt x="438" y="1955"/>
                    <a:pt x="438" y="1344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34593" y="480968"/>
              <a:ext cx="2772875" cy="6378622"/>
            </a:xfrm>
            <a:custGeom>
              <a:avLst/>
              <a:gdLst/>
              <a:ahLst/>
              <a:cxnLst>
                <a:cxn ang="0">
                  <a:pos x="351" y="1099"/>
                </a:cxn>
                <a:cxn ang="0">
                  <a:pos x="712" y="0"/>
                </a:cxn>
                <a:cxn ang="0">
                  <a:pos x="0" y="1499"/>
                </a:cxn>
                <a:cxn ang="0">
                  <a:pos x="418" y="2678"/>
                </a:cxn>
                <a:cxn ang="0">
                  <a:pos x="1164" y="2678"/>
                </a:cxn>
                <a:cxn ang="0">
                  <a:pos x="351" y="1099"/>
                </a:cxn>
              </a:cxnLst>
              <a:rect l="0" t="0" r="r" b="b"/>
              <a:pathLst>
                <a:path w="1164" h="2678">
                  <a:moveTo>
                    <a:pt x="351" y="1099"/>
                  </a:moveTo>
                  <a:cubicBezTo>
                    <a:pt x="351" y="701"/>
                    <a:pt x="482" y="326"/>
                    <a:pt x="712" y="0"/>
                  </a:cubicBezTo>
                  <a:cubicBezTo>
                    <a:pt x="268" y="408"/>
                    <a:pt x="0" y="930"/>
                    <a:pt x="0" y="1499"/>
                  </a:cubicBezTo>
                  <a:cubicBezTo>
                    <a:pt x="0" y="1929"/>
                    <a:pt x="153" y="2331"/>
                    <a:pt x="418" y="2678"/>
                  </a:cubicBezTo>
                  <a:cubicBezTo>
                    <a:pt x="1164" y="2678"/>
                    <a:pt x="1164" y="2678"/>
                    <a:pt x="1164" y="2678"/>
                  </a:cubicBezTo>
                  <a:cubicBezTo>
                    <a:pt x="660" y="2267"/>
                    <a:pt x="351" y="1711"/>
                    <a:pt x="351" y="109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141315" name="Titel 1"/>
          <p:cNvSpPr txBox="1">
            <a:spLocks/>
          </p:cNvSpPr>
          <p:nvPr/>
        </p:nvSpPr>
        <p:spPr bwMode="auto">
          <a:xfrm>
            <a:off x="2843213" y="2133600"/>
            <a:ext cx="59769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</a:pPr>
            <a:r>
              <a:rPr lang="ru-RU" sz="4400">
                <a:latin typeface="Calibri" pitchFamily="34" charset="0"/>
              </a:rPr>
              <a:t>Особенности участия НКО в закупках для государственных и муниципальных нужд</a:t>
            </a:r>
            <a:endParaRPr lang="de-DE" sz="4400" b="1">
              <a:latin typeface="Calibri" pitchFamily="34" charset="0"/>
            </a:endParaRPr>
          </a:p>
        </p:txBody>
      </p:sp>
      <p:sp>
        <p:nvSpPr>
          <p:cNvPr id="141316" name="Untertitel 2"/>
          <p:cNvSpPr txBox="1">
            <a:spLocks/>
          </p:cNvSpPr>
          <p:nvPr/>
        </p:nvSpPr>
        <p:spPr bwMode="auto">
          <a:xfrm>
            <a:off x="4140200" y="4292600"/>
            <a:ext cx="46894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5"/>
          <p:cNvSpPr>
            <a:spLocks noChangeArrowheads="1"/>
          </p:cNvSpPr>
          <p:nvPr/>
        </p:nvSpPr>
        <p:spPr bwMode="gray">
          <a:xfrm>
            <a:off x="0" y="2017713"/>
            <a:ext cx="9144000" cy="4840287"/>
          </a:xfrm>
          <a:prstGeom prst="rect">
            <a:avLst/>
          </a:prstGeom>
          <a:gradFill rotWithShape="1">
            <a:gsLst>
              <a:gs pos="0">
                <a:srgbClr val="000000">
                  <a:alpha val="14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b="15488"/>
          <a:stretch>
            <a:fillRect/>
          </a:stretch>
        </p:blipFill>
        <p:spPr bwMode="auto">
          <a:xfrm>
            <a:off x="0" y="1062038"/>
            <a:ext cx="9144000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_text"/>
          <p:cNvSpPr txBox="1">
            <a:spLocks/>
          </p:cNvSpPr>
          <p:nvPr/>
        </p:nvSpPr>
        <p:spPr bwMode="gray">
          <a:xfrm>
            <a:off x="179388" y="981075"/>
            <a:ext cx="50403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>
              <a:buFontTx/>
              <a:buAutoNum type="arabicPeriod"/>
            </a:pPr>
            <a:r>
              <a:rPr lang="ru-RU" sz="2000">
                <a:latin typeface="Calibri" pitchFamily="34" charset="0"/>
              </a:rPr>
              <a:t>Квота для размещения заказов у  </a:t>
            </a:r>
            <a:r>
              <a:rPr lang="ru-RU" sz="2000" b="1">
                <a:latin typeface="Calibri" pitchFamily="34" charset="0"/>
              </a:rPr>
              <a:t>СО НКО</a:t>
            </a:r>
            <a:r>
              <a:rPr lang="ru-RU" sz="2000">
                <a:latin typeface="Calibri" pitchFamily="34" charset="0"/>
              </a:rPr>
              <a:t> в размере </a:t>
            </a:r>
            <a:r>
              <a:rPr lang="ru-RU" sz="2000" b="1">
                <a:latin typeface="Calibri" pitchFamily="34" charset="0"/>
              </a:rPr>
              <a:t>не менее чем 15% совокупного годового объема</a:t>
            </a:r>
            <a:r>
              <a:rPr lang="ru-RU" sz="2000">
                <a:latin typeface="Calibri" pitchFamily="34" charset="0"/>
              </a:rPr>
              <a:t> закупок, предусмотренного планом-графиком. </a:t>
            </a:r>
          </a:p>
          <a:p>
            <a:pPr marL="457200" indent="-457200">
              <a:buFontTx/>
              <a:buAutoNum type="arabicPeriod"/>
            </a:pPr>
            <a:r>
              <a:rPr lang="ru-RU" sz="2000">
                <a:latin typeface="Calibri" pitchFamily="34" charset="0"/>
              </a:rPr>
              <a:t>Максимальная цена контракта не должна превышать 20 млн. рублей. </a:t>
            </a:r>
          </a:p>
          <a:p>
            <a:pPr marL="457200" indent="-457200">
              <a:buFontTx/>
              <a:buAutoNum type="arabicPeriod"/>
            </a:pPr>
            <a:r>
              <a:rPr lang="ru-RU" sz="2000">
                <a:latin typeface="Calibri" pitchFamily="34" charset="0"/>
              </a:rPr>
              <a:t>Требование о привлечении к исполнению контракта субподрядчиков, соисполнителей из числа СО НКО, как часть контракта. </a:t>
            </a:r>
          </a:p>
          <a:p>
            <a:pPr marL="457200" indent="-457200">
              <a:buFontTx/>
              <a:buAutoNum type="arabicPeriod"/>
            </a:pPr>
            <a:r>
              <a:rPr lang="ru-RU" sz="2000">
                <a:latin typeface="Calibri" pitchFamily="34" charset="0"/>
              </a:rPr>
              <a:t>Оплата не более чем в течение 30 дней.</a:t>
            </a:r>
          </a:p>
          <a:p>
            <a:pPr marL="457200" indent="-457200"/>
            <a:r>
              <a:rPr lang="ru-RU" sz="1600">
                <a:latin typeface="Calibri" pitchFamily="34" charset="0"/>
              </a:rPr>
              <a:t>(ст. 30 Федерального закона от 05.04.2013 N 44-ФЗ "О контрактной системе в сфере закупок товаров, работ, услуг для обеспечения государственных и муниципальных нужд")</a:t>
            </a:r>
          </a:p>
        </p:txBody>
      </p:sp>
      <p:sp>
        <p:nvSpPr>
          <p:cNvPr id="143364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468313" y="260350"/>
            <a:ext cx="8229600" cy="647700"/>
          </a:xfrm>
        </p:spPr>
        <p:txBody>
          <a:bodyPr lIns="0" tIns="0" rIns="0" bIns="0"/>
          <a:lstStyle/>
          <a:p>
            <a:r>
              <a:rPr lang="ru-RU" sz="4000" noProof="1" smtClean="0"/>
              <a:t>Особые условия для участия СО НКО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el 1"/>
          <p:cNvSpPr>
            <a:spLocks noGrp="1"/>
          </p:cNvSpPr>
          <p:nvPr>
            <p:ph type="title" idx="4294967295"/>
          </p:nvPr>
        </p:nvSpPr>
        <p:spPr bwMode="gray">
          <a:xfrm>
            <a:off x="457200" y="523875"/>
            <a:ext cx="8229600" cy="647700"/>
          </a:xfrm>
        </p:spPr>
        <p:txBody>
          <a:bodyPr lIns="0" tIns="0" rIns="0" bIns="0"/>
          <a:lstStyle/>
          <a:p>
            <a:r>
              <a:rPr lang="ru-RU" noProof="1" smtClean="0"/>
              <a:t>Участие НКО в конкурсах – выборочный анализ</a:t>
            </a:r>
            <a:endParaRPr lang="en-US" smtClean="0"/>
          </a:p>
        </p:txBody>
      </p:sp>
      <p:grpSp>
        <p:nvGrpSpPr>
          <p:cNvPr id="145410" name="Gruppieren 67"/>
          <p:cNvGrpSpPr>
            <a:grpSpLocks/>
          </p:cNvGrpSpPr>
          <p:nvPr/>
        </p:nvGrpSpPr>
        <p:grpSpPr bwMode="auto">
          <a:xfrm>
            <a:off x="506413" y="4562475"/>
            <a:ext cx="2759075" cy="1239838"/>
            <a:chOff x="506627" y="4562025"/>
            <a:chExt cx="2759087" cy="1240288"/>
          </a:xfrm>
        </p:grpSpPr>
        <p:sp>
          <p:nvSpPr>
            <p:cNvPr id="4" name="Rechteck 3"/>
            <p:cNvSpPr/>
            <p:nvPr/>
          </p:nvSpPr>
          <p:spPr bwMode="gray">
            <a:xfrm>
              <a:off x="506627" y="4562025"/>
              <a:ext cx="2759087" cy="457366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noProof="1">
                  <a:solidFill>
                    <a:srgbClr val="FFFFFF"/>
                  </a:solidFill>
                  <a:latin typeface="+mn-lt"/>
                </a:rPr>
                <a:t>Зарегистрировано ОО</a:t>
              </a: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" name="Rechteck 20"/>
            <p:cNvSpPr/>
            <p:nvPr/>
          </p:nvSpPr>
          <p:spPr bwMode="gray">
            <a:xfrm>
              <a:off x="506627" y="5019391"/>
              <a:ext cx="2759087" cy="782922"/>
            </a:xfrm>
            <a:prstGeom prst="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400" noProof="1">
                  <a:solidFill>
                    <a:srgbClr val="000000"/>
                  </a:solidFill>
                  <a:latin typeface="+mn-lt"/>
                </a:rPr>
                <a:t>650 общественных организаций</a:t>
              </a:r>
              <a:endParaRPr lang="en-US" sz="1400" noProof="1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45411" name="Gruppieren 68"/>
          <p:cNvGrpSpPr>
            <a:grpSpLocks/>
          </p:cNvGrpSpPr>
          <p:nvPr/>
        </p:nvGrpSpPr>
        <p:grpSpPr bwMode="auto">
          <a:xfrm>
            <a:off x="3641725" y="4562475"/>
            <a:ext cx="2759075" cy="1239838"/>
            <a:chOff x="3707904" y="4562025"/>
            <a:chExt cx="2759087" cy="1240289"/>
          </a:xfrm>
        </p:grpSpPr>
        <p:sp>
          <p:nvSpPr>
            <p:cNvPr id="18" name="Rechteck 17"/>
            <p:cNvSpPr/>
            <p:nvPr/>
          </p:nvSpPr>
          <p:spPr bwMode="gray">
            <a:xfrm>
              <a:off x="3707904" y="4562025"/>
              <a:ext cx="2759087" cy="457366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noProof="1">
                  <a:solidFill>
                    <a:srgbClr val="FFFFFF"/>
                  </a:solidFill>
                  <a:latin typeface="+mn-lt"/>
                </a:rPr>
                <a:t>Приняли участие в конкурсах</a:t>
              </a: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" name="Rechteck 21"/>
            <p:cNvSpPr/>
            <p:nvPr/>
          </p:nvSpPr>
          <p:spPr bwMode="gray">
            <a:xfrm>
              <a:off x="3707904" y="5019391"/>
              <a:ext cx="2759087" cy="782923"/>
            </a:xfrm>
            <a:prstGeom prst="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400" noProof="1">
                  <a:solidFill>
                    <a:srgbClr val="000000"/>
                  </a:solidFill>
                  <a:latin typeface="+mn-lt"/>
                </a:rPr>
                <a:t>32 общественных организации в 83 муниципальных конкурсах</a:t>
              </a:r>
              <a:endParaRPr lang="en-US" sz="1400" noProof="1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45412" name="Gruppieren 69"/>
          <p:cNvGrpSpPr>
            <a:grpSpLocks/>
          </p:cNvGrpSpPr>
          <p:nvPr/>
        </p:nvGrpSpPr>
        <p:grpSpPr bwMode="auto">
          <a:xfrm>
            <a:off x="6738938" y="4562475"/>
            <a:ext cx="2081212" cy="1239838"/>
            <a:chOff x="6738487" y="4562025"/>
            <a:chExt cx="2082455" cy="1240289"/>
          </a:xfrm>
        </p:grpSpPr>
        <p:sp>
          <p:nvSpPr>
            <p:cNvPr id="19" name="Rechteck 18"/>
            <p:cNvSpPr/>
            <p:nvPr/>
          </p:nvSpPr>
          <p:spPr bwMode="gray">
            <a:xfrm>
              <a:off x="6738487" y="4562025"/>
              <a:ext cx="2082455" cy="457366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noProof="1">
                  <a:solidFill>
                    <a:srgbClr val="FFFFFF"/>
                  </a:solidFill>
                  <a:latin typeface="+mn-lt"/>
                </a:rPr>
                <a:t>Выиграли</a:t>
              </a: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" name="Rechteck 22"/>
            <p:cNvSpPr/>
            <p:nvPr/>
          </p:nvSpPr>
          <p:spPr bwMode="gray">
            <a:xfrm>
              <a:off x="6738487" y="5019391"/>
              <a:ext cx="2082455" cy="782923"/>
            </a:xfrm>
            <a:prstGeom prst="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400" noProof="1">
                  <a:solidFill>
                    <a:srgbClr val="000000"/>
                  </a:solidFill>
                  <a:latin typeface="+mn-lt"/>
                </a:rPr>
                <a:t>Хотя бы один конкурс выиграли 23 ОО</a:t>
              </a:r>
              <a:endParaRPr lang="en-US" sz="1400" noProof="1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45413" name="Gruppieren 66"/>
          <p:cNvGrpSpPr>
            <a:grpSpLocks/>
          </p:cNvGrpSpPr>
          <p:nvPr/>
        </p:nvGrpSpPr>
        <p:grpSpPr bwMode="auto">
          <a:xfrm>
            <a:off x="442913" y="1600200"/>
            <a:ext cx="8377237" cy="2855913"/>
            <a:chOff x="442913" y="1600201"/>
            <a:chExt cx="8378029" cy="2855912"/>
          </a:xfrm>
        </p:grpSpPr>
        <p:sp>
          <p:nvSpPr>
            <p:cNvPr id="145414" name="Freeform 48"/>
            <p:cNvSpPr>
              <a:spLocks/>
            </p:cNvSpPr>
            <p:nvPr/>
          </p:nvSpPr>
          <p:spPr bwMode="gray">
            <a:xfrm>
              <a:off x="7051499" y="2614612"/>
              <a:ext cx="1153407" cy="826544"/>
            </a:xfrm>
            <a:custGeom>
              <a:avLst/>
              <a:gdLst>
                <a:gd name="T0" fmla="*/ 2147483647 w 327"/>
                <a:gd name="T1" fmla="*/ 0 h 202"/>
                <a:gd name="T2" fmla="*/ 0 w 327"/>
                <a:gd name="T3" fmla="*/ 0 h 202"/>
                <a:gd name="T4" fmla="*/ 0 w 327"/>
                <a:gd name="T5" fmla="*/ 2147483647 h 202"/>
                <a:gd name="T6" fmla="*/ 2147483647 w 327"/>
                <a:gd name="T7" fmla="*/ 2147483647 h 202"/>
                <a:gd name="T8" fmla="*/ 2147483647 w 327"/>
                <a:gd name="T9" fmla="*/ 2147483647 h 202"/>
                <a:gd name="T10" fmla="*/ 2147483647 w 327"/>
                <a:gd name="T11" fmla="*/ 0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7"/>
                <a:gd name="T19" fmla="*/ 0 h 202"/>
                <a:gd name="T20" fmla="*/ 327 w 327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7" h="202">
                  <a:moveTo>
                    <a:pt x="26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99" y="202"/>
                    <a:pt x="327" y="156"/>
                    <a:pt x="327" y="101"/>
                  </a:cubicBezTo>
                  <a:cubicBezTo>
                    <a:pt x="327" y="45"/>
                    <a:pt x="299" y="0"/>
                    <a:pt x="26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endParaRPr lang="ru-RU"/>
            </a:p>
          </p:txBody>
        </p:sp>
        <p:sp>
          <p:nvSpPr>
            <p:cNvPr id="112" name="Rectangle 49"/>
            <p:cNvSpPr>
              <a:spLocks noChangeArrowheads="1"/>
            </p:cNvSpPr>
            <p:nvPr/>
          </p:nvSpPr>
          <p:spPr bwMode="gray">
            <a:xfrm>
              <a:off x="6228310" y="1858964"/>
              <a:ext cx="830340" cy="2338386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5416" name="Freeform 50"/>
            <p:cNvSpPr>
              <a:spLocks/>
            </p:cNvSpPr>
            <p:nvPr/>
          </p:nvSpPr>
          <p:spPr bwMode="gray">
            <a:xfrm>
              <a:off x="3534580" y="2001580"/>
              <a:ext cx="3439330" cy="2048677"/>
            </a:xfrm>
            <a:custGeom>
              <a:avLst/>
              <a:gdLst>
                <a:gd name="T0" fmla="*/ 2147483647 w 976"/>
                <a:gd name="T1" fmla="*/ 2147483647 h 581"/>
                <a:gd name="T2" fmla="*/ 2147483647 w 976"/>
                <a:gd name="T3" fmla="*/ 2147483647 h 581"/>
                <a:gd name="T4" fmla="*/ 2147483647 w 976"/>
                <a:gd name="T5" fmla="*/ 2147483647 h 581"/>
                <a:gd name="T6" fmla="*/ 2147483647 w 976"/>
                <a:gd name="T7" fmla="*/ 2147483647 h 581"/>
                <a:gd name="T8" fmla="*/ 2147483647 w 976"/>
                <a:gd name="T9" fmla="*/ 2147483647 h 581"/>
                <a:gd name="T10" fmla="*/ 0 w 976"/>
                <a:gd name="T11" fmla="*/ 0 h 581"/>
                <a:gd name="T12" fmla="*/ 0 w 976"/>
                <a:gd name="T13" fmla="*/ 2147483647 h 581"/>
                <a:gd name="T14" fmla="*/ 2147483647 w 976"/>
                <a:gd name="T15" fmla="*/ 2147483647 h 581"/>
                <a:gd name="T16" fmla="*/ 2147483647 w 976"/>
                <a:gd name="T17" fmla="*/ 2147483647 h 581"/>
                <a:gd name="T18" fmla="*/ 2147483647 w 976"/>
                <a:gd name="T19" fmla="*/ 2147483647 h 581"/>
                <a:gd name="T20" fmla="*/ 2147483647 w 976"/>
                <a:gd name="T21" fmla="*/ 2147483647 h 581"/>
                <a:gd name="T22" fmla="*/ 2147483647 w 976"/>
                <a:gd name="T23" fmla="*/ 2147483647 h 581"/>
                <a:gd name="T24" fmla="*/ 2147483647 w 976"/>
                <a:gd name="T25" fmla="*/ 2147483647 h 581"/>
                <a:gd name="T26" fmla="*/ 2147483647 w 976"/>
                <a:gd name="T27" fmla="*/ 2147483647 h 5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76"/>
                <a:gd name="T43" fmla="*/ 0 h 581"/>
                <a:gd name="T44" fmla="*/ 976 w 976"/>
                <a:gd name="T45" fmla="*/ 581 h 5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76" h="581">
                  <a:moveTo>
                    <a:pt x="976" y="291"/>
                  </a:moveTo>
                  <a:cubicBezTo>
                    <a:pt x="976" y="229"/>
                    <a:pt x="946" y="177"/>
                    <a:pt x="907" y="171"/>
                  </a:cubicBezTo>
                  <a:cubicBezTo>
                    <a:pt x="907" y="171"/>
                    <a:pt x="907" y="171"/>
                    <a:pt x="907" y="171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1"/>
                    <a:pt x="0" y="581"/>
                    <a:pt x="0" y="581"/>
                  </a:cubicBezTo>
                  <a:cubicBezTo>
                    <a:pt x="35" y="575"/>
                    <a:pt x="35" y="575"/>
                    <a:pt x="35" y="575"/>
                  </a:cubicBezTo>
                  <a:cubicBezTo>
                    <a:pt x="35" y="576"/>
                    <a:pt x="35" y="576"/>
                    <a:pt x="35" y="576"/>
                  </a:cubicBezTo>
                  <a:cubicBezTo>
                    <a:pt x="907" y="411"/>
                    <a:pt x="907" y="411"/>
                    <a:pt x="907" y="411"/>
                  </a:cubicBezTo>
                  <a:cubicBezTo>
                    <a:pt x="907" y="411"/>
                    <a:pt x="908" y="410"/>
                    <a:pt x="909" y="410"/>
                  </a:cubicBezTo>
                  <a:cubicBezTo>
                    <a:pt x="910" y="410"/>
                    <a:pt x="910" y="410"/>
                    <a:pt x="910" y="410"/>
                  </a:cubicBezTo>
                  <a:cubicBezTo>
                    <a:pt x="910" y="410"/>
                    <a:pt x="910" y="410"/>
                    <a:pt x="910" y="410"/>
                  </a:cubicBezTo>
                  <a:cubicBezTo>
                    <a:pt x="947" y="402"/>
                    <a:pt x="976" y="351"/>
                    <a:pt x="976" y="291"/>
                  </a:cubicBezTo>
                  <a:close/>
                </a:path>
              </a:pathLst>
            </a:custGeom>
            <a:gradFill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endParaRPr lang="ru-RU"/>
            </a:p>
          </p:txBody>
        </p:sp>
        <p:sp>
          <p:nvSpPr>
            <p:cNvPr id="114" name="Rectangle 51"/>
            <p:cNvSpPr>
              <a:spLocks noChangeArrowheads="1"/>
            </p:cNvSpPr>
            <p:nvPr/>
          </p:nvSpPr>
          <p:spPr bwMode="gray">
            <a:xfrm>
              <a:off x="2745006" y="1862139"/>
              <a:ext cx="1578124" cy="2332036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5418" name="Freeform 52"/>
            <p:cNvSpPr>
              <a:spLocks/>
            </p:cNvSpPr>
            <p:nvPr/>
          </p:nvSpPr>
          <p:spPr bwMode="gray">
            <a:xfrm>
              <a:off x="1351612" y="1600201"/>
              <a:ext cx="2835022" cy="2855912"/>
            </a:xfrm>
            <a:custGeom>
              <a:avLst/>
              <a:gdLst>
                <a:gd name="T0" fmla="*/ 2147483647 w 804"/>
                <a:gd name="T1" fmla="*/ 2147483647 h 810"/>
                <a:gd name="T2" fmla="*/ 2147483647 w 804"/>
                <a:gd name="T3" fmla="*/ 2147483647 h 810"/>
                <a:gd name="T4" fmla="*/ 2147483647 w 804"/>
                <a:gd name="T5" fmla="*/ 2147483647 h 810"/>
                <a:gd name="T6" fmla="*/ 2147483647 w 804"/>
                <a:gd name="T7" fmla="*/ 2147483647 h 810"/>
                <a:gd name="T8" fmla="*/ 0 w 804"/>
                <a:gd name="T9" fmla="*/ 0 h 810"/>
                <a:gd name="T10" fmla="*/ 0 w 804"/>
                <a:gd name="T11" fmla="*/ 2147483647 h 810"/>
                <a:gd name="T12" fmla="*/ 2147483647 w 804"/>
                <a:gd name="T13" fmla="*/ 2147483647 h 810"/>
                <a:gd name="T14" fmla="*/ 2147483647 w 804"/>
                <a:gd name="T15" fmla="*/ 2147483647 h 810"/>
                <a:gd name="T16" fmla="*/ 2147483647 w 804"/>
                <a:gd name="T17" fmla="*/ 2147483647 h 810"/>
                <a:gd name="T18" fmla="*/ 2147483647 w 804"/>
                <a:gd name="T19" fmla="*/ 2147483647 h 8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4"/>
                <a:gd name="T31" fmla="*/ 0 h 810"/>
                <a:gd name="T32" fmla="*/ 804 w 804"/>
                <a:gd name="T33" fmla="*/ 810 h 8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4" h="810">
                  <a:moveTo>
                    <a:pt x="804" y="405"/>
                  </a:moveTo>
                  <a:cubicBezTo>
                    <a:pt x="804" y="254"/>
                    <a:pt x="731" y="130"/>
                    <a:pt x="637" y="115"/>
                  </a:cubicBezTo>
                  <a:cubicBezTo>
                    <a:pt x="637" y="115"/>
                    <a:pt x="637" y="115"/>
                    <a:pt x="637" y="115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0"/>
                    <a:pt x="0" y="810"/>
                    <a:pt x="0" y="810"/>
                  </a:cubicBezTo>
                  <a:cubicBezTo>
                    <a:pt x="34" y="806"/>
                    <a:pt x="34" y="806"/>
                    <a:pt x="34" y="806"/>
                  </a:cubicBezTo>
                  <a:cubicBezTo>
                    <a:pt x="637" y="694"/>
                    <a:pt x="637" y="694"/>
                    <a:pt x="637" y="694"/>
                  </a:cubicBezTo>
                  <a:cubicBezTo>
                    <a:pt x="637" y="694"/>
                    <a:pt x="637" y="694"/>
                    <a:pt x="637" y="694"/>
                  </a:cubicBezTo>
                  <a:cubicBezTo>
                    <a:pt x="731" y="680"/>
                    <a:pt x="804" y="556"/>
                    <a:pt x="804" y="405"/>
                  </a:cubicBezTo>
                  <a:close/>
                </a:path>
              </a:pathLst>
            </a:custGeom>
            <a:gradFill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endParaRPr lang="ru-RU"/>
            </a:p>
          </p:txBody>
        </p:sp>
        <p:sp>
          <p:nvSpPr>
            <p:cNvPr id="145419" name="Oval 53"/>
            <p:cNvSpPr>
              <a:spLocks noChangeArrowheads="1"/>
            </p:cNvSpPr>
            <p:nvPr/>
          </p:nvSpPr>
          <p:spPr bwMode="gray">
            <a:xfrm>
              <a:off x="442913" y="1600201"/>
              <a:ext cx="1818891" cy="2855912"/>
            </a:xfrm>
            <a:prstGeom prst="ellipse">
              <a:avLst/>
            </a:prstGeom>
            <a:gradFill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endParaRPr lang="ru-RU" sz="1400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7" name="Oval 54"/>
            <p:cNvSpPr>
              <a:spLocks noChangeArrowheads="1"/>
            </p:cNvSpPr>
            <p:nvPr/>
          </p:nvSpPr>
          <p:spPr bwMode="gray">
            <a:xfrm>
              <a:off x="1124014" y="2520951"/>
              <a:ext cx="125425" cy="130175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8" name="Oval 55"/>
            <p:cNvSpPr>
              <a:spLocks noChangeArrowheads="1"/>
            </p:cNvSpPr>
            <p:nvPr/>
          </p:nvSpPr>
          <p:spPr bwMode="gray">
            <a:xfrm>
              <a:off x="1419317" y="2759076"/>
              <a:ext cx="127012" cy="128588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9" name="Oval 56"/>
            <p:cNvSpPr>
              <a:spLocks noChangeArrowheads="1"/>
            </p:cNvSpPr>
            <p:nvPr/>
          </p:nvSpPr>
          <p:spPr bwMode="gray">
            <a:xfrm>
              <a:off x="1038281" y="3116263"/>
              <a:ext cx="127012" cy="127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0" name="Oval 57"/>
            <p:cNvSpPr>
              <a:spLocks noChangeArrowheads="1"/>
            </p:cNvSpPr>
            <p:nvPr/>
          </p:nvSpPr>
          <p:spPr bwMode="gray">
            <a:xfrm>
              <a:off x="760443" y="3243263"/>
              <a:ext cx="130187" cy="127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1" name="Oval 58"/>
            <p:cNvSpPr>
              <a:spLocks noChangeArrowheads="1"/>
            </p:cNvSpPr>
            <p:nvPr/>
          </p:nvSpPr>
          <p:spPr bwMode="gray">
            <a:xfrm>
              <a:off x="622317" y="2759076"/>
              <a:ext cx="128600" cy="128588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2" name="Oval 59"/>
            <p:cNvSpPr>
              <a:spLocks noChangeArrowheads="1"/>
            </p:cNvSpPr>
            <p:nvPr/>
          </p:nvSpPr>
          <p:spPr bwMode="gray">
            <a:xfrm>
              <a:off x="823949" y="1984376"/>
              <a:ext cx="130187" cy="127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3" name="Oval 60"/>
            <p:cNvSpPr>
              <a:spLocks noChangeArrowheads="1"/>
            </p:cNvSpPr>
            <p:nvPr/>
          </p:nvSpPr>
          <p:spPr bwMode="gray">
            <a:xfrm>
              <a:off x="1338348" y="1731964"/>
              <a:ext cx="127012" cy="127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4" name="Oval 61"/>
            <p:cNvSpPr>
              <a:spLocks noChangeArrowheads="1"/>
            </p:cNvSpPr>
            <p:nvPr/>
          </p:nvSpPr>
          <p:spPr bwMode="gray">
            <a:xfrm>
              <a:off x="1546329" y="2047876"/>
              <a:ext cx="125425" cy="127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5" name="Oval 62"/>
            <p:cNvSpPr>
              <a:spLocks noChangeArrowheads="1"/>
            </p:cNvSpPr>
            <p:nvPr/>
          </p:nvSpPr>
          <p:spPr bwMode="gray">
            <a:xfrm>
              <a:off x="1838457" y="2393951"/>
              <a:ext cx="1286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6" name="Oval 63"/>
            <p:cNvSpPr>
              <a:spLocks noChangeArrowheads="1"/>
            </p:cNvSpPr>
            <p:nvPr/>
          </p:nvSpPr>
          <p:spPr bwMode="gray">
            <a:xfrm>
              <a:off x="1901963" y="2936876"/>
              <a:ext cx="127012" cy="127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7" name="Oval 64"/>
            <p:cNvSpPr>
              <a:spLocks noChangeArrowheads="1"/>
            </p:cNvSpPr>
            <p:nvPr/>
          </p:nvSpPr>
          <p:spPr bwMode="gray">
            <a:xfrm>
              <a:off x="2028975" y="3306763"/>
              <a:ext cx="130187" cy="127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8" name="Oval 65"/>
            <p:cNvSpPr>
              <a:spLocks noChangeArrowheads="1"/>
            </p:cNvSpPr>
            <p:nvPr/>
          </p:nvSpPr>
          <p:spPr bwMode="gray">
            <a:xfrm>
              <a:off x="1546329" y="3243263"/>
              <a:ext cx="125425" cy="127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9" name="Oval 66"/>
            <p:cNvSpPr>
              <a:spLocks noChangeArrowheads="1"/>
            </p:cNvSpPr>
            <p:nvPr/>
          </p:nvSpPr>
          <p:spPr bwMode="gray">
            <a:xfrm>
              <a:off x="1274842" y="3722688"/>
              <a:ext cx="127012" cy="127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0" name="Oval 67"/>
            <p:cNvSpPr>
              <a:spLocks noChangeArrowheads="1"/>
            </p:cNvSpPr>
            <p:nvPr/>
          </p:nvSpPr>
          <p:spPr bwMode="gray">
            <a:xfrm>
              <a:off x="1546329" y="4143375"/>
              <a:ext cx="125425" cy="127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1" name="Oval 68"/>
            <p:cNvSpPr>
              <a:spLocks noChangeArrowheads="1"/>
            </p:cNvSpPr>
            <p:nvPr/>
          </p:nvSpPr>
          <p:spPr bwMode="gray">
            <a:xfrm>
              <a:off x="1838457" y="3849688"/>
              <a:ext cx="1286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2" name="Oval 69"/>
            <p:cNvSpPr>
              <a:spLocks noChangeArrowheads="1"/>
            </p:cNvSpPr>
            <p:nvPr/>
          </p:nvSpPr>
          <p:spPr bwMode="gray">
            <a:xfrm>
              <a:off x="696937" y="3786188"/>
              <a:ext cx="127012" cy="127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3" name="Rectangle 70"/>
            <p:cNvSpPr>
              <a:spLocks noChangeArrowheads="1"/>
            </p:cNvSpPr>
            <p:nvPr/>
          </p:nvSpPr>
          <p:spPr bwMode="gray">
            <a:xfrm>
              <a:off x="2444939" y="2224089"/>
              <a:ext cx="130187" cy="12065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4" name="Rectangle 71"/>
            <p:cNvSpPr>
              <a:spLocks noChangeArrowheads="1"/>
            </p:cNvSpPr>
            <p:nvPr/>
          </p:nvSpPr>
          <p:spPr bwMode="gray">
            <a:xfrm>
              <a:off x="2611643" y="2954339"/>
              <a:ext cx="133363" cy="115887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5" name="Rectangle 72"/>
            <p:cNvSpPr>
              <a:spLocks noChangeArrowheads="1"/>
            </p:cNvSpPr>
            <p:nvPr/>
          </p:nvSpPr>
          <p:spPr bwMode="gray">
            <a:xfrm>
              <a:off x="2444939" y="3641725"/>
              <a:ext cx="130187" cy="115888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6" name="Rectangle 73"/>
            <p:cNvSpPr>
              <a:spLocks noChangeArrowheads="1"/>
            </p:cNvSpPr>
            <p:nvPr/>
          </p:nvSpPr>
          <p:spPr bwMode="gray">
            <a:xfrm>
              <a:off x="3484851" y="3606800"/>
              <a:ext cx="130187" cy="115888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7" name="Rectangle 74"/>
            <p:cNvSpPr>
              <a:spLocks noChangeArrowheads="1"/>
            </p:cNvSpPr>
            <p:nvPr/>
          </p:nvSpPr>
          <p:spPr bwMode="gray">
            <a:xfrm>
              <a:off x="3548357" y="2732089"/>
              <a:ext cx="133363" cy="117475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8" name="Rectangle 75"/>
            <p:cNvSpPr>
              <a:spLocks noChangeArrowheads="1"/>
            </p:cNvSpPr>
            <p:nvPr/>
          </p:nvSpPr>
          <p:spPr bwMode="gray">
            <a:xfrm>
              <a:off x="5518630" y="2640014"/>
              <a:ext cx="134951" cy="1190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9" name="Rectangle 76"/>
            <p:cNvSpPr>
              <a:spLocks noChangeArrowheads="1"/>
            </p:cNvSpPr>
            <p:nvPr/>
          </p:nvSpPr>
          <p:spPr bwMode="gray">
            <a:xfrm>
              <a:off x="5518630" y="2943226"/>
              <a:ext cx="134951" cy="1158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0" name="Rectangle 77"/>
            <p:cNvSpPr>
              <a:spLocks noChangeArrowheads="1"/>
            </p:cNvSpPr>
            <p:nvPr/>
          </p:nvSpPr>
          <p:spPr bwMode="gray">
            <a:xfrm>
              <a:off x="5518630" y="3248025"/>
              <a:ext cx="134951" cy="1190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1" name="Rectangle 78"/>
            <p:cNvSpPr>
              <a:spLocks noChangeArrowheads="1"/>
            </p:cNvSpPr>
            <p:nvPr/>
          </p:nvSpPr>
          <p:spPr bwMode="gray">
            <a:xfrm>
              <a:off x="2900595" y="2471739"/>
              <a:ext cx="282602" cy="23495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2" name="Rectangle 79"/>
            <p:cNvSpPr>
              <a:spLocks noChangeArrowheads="1"/>
            </p:cNvSpPr>
            <p:nvPr/>
          </p:nvSpPr>
          <p:spPr bwMode="gray">
            <a:xfrm>
              <a:off x="4694640" y="2640014"/>
              <a:ext cx="281014" cy="2365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3" name="Rectangle 80"/>
            <p:cNvSpPr>
              <a:spLocks noChangeArrowheads="1"/>
            </p:cNvSpPr>
            <p:nvPr/>
          </p:nvSpPr>
          <p:spPr bwMode="gray">
            <a:xfrm>
              <a:off x="4694640" y="3116263"/>
              <a:ext cx="281014" cy="2333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4" name="Rectangle 81"/>
            <p:cNvSpPr>
              <a:spLocks noChangeArrowheads="1"/>
            </p:cNvSpPr>
            <p:nvPr/>
          </p:nvSpPr>
          <p:spPr bwMode="gray">
            <a:xfrm>
              <a:off x="6107649" y="2894014"/>
              <a:ext cx="285777" cy="2365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5" name="Rectangle 82"/>
            <p:cNvSpPr>
              <a:spLocks noChangeArrowheads="1"/>
            </p:cNvSpPr>
            <p:nvPr/>
          </p:nvSpPr>
          <p:spPr bwMode="gray">
            <a:xfrm>
              <a:off x="7644494" y="2882901"/>
              <a:ext cx="281014" cy="23653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6" name="Rectangle 83"/>
            <p:cNvSpPr>
              <a:spLocks noChangeArrowheads="1"/>
            </p:cNvSpPr>
            <p:nvPr/>
          </p:nvSpPr>
          <p:spPr bwMode="gray">
            <a:xfrm>
              <a:off x="7320613" y="2820989"/>
              <a:ext cx="128599" cy="11906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7" name="Rectangle 84"/>
            <p:cNvSpPr>
              <a:spLocks noChangeArrowheads="1"/>
            </p:cNvSpPr>
            <p:nvPr/>
          </p:nvSpPr>
          <p:spPr bwMode="gray">
            <a:xfrm>
              <a:off x="7320613" y="3124200"/>
              <a:ext cx="128599" cy="11588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8" name="Rectangle 85"/>
            <p:cNvSpPr>
              <a:spLocks noChangeArrowheads="1"/>
            </p:cNvSpPr>
            <p:nvPr/>
          </p:nvSpPr>
          <p:spPr bwMode="gray">
            <a:xfrm>
              <a:off x="3040309" y="3190875"/>
              <a:ext cx="285777" cy="233363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5452" name="Textfeld 149"/>
            <p:cNvSpPr txBox="1">
              <a:spLocks noChangeArrowheads="1"/>
            </p:cNvSpPr>
            <p:nvPr/>
          </p:nvSpPr>
          <p:spPr bwMode="gray">
            <a:xfrm>
              <a:off x="2828567" y="1646054"/>
              <a:ext cx="148822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400">
                  <a:latin typeface="Calibri" pitchFamily="34" charset="0"/>
                </a:rPr>
                <a:t>Наличие конкурсов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145453" name="Textfeld 150"/>
            <p:cNvSpPr txBox="1">
              <a:spLocks noChangeArrowheads="1"/>
            </p:cNvSpPr>
            <p:nvPr/>
          </p:nvSpPr>
          <p:spPr bwMode="gray">
            <a:xfrm>
              <a:off x="5651225" y="1646054"/>
              <a:ext cx="198471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400">
                  <a:latin typeface="Calibri" pitchFamily="34" charset="0"/>
                </a:rPr>
                <a:t>Доступность информации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145454" name="Textfeld 151"/>
            <p:cNvSpPr txBox="1">
              <a:spLocks noChangeArrowheads="1"/>
            </p:cNvSpPr>
            <p:nvPr/>
          </p:nvSpPr>
          <p:spPr bwMode="gray">
            <a:xfrm>
              <a:off x="8360012" y="3272762"/>
              <a:ext cx="3125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noProof="1">
                  <a:latin typeface="Calibri" pitchFamily="34" charset="0"/>
                </a:rPr>
                <a:t>Ship</a:t>
              </a:r>
            </a:p>
          </p:txBody>
        </p:sp>
        <p:cxnSp>
          <p:nvCxnSpPr>
            <p:cNvPr id="154" name="Gerade Verbindung mit Pfeil 153"/>
            <p:cNvCxnSpPr/>
            <p:nvPr/>
          </p:nvCxnSpPr>
          <p:spPr bwMode="gray">
            <a:xfrm>
              <a:off x="8204934" y="3059113"/>
              <a:ext cx="616008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el 1"/>
          <p:cNvSpPr>
            <a:spLocks noGrp="1"/>
          </p:cNvSpPr>
          <p:nvPr>
            <p:ph type="title" idx="4294967295"/>
          </p:nvPr>
        </p:nvSpPr>
        <p:spPr bwMode="gray">
          <a:xfrm>
            <a:off x="457200" y="523875"/>
            <a:ext cx="8229600" cy="647700"/>
          </a:xfrm>
        </p:spPr>
        <p:txBody>
          <a:bodyPr lIns="0" tIns="0" rIns="0" bIns="0"/>
          <a:lstStyle/>
          <a:p>
            <a:r>
              <a:rPr lang="ru-RU" sz="4000" smtClean="0"/>
              <a:t>Примеры участия НКО в закупках</a:t>
            </a:r>
            <a:endParaRPr lang="ru-RU" sz="4000" noProof="1" smtClean="0"/>
          </a:p>
        </p:txBody>
      </p:sp>
      <p:grpSp>
        <p:nvGrpSpPr>
          <p:cNvPr id="146434" name="Gruppieren 44"/>
          <p:cNvGrpSpPr>
            <a:grpSpLocks/>
          </p:cNvGrpSpPr>
          <p:nvPr/>
        </p:nvGrpSpPr>
        <p:grpSpPr bwMode="auto">
          <a:xfrm>
            <a:off x="307975" y="1196975"/>
            <a:ext cx="3687763" cy="2808288"/>
            <a:chOff x="234504" y="2071960"/>
            <a:chExt cx="4225604" cy="3524309"/>
          </a:xfrm>
        </p:grpSpPr>
        <p:grpSp>
          <p:nvGrpSpPr>
            <p:cNvPr id="146437" name="Gruppieren 26"/>
            <p:cNvGrpSpPr>
              <a:grpSpLocks/>
            </p:cNvGrpSpPr>
            <p:nvPr/>
          </p:nvGrpSpPr>
          <p:grpSpPr bwMode="auto">
            <a:xfrm>
              <a:off x="234504" y="2071960"/>
              <a:ext cx="3552636" cy="3074729"/>
              <a:chOff x="775524" y="2267702"/>
              <a:chExt cx="3796476" cy="3285771"/>
            </a:xfrm>
          </p:grpSpPr>
          <p:pic>
            <p:nvPicPr>
              <p:cNvPr id="146442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1811321" y="5141925"/>
                <a:ext cx="1536288" cy="411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443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775524" y="4580305"/>
                <a:ext cx="1383888" cy="3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444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263204" y="4847005"/>
                <a:ext cx="1383888" cy="3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445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2511408" y="4854625"/>
                <a:ext cx="1383888" cy="3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446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3188112" y="4580305"/>
                <a:ext cx="1383888" cy="370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Ellipse 27"/>
              <p:cNvSpPr/>
              <p:nvPr/>
            </p:nvSpPr>
            <p:spPr bwMode="gray">
              <a:xfrm>
                <a:off x="900815" y="3681176"/>
                <a:ext cx="1064971" cy="1064971"/>
              </a:xfrm>
              <a:prstGeom prst="ellipse">
                <a:avLst/>
              </a:prstGeom>
              <a:blipFill dpi="0"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 l="-1000" t="-1000" r="-1000" b="-1000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/>
              </a:p>
            </p:txBody>
          </p:sp>
          <p:sp>
            <p:nvSpPr>
              <p:cNvPr id="29" name="Ellipse 28"/>
              <p:cNvSpPr/>
              <p:nvPr/>
            </p:nvSpPr>
            <p:spPr bwMode="gray">
              <a:xfrm>
                <a:off x="3261249" y="3681176"/>
                <a:ext cx="1064971" cy="1064971"/>
              </a:xfrm>
              <a:prstGeom prst="ellipse">
                <a:avLst/>
              </a:prstGeom>
              <a:blipFill dpi="0" rotWithShape="1"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 l="-1000" t="-1000" r="-1000" b="-1000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/>
              </a:p>
            </p:txBody>
          </p:sp>
          <p:sp>
            <p:nvSpPr>
              <p:cNvPr id="30" name="Ellipse 29"/>
              <p:cNvSpPr/>
              <p:nvPr/>
            </p:nvSpPr>
            <p:spPr bwMode="gray">
              <a:xfrm>
                <a:off x="1458690" y="2998205"/>
                <a:ext cx="1076860" cy="1076860"/>
              </a:xfrm>
              <a:prstGeom prst="ellipse">
                <a:avLst/>
              </a:prstGeom>
              <a:blipFill dpi="0" rotWithShape="1">
                <a:blip r:embed="rId5" cstate="print">
                  <a:lum bright="10000"/>
                </a:blip>
                <a:srcRect/>
                <a:stretch>
                  <a:fillRect l="-1000" t="-1000" r="-1000" b="-1000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/>
              </a:p>
            </p:txBody>
          </p:sp>
          <p:sp>
            <p:nvSpPr>
              <p:cNvPr id="31" name="Ellipse 30"/>
              <p:cNvSpPr/>
              <p:nvPr/>
            </p:nvSpPr>
            <p:spPr bwMode="gray">
              <a:xfrm>
                <a:off x="1449824" y="3971752"/>
                <a:ext cx="1094592" cy="1094592"/>
              </a:xfrm>
              <a:prstGeom prst="ellipse">
                <a:avLst/>
              </a:prstGeom>
              <a:blipFill dpi="0" rotWithShape="1">
                <a:blip r:embed="rId6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 l="-1000" t="-1000" r="-1000" b="-1000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/>
              </a:p>
            </p:txBody>
          </p:sp>
          <p:sp>
            <p:nvSpPr>
              <p:cNvPr id="32" name="Ellipse 31"/>
              <p:cNvSpPr/>
              <p:nvPr/>
            </p:nvSpPr>
            <p:spPr bwMode="gray">
              <a:xfrm>
                <a:off x="2649594" y="2998205"/>
                <a:ext cx="1076860" cy="1076860"/>
              </a:xfrm>
              <a:prstGeom prst="ellipse">
                <a:avLst/>
              </a:prstGeom>
              <a:blipFill dpi="0" rotWithShape="1">
                <a:blip r:embed="rId5" cstate="print">
                  <a:lum bright="10000"/>
                </a:blip>
                <a:srcRect/>
                <a:stretch>
                  <a:fillRect l="-1000" t="-1000" r="-1000" b="-1000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/>
              </a:p>
            </p:txBody>
          </p:sp>
          <p:sp>
            <p:nvSpPr>
              <p:cNvPr id="33" name="Ellipse 32"/>
              <p:cNvSpPr/>
              <p:nvPr/>
            </p:nvSpPr>
            <p:spPr bwMode="gray">
              <a:xfrm>
                <a:off x="2640728" y="3971752"/>
                <a:ext cx="1094592" cy="1094592"/>
              </a:xfrm>
              <a:prstGeom prst="ellipse">
                <a:avLst/>
              </a:prstGeom>
              <a:blipFill dpi="0" rotWithShape="1">
                <a:blip r:embed="rId6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 l="-1000" t="-1000" r="-1000" b="-1000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/>
              </a:p>
            </p:txBody>
          </p:sp>
          <p:sp>
            <p:nvSpPr>
              <p:cNvPr id="34" name="Ellipse 33"/>
              <p:cNvSpPr/>
              <p:nvPr/>
            </p:nvSpPr>
            <p:spPr bwMode="gray">
              <a:xfrm>
                <a:off x="2094025" y="2267702"/>
                <a:ext cx="997092" cy="997092"/>
              </a:xfrm>
              <a:prstGeom prst="ellipse">
                <a:avLst/>
              </a:prstGeom>
              <a:blipFill dpi="0" rotWithShape="1">
                <a:blip r:embed="rId7" cstate="print"/>
                <a:srcRect/>
                <a:stretch>
                  <a:fillRect l="-1000" t="-1000" r="-1000" b="-1000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/>
              </a:p>
            </p:txBody>
          </p:sp>
          <p:sp>
            <p:nvSpPr>
              <p:cNvPr id="35" name="Ellipse 34"/>
              <p:cNvSpPr/>
              <p:nvPr/>
            </p:nvSpPr>
            <p:spPr bwMode="gray">
              <a:xfrm>
                <a:off x="2054141" y="3208220"/>
                <a:ext cx="1076860" cy="1076860"/>
              </a:xfrm>
              <a:prstGeom prst="ellipse">
                <a:avLst/>
              </a:prstGeom>
              <a:blipFill dpi="0" rotWithShape="1">
                <a:blip r:embed="rId5" cstate="print">
                  <a:lum bright="10000"/>
                </a:blip>
                <a:srcRect/>
                <a:stretch>
                  <a:fillRect l="-1000" t="-1000" r="-1000" b="-1000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/>
              </a:p>
            </p:txBody>
          </p:sp>
          <p:sp>
            <p:nvSpPr>
              <p:cNvPr id="36" name="Ellipse 35"/>
              <p:cNvSpPr/>
              <p:nvPr/>
            </p:nvSpPr>
            <p:spPr bwMode="gray">
              <a:xfrm>
                <a:off x="2034200" y="4255357"/>
                <a:ext cx="1116743" cy="1116743"/>
              </a:xfrm>
              <a:prstGeom prst="ellipse">
                <a:avLst/>
              </a:prstGeom>
              <a:blipFill dpi="0" rotWithShape="1">
                <a:blip r:embed="rId8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 l="-1000" t="-1000" r="-1000" b="-1000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/>
              </a:p>
            </p:txBody>
          </p:sp>
        </p:grpSp>
        <p:pic>
          <p:nvPicPr>
            <p:cNvPr id="146438" name="_effect" descr="C:\Users\marc.h\Desktop\Schatten-TEST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gray">
            <a:xfrm>
              <a:off x="2826834" y="5158740"/>
              <a:ext cx="1633274" cy="437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Ellipse 41"/>
            <p:cNvSpPr/>
            <p:nvPr/>
          </p:nvSpPr>
          <p:spPr bwMode="gray">
            <a:xfrm>
              <a:off x="3068520" y="4267591"/>
              <a:ext cx="1130100" cy="1130099"/>
            </a:xfrm>
            <a:prstGeom prst="ellipse">
              <a:avLst/>
            </a:prstGeom>
            <a:blipFill dpi="0" rotWithShape="1">
              <a:blip r:embed="rId10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bright="10000" contrast="40000"/>
              </a:blip>
              <a:srcRect/>
              <a:stretch>
                <a:fillRect l="-1000" t="-1000" r="-1000" b="-1000"/>
              </a:stretch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1"/>
            </a:p>
          </p:txBody>
        </p:sp>
      </p:grpSp>
      <p:sp>
        <p:nvSpPr>
          <p:cNvPr id="146435" name="Inhaltsplatzhalter 5"/>
          <p:cNvSpPr txBox="1">
            <a:spLocks/>
          </p:cNvSpPr>
          <p:nvPr/>
        </p:nvSpPr>
        <p:spPr bwMode="gray">
          <a:xfrm>
            <a:off x="4140200" y="1125538"/>
            <a:ext cx="46799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ru-RU">
                <a:latin typeface="Calibri" pitchFamily="34" charset="0"/>
              </a:rPr>
              <a:t>Большая доля закупок услуг  </a:t>
            </a:r>
          </a:p>
          <a:p>
            <a:pPr algn="just">
              <a:buFontTx/>
              <a:buChar char="-"/>
            </a:pPr>
            <a:r>
              <a:rPr lang="ru-RU">
                <a:latin typeface="Calibri" pitchFamily="34" charset="0"/>
              </a:rPr>
              <a:t>проведение краткосрочных мероприятий - обучающих (круглых столов, семинаров), досуговых (заседаний клубов, акций, празднований, экскурсионных поездок), спортивно-зрелищных. </a:t>
            </a: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>
                <a:latin typeface="Calibri" pitchFamily="34" charset="0"/>
              </a:rPr>
              <a:t>- Иппотерапия </a:t>
            </a:r>
            <a:r>
              <a:rPr lang="ru-RU"/>
              <a:t>для детей-инвалидов с заболеваниями опорно-двигательного аппарата 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46436" name="Прямоугольник 6"/>
          <p:cNvSpPr>
            <a:spLocks noChangeArrowheads="1"/>
          </p:cNvSpPr>
          <p:nvPr/>
        </p:nvSpPr>
        <p:spPr bwMode="auto">
          <a:xfrm>
            <a:off x="323850" y="3789363"/>
            <a:ext cx="8496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-  Услуги сиделок гражданам пожилого возраста старше 80 лет, инвалидам 1-ой, 2-ой группы, нуждающимся в постоянной посторонней помощи. Так в 2014 году было закуплены услуги для 100 человек в объеме 5400 часов.  </a:t>
            </a:r>
          </a:p>
          <a:p>
            <a:pPr algn="just">
              <a:buFontTx/>
              <a:buChar char="-"/>
            </a:pPr>
            <a:r>
              <a:rPr lang="ru-RU"/>
              <a:t> Обеспечение транспортного обслуживания инвалидов по индивидуальным и коллективным заявкам. в 2014 году было оказано услуг в количестве 501 машино/час, цена контракта составила 115 950 рублей.</a:t>
            </a:r>
          </a:p>
          <a:p>
            <a:pPr algn="just">
              <a:buFontTx/>
              <a:buChar char="-"/>
            </a:pPr>
            <a:r>
              <a:rPr lang="ru-RU"/>
              <a:t> Услуги сиделки семьям, воспитывающим детей-инвалидов с третьей степенью утраты жизнедеятельности закупается для государственных нужд в рамках реализации государственной программы "Социальная поддержка граждан Пермского края.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457200" y="523875"/>
            <a:ext cx="8229600" cy="647700"/>
          </a:xfrm>
        </p:spPr>
        <p:txBody>
          <a:bodyPr lIns="0" tIns="0" rIns="0" bIns="0"/>
          <a:lstStyle/>
          <a:p>
            <a:r>
              <a:rPr lang="ru-RU" smtClean="0"/>
              <a:t>Как искать нужные заказы</a:t>
            </a:r>
            <a:endParaRPr lang="ru-RU" noProof="1" smtClean="0"/>
          </a:p>
        </p:txBody>
      </p:sp>
      <p:sp>
        <p:nvSpPr>
          <p:cNvPr id="147458" name="Inhaltsplatzhalter 5"/>
          <p:cNvSpPr txBox="1">
            <a:spLocks/>
          </p:cNvSpPr>
          <p:nvPr/>
        </p:nvSpPr>
        <p:spPr bwMode="gray">
          <a:xfrm>
            <a:off x="4932363" y="1554163"/>
            <a:ext cx="38877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 indent="-179388">
              <a:lnSpc>
                <a:spcPct val="9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ru-RU" sz="2000" noProof="1">
                <a:latin typeface="Calibri" pitchFamily="34" charset="0"/>
              </a:rPr>
              <a:t>Регулярный поиск информации на сайте Госзакупок</a:t>
            </a:r>
          </a:p>
          <a:p>
            <a:pPr marL="179388" indent="-179388">
              <a:lnSpc>
                <a:spcPct val="9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ru-RU" sz="2000" noProof="1">
                <a:latin typeface="Calibri" pitchFamily="34" charset="0"/>
              </a:rPr>
              <a:t>Подписка на конкурсы закупок по тематике</a:t>
            </a:r>
          </a:p>
          <a:p>
            <a:pPr marL="179388" indent="-179388">
              <a:lnSpc>
                <a:spcPct val="9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ru-RU" sz="2000" noProof="1">
                <a:latin typeface="Calibri" pitchFamily="34" charset="0"/>
              </a:rPr>
              <a:t>Получение информации на сайтах ведомств</a:t>
            </a:r>
          </a:p>
          <a:p>
            <a:pPr marL="179388" indent="-179388">
              <a:lnSpc>
                <a:spcPct val="9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ru-RU" sz="2000" noProof="1">
                <a:latin typeface="Calibri" pitchFamily="34" charset="0"/>
              </a:rPr>
              <a:t>Взаимодействие с партнерами</a:t>
            </a:r>
          </a:p>
          <a:p>
            <a:pPr marL="179388" indent="-179388">
              <a:lnSpc>
                <a:spcPct val="9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ru-RU" sz="2000" noProof="1">
                <a:latin typeface="Calibri" pitchFamily="34" charset="0"/>
              </a:rPr>
              <a:t>Мониторинг целевых программ </a:t>
            </a:r>
          </a:p>
          <a:p>
            <a:pPr marL="179388" indent="-179388">
              <a:lnSpc>
                <a:spcPct val="9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ru-RU" sz="2000" noProof="1">
                <a:latin typeface="Calibri" pitchFamily="34" charset="0"/>
              </a:rPr>
              <a:t>Мониторинг планов-графиков оразмещения заказов</a:t>
            </a:r>
          </a:p>
          <a:p>
            <a:pPr marL="179388" indent="-179388">
              <a:lnSpc>
                <a:spcPct val="9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ru-RU" sz="2000" noProof="1">
                <a:latin typeface="Calibri" pitchFamily="34" charset="0"/>
              </a:rPr>
              <a:t>Использование специализированных программных продуктов</a:t>
            </a:r>
            <a:endParaRPr lang="ru-RU" noProof="1">
              <a:solidFill>
                <a:srgbClr val="404040"/>
              </a:solidFill>
              <a:latin typeface="Calibri" pitchFamily="34" charset="0"/>
            </a:endParaRPr>
          </a:p>
          <a:p>
            <a:pPr marL="179388" indent="-179388">
              <a:lnSpc>
                <a:spcPct val="95000"/>
              </a:lnSpc>
              <a:spcAft>
                <a:spcPts val="800"/>
              </a:spcAft>
            </a:pPr>
            <a:endParaRPr lang="ru-RU" noProof="1">
              <a:latin typeface="Calibri" pitchFamily="34" charset="0"/>
            </a:endParaRPr>
          </a:p>
        </p:txBody>
      </p:sp>
      <p:grpSp>
        <p:nvGrpSpPr>
          <p:cNvPr id="147459" name="Gruppieren 89"/>
          <p:cNvGrpSpPr>
            <a:grpSpLocks/>
          </p:cNvGrpSpPr>
          <p:nvPr/>
        </p:nvGrpSpPr>
        <p:grpSpPr bwMode="auto">
          <a:xfrm>
            <a:off x="176213" y="1449388"/>
            <a:ext cx="4433887" cy="4956175"/>
            <a:chOff x="175576" y="1449687"/>
            <a:chExt cx="4434872" cy="4955093"/>
          </a:xfrm>
        </p:grpSpPr>
        <p:grpSp>
          <p:nvGrpSpPr>
            <p:cNvPr id="3" name="Gruppieren 98"/>
            <p:cNvGrpSpPr/>
            <p:nvPr/>
          </p:nvGrpSpPr>
          <p:grpSpPr bwMode="gray">
            <a:xfrm>
              <a:off x="464641" y="2243224"/>
              <a:ext cx="2871614" cy="2871614"/>
              <a:chOff x="2811600" y="1918631"/>
              <a:chExt cx="3520800" cy="352080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p:grpSpPr>
          <p:sp>
            <p:nvSpPr>
              <p:cNvPr id="14" name="_color1"/>
              <p:cNvSpPr>
                <a:spLocks noChangeArrowheads="1"/>
              </p:cNvSpPr>
              <p:nvPr/>
            </p:nvSpPr>
            <p:spPr bwMode="gray">
              <a:xfrm>
                <a:off x="2811600" y="1918631"/>
                <a:ext cx="3520800" cy="3520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13500000" scaled="1"/>
              </a:gradFill>
              <a:ln w="127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  <a:sp3d/>
            </p:spPr>
            <p:txBody>
              <a:bodyPr lIns="0" tIns="0" rIns="0" bIns="1944000" anchor="b"/>
              <a:lstStyle/>
              <a:p>
                <a:pPr algn="ctr" defTabSz="801688" fontAlgn="auto">
                  <a:spcBef>
                    <a:spcPts val="0"/>
                  </a:spcBef>
                  <a:spcAft>
                    <a:spcPct val="40000"/>
                  </a:spcAft>
                  <a:defRPr/>
                </a:pPr>
                <a:endParaRPr lang="en-US" sz="1200" noProof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5" name="Oval 7"/>
              <p:cNvSpPr>
                <a:spLocks noChangeArrowheads="1"/>
              </p:cNvSpPr>
              <p:nvPr/>
            </p:nvSpPr>
            <p:spPr bwMode="gray">
              <a:xfrm>
                <a:off x="2858336" y="1965367"/>
                <a:ext cx="3427328" cy="3427328"/>
              </a:xfrm>
              <a:prstGeom prst="ellipse">
                <a:avLst/>
              </a:prstGeom>
              <a:gradFill rotWithShape="1">
                <a:gsLst>
                  <a:gs pos="0">
                    <a:srgbClr val="EAEAEA">
                      <a:gamma/>
                      <a:tint val="0"/>
                      <a:invGamma/>
                    </a:srgbClr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sp3d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>
                  <a:latin typeface="+mn-lt"/>
                  <a:cs typeface="+mn-cs"/>
                </a:endParaRPr>
              </a:p>
            </p:txBody>
          </p:sp>
          <p:sp>
            <p:nvSpPr>
              <p:cNvPr id="16" name="_color1"/>
              <p:cNvSpPr>
                <a:spLocks noChangeArrowheads="1"/>
              </p:cNvSpPr>
              <p:nvPr/>
            </p:nvSpPr>
            <p:spPr bwMode="gray">
              <a:xfrm>
                <a:off x="3153034" y="2260066"/>
                <a:ext cx="2837931" cy="283793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13500000" scaled="1"/>
              </a:gradFill>
              <a:ln w="12700" algn="ctr">
                <a:solidFill>
                  <a:srgbClr val="FFFFFF"/>
                </a:solidFill>
                <a:round/>
                <a:headEnd/>
                <a:tailEnd/>
              </a:ln>
              <a:effectLst/>
              <a:sp3d/>
            </p:spPr>
            <p:txBody>
              <a:bodyPr lIns="0" tIns="0" rIns="0" bIns="1944000" anchor="b"/>
              <a:lstStyle/>
              <a:p>
                <a:pPr algn="ctr" defTabSz="801688" fontAlgn="auto">
                  <a:spcBef>
                    <a:spcPts val="0"/>
                  </a:spcBef>
                  <a:spcAft>
                    <a:spcPct val="40000"/>
                  </a:spcAft>
                  <a:defRPr/>
                </a:pPr>
                <a:endParaRPr lang="en-US" sz="1200" noProof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gray">
              <a:xfrm>
                <a:off x="3447733" y="2554764"/>
                <a:ext cx="2248534" cy="2248534"/>
              </a:xfrm>
              <a:prstGeom prst="ellipse">
                <a:avLst/>
              </a:prstGeom>
              <a:gradFill rotWithShape="1">
                <a:gsLst>
                  <a:gs pos="0">
                    <a:srgbClr val="EAEAEA">
                      <a:gamma/>
                      <a:tint val="0"/>
                      <a:invGamma/>
                    </a:srgbClr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sp3d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>
                  <a:latin typeface="+mn-lt"/>
                  <a:cs typeface="+mn-cs"/>
                </a:endParaRPr>
              </a:p>
            </p:txBody>
          </p:sp>
          <p:sp>
            <p:nvSpPr>
              <p:cNvPr id="18" name="_color1"/>
              <p:cNvSpPr>
                <a:spLocks noChangeArrowheads="1"/>
              </p:cNvSpPr>
              <p:nvPr/>
            </p:nvSpPr>
            <p:spPr bwMode="gray">
              <a:xfrm>
                <a:off x="3735940" y="2842971"/>
                <a:ext cx="1669524" cy="167212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13500000" scaled="1"/>
              </a:gradFill>
              <a:ln w="12700" algn="ctr">
                <a:solidFill>
                  <a:srgbClr val="FFFFFF"/>
                </a:solidFill>
                <a:round/>
                <a:headEnd/>
                <a:tailEnd/>
              </a:ln>
              <a:effectLst/>
              <a:sp3d/>
            </p:spPr>
            <p:txBody>
              <a:bodyPr lIns="0" tIns="0" rIns="0" bIns="1944000" anchor="b"/>
              <a:lstStyle/>
              <a:p>
                <a:pPr algn="ctr" defTabSz="801688" fontAlgn="auto">
                  <a:spcBef>
                    <a:spcPts val="0"/>
                  </a:spcBef>
                  <a:spcAft>
                    <a:spcPct val="40000"/>
                  </a:spcAft>
                  <a:defRPr/>
                </a:pPr>
                <a:endParaRPr lang="en-US" sz="1200" noProof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9" name="Oval 11"/>
              <p:cNvSpPr>
                <a:spLocks noChangeArrowheads="1"/>
              </p:cNvSpPr>
              <p:nvPr/>
            </p:nvSpPr>
            <p:spPr bwMode="gray">
              <a:xfrm>
                <a:off x="3977410" y="3081845"/>
                <a:ext cx="1194372" cy="1194371"/>
              </a:xfrm>
              <a:prstGeom prst="ellipse">
                <a:avLst/>
              </a:prstGeom>
              <a:gradFill rotWithShape="1">
                <a:gsLst>
                  <a:gs pos="0">
                    <a:srgbClr val="EAEAEA">
                      <a:gamma/>
                      <a:tint val="0"/>
                      <a:invGamma/>
                    </a:srgbClr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sp3d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>
                  <a:latin typeface="+mn-lt"/>
                  <a:cs typeface="+mn-cs"/>
                </a:endParaRPr>
              </a:p>
            </p:txBody>
          </p:sp>
          <p:sp>
            <p:nvSpPr>
              <p:cNvPr id="20" name="_color1"/>
              <p:cNvSpPr>
                <a:spLocks noChangeArrowheads="1"/>
              </p:cNvSpPr>
              <p:nvPr/>
            </p:nvSpPr>
            <p:spPr bwMode="gray">
              <a:xfrm>
                <a:off x="4212390" y="3316825"/>
                <a:ext cx="724412" cy="724412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sp3d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>
                  <a:latin typeface="+mn-lt"/>
                  <a:cs typeface="+mn-cs"/>
                </a:endParaRPr>
              </a:p>
            </p:txBody>
          </p:sp>
        </p:grpSp>
        <p:grpSp>
          <p:nvGrpSpPr>
            <p:cNvPr id="147461" name="Gruppieren 133"/>
            <p:cNvGrpSpPr>
              <a:grpSpLocks/>
            </p:cNvGrpSpPr>
            <p:nvPr/>
          </p:nvGrpSpPr>
          <p:grpSpPr bwMode="auto">
            <a:xfrm rot="-218850">
              <a:off x="175576" y="5014280"/>
              <a:ext cx="1135413" cy="1390500"/>
              <a:chOff x="-144464" y="4739960"/>
              <a:chExt cx="1135413" cy="1390500"/>
            </a:xfrm>
          </p:grpSpPr>
          <p:grpSp>
            <p:nvGrpSpPr>
              <p:cNvPr id="147519" name="Gruppieren 95"/>
              <p:cNvGrpSpPr>
                <a:grpSpLocks/>
              </p:cNvGrpSpPr>
              <p:nvPr/>
            </p:nvGrpSpPr>
            <p:grpSpPr bwMode="auto">
              <a:xfrm>
                <a:off x="-144464" y="4855827"/>
                <a:ext cx="1135413" cy="1274633"/>
                <a:chOff x="3139200" y="3748495"/>
                <a:chExt cx="1392096" cy="1562789"/>
              </a:xfrm>
            </p:grpSpPr>
            <p:grpSp>
              <p:nvGrpSpPr>
                <p:cNvPr id="147521" name="Group 341"/>
                <p:cNvGrpSpPr>
                  <a:grpSpLocks/>
                </p:cNvGrpSpPr>
                <p:nvPr/>
              </p:nvGrpSpPr>
              <p:grpSpPr bwMode="auto">
                <a:xfrm rot="4943651">
                  <a:off x="3137008" y="3916997"/>
                  <a:ext cx="1396479" cy="1392096"/>
                  <a:chOff x="3146" y="1103"/>
                  <a:chExt cx="739" cy="737"/>
                </a:xfrm>
              </p:grpSpPr>
              <p:sp>
                <p:nvSpPr>
                  <p:cNvPr id="196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125" y="1104"/>
                    <a:ext cx="376" cy="414"/>
                  </a:xfrm>
                  <a:custGeom>
                    <a:avLst/>
                    <a:gdLst/>
                    <a:ahLst/>
                    <a:cxnLst>
                      <a:cxn ang="0">
                        <a:pos x="306" y="321"/>
                      </a:cxn>
                      <a:cxn ang="0">
                        <a:pos x="210" y="212"/>
                      </a:cxn>
                      <a:cxn ang="0">
                        <a:pos x="23" y="42"/>
                      </a:cxn>
                      <a:cxn ang="0">
                        <a:pos x="23" y="86"/>
                      </a:cxn>
                      <a:cxn ang="0">
                        <a:pos x="145" y="276"/>
                      </a:cxn>
                      <a:cxn ang="0">
                        <a:pos x="238" y="382"/>
                      </a:cxn>
                      <a:cxn ang="0">
                        <a:pos x="326" y="451"/>
                      </a:cxn>
                      <a:cxn ang="0">
                        <a:pos x="365" y="412"/>
                      </a:cxn>
                      <a:cxn ang="0">
                        <a:pos x="306" y="321"/>
                      </a:cxn>
                    </a:cxnLst>
                    <a:rect l="0" t="0" r="r" b="b"/>
                    <a:pathLst>
                      <a:path w="365" h="456">
                        <a:moveTo>
                          <a:pt x="306" y="321"/>
                        </a:moveTo>
                        <a:cubicBezTo>
                          <a:pt x="210" y="212"/>
                          <a:pt x="210" y="212"/>
                          <a:pt x="210" y="212"/>
                        </a:cubicBezTo>
                        <a:cubicBezTo>
                          <a:pt x="23" y="42"/>
                          <a:pt x="23" y="42"/>
                          <a:pt x="23" y="42"/>
                        </a:cubicBezTo>
                        <a:cubicBezTo>
                          <a:pt x="23" y="42"/>
                          <a:pt x="0" y="0"/>
                          <a:pt x="23" y="86"/>
                        </a:cubicBezTo>
                        <a:cubicBezTo>
                          <a:pt x="145" y="276"/>
                          <a:pt x="145" y="276"/>
                          <a:pt x="145" y="276"/>
                        </a:cubicBezTo>
                        <a:cubicBezTo>
                          <a:pt x="238" y="382"/>
                          <a:pt x="238" y="382"/>
                          <a:pt x="238" y="382"/>
                        </a:cubicBezTo>
                        <a:cubicBezTo>
                          <a:pt x="326" y="451"/>
                          <a:pt x="326" y="451"/>
                          <a:pt x="326" y="451"/>
                        </a:cubicBezTo>
                        <a:cubicBezTo>
                          <a:pt x="326" y="451"/>
                          <a:pt x="364" y="456"/>
                          <a:pt x="365" y="412"/>
                        </a:cubicBezTo>
                        <a:lnTo>
                          <a:pt x="306" y="32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7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359" y="1242"/>
                    <a:ext cx="510" cy="346"/>
                  </a:xfrm>
                  <a:custGeom>
                    <a:avLst/>
                    <a:gdLst/>
                    <a:ahLst/>
                    <a:cxnLst>
                      <a:cxn ang="0">
                        <a:pos x="201" y="0"/>
                      </a:cxn>
                      <a:cxn ang="0">
                        <a:pos x="27" y="50"/>
                      </a:cxn>
                      <a:cxn ang="0">
                        <a:pos x="431" y="383"/>
                      </a:cxn>
                      <a:cxn ang="0">
                        <a:pos x="501" y="317"/>
                      </a:cxn>
                      <a:cxn ang="0">
                        <a:pos x="201" y="0"/>
                      </a:cxn>
                    </a:cxnLst>
                    <a:rect l="0" t="0" r="r" b="b"/>
                    <a:pathLst>
                      <a:path w="501" h="383">
                        <a:moveTo>
                          <a:pt x="201" y="0"/>
                        </a:moveTo>
                        <a:cubicBezTo>
                          <a:pt x="201" y="0"/>
                          <a:pt x="36" y="6"/>
                          <a:pt x="27" y="50"/>
                        </a:cubicBezTo>
                        <a:cubicBezTo>
                          <a:pt x="0" y="179"/>
                          <a:pt x="431" y="383"/>
                          <a:pt x="431" y="383"/>
                        </a:cubicBezTo>
                        <a:cubicBezTo>
                          <a:pt x="501" y="317"/>
                          <a:pt x="501" y="317"/>
                          <a:pt x="501" y="317"/>
                        </a:cubicBezTo>
                        <a:lnTo>
                          <a:pt x="20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0000"/>
                          <a:lumOff val="6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8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285" y="1319"/>
                    <a:ext cx="388" cy="531"/>
                  </a:xfrm>
                  <a:custGeom>
                    <a:avLst/>
                    <a:gdLst/>
                    <a:ahLst/>
                    <a:cxnLst>
                      <a:cxn ang="0">
                        <a:pos x="126" y="5"/>
                      </a:cxn>
                      <a:cxn ang="0">
                        <a:pos x="0" y="269"/>
                      </a:cxn>
                      <a:cxn ang="0">
                        <a:pos x="300" y="586"/>
                      </a:cxn>
                      <a:cxn ang="0">
                        <a:pos x="383" y="442"/>
                      </a:cxn>
                      <a:cxn ang="0">
                        <a:pos x="126" y="5"/>
                      </a:cxn>
                    </a:cxnLst>
                    <a:rect l="0" t="0" r="r" b="b"/>
                    <a:pathLst>
                      <a:path w="383" h="586">
                        <a:moveTo>
                          <a:pt x="126" y="5"/>
                        </a:moveTo>
                        <a:cubicBezTo>
                          <a:pt x="53" y="8"/>
                          <a:pt x="0" y="269"/>
                          <a:pt x="0" y="269"/>
                        </a:cubicBezTo>
                        <a:cubicBezTo>
                          <a:pt x="300" y="586"/>
                          <a:pt x="300" y="586"/>
                          <a:pt x="300" y="586"/>
                        </a:cubicBezTo>
                        <a:cubicBezTo>
                          <a:pt x="383" y="442"/>
                          <a:pt x="383" y="442"/>
                          <a:pt x="383" y="442"/>
                        </a:cubicBezTo>
                        <a:cubicBezTo>
                          <a:pt x="383" y="442"/>
                          <a:pt x="252" y="0"/>
                          <a:pt x="126" y="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9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354" y="1181"/>
                    <a:ext cx="305" cy="42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0" y="280"/>
                      </a:cxn>
                      <a:cxn ang="0">
                        <a:pos x="269" y="466"/>
                      </a:cxn>
                      <a:cxn ang="0">
                        <a:pos x="300" y="31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00" h="466">
                        <a:moveTo>
                          <a:pt x="0" y="0"/>
                        </a:moveTo>
                        <a:cubicBezTo>
                          <a:pt x="0" y="0"/>
                          <a:pt x="5" y="219"/>
                          <a:pt x="40" y="280"/>
                        </a:cubicBezTo>
                        <a:cubicBezTo>
                          <a:pt x="77" y="344"/>
                          <a:pt x="269" y="466"/>
                          <a:pt x="269" y="466"/>
                        </a:cubicBezTo>
                        <a:cubicBezTo>
                          <a:pt x="300" y="317"/>
                          <a:pt x="300" y="317"/>
                          <a:pt x="300" y="31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00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223" y="1320"/>
                    <a:ext cx="445" cy="322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9" y="35"/>
                      </a:cxn>
                      <a:cxn ang="0">
                        <a:pos x="435" y="300"/>
                      </a:cxn>
                      <a:cxn ang="0">
                        <a:pos x="300" y="354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435" h="354">
                        <a:moveTo>
                          <a:pt x="0" y="37"/>
                        </a:moveTo>
                        <a:cubicBezTo>
                          <a:pt x="0" y="37"/>
                          <a:pt x="219" y="0"/>
                          <a:pt x="279" y="35"/>
                        </a:cubicBezTo>
                        <a:cubicBezTo>
                          <a:pt x="346" y="73"/>
                          <a:pt x="435" y="300"/>
                          <a:pt x="435" y="300"/>
                        </a:cubicBezTo>
                        <a:cubicBezTo>
                          <a:pt x="300" y="354"/>
                          <a:pt x="300" y="354"/>
                          <a:pt x="300" y="354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47522" name="Group 347"/>
                <p:cNvGrpSpPr>
                  <a:grpSpLocks/>
                </p:cNvGrpSpPr>
                <p:nvPr/>
              </p:nvGrpSpPr>
              <p:grpSpPr bwMode="auto">
                <a:xfrm rot="4943651">
                  <a:off x="4210361" y="3765552"/>
                  <a:ext cx="266446" cy="232331"/>
                  <a:chOff x="3097" y="1092"/>
                  <a:chExt cx="141" cy="123"/>
                </a:xfrm>
              </p:grpSpPr>
              <p:sp>
                <p:nvSpPr>
                  <p:cNvPr id="147530" name="Freeform 348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097" y="1092"/>
                    <a:ext cx="62" cy="61"/>
                  </a:xfrm>
                  <a:custGeom>
                    <a:avLst/>
                    <a:gdLst>
                      <a:gd name="T0" fmla="*/ 67 w 61"/>
                      <a:gd name="T1" fmla="*/ 35 h 68"/>
                      <a:gd name="T2" fmla="*/ 3 w 61"/>
                      <a:gd name="T3" fmla="*/ 9 h 68"/>
                      <a:gd name="T4" fmla="*/ 0 w 61"/>
                      <a:gd name="T5" fmla="*/ 7 h 68"/>
                      <a:gd name="T6" fmla="*/ 8 w 61"/>
                      <a:gd name="T7" fmla="*/ 0 h 68"/>
                      <a:gd name="T8" fmla="*/ 10 w 61"/>
                      <a:gd name="T9" fmla="*/ 3 h 68"/>
                      <a:gd name="T10" fmla="*/ 67 w 61"/>
                      <a:gd name="T11" fmla="*/ 35 h 68"/>
                      <a:gd name="T12" fmla="*/ 67 w 61"/>
                      <a:gd name="T13" fmla="*/ 35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1"/>
                      <a:gd name="T22" fmla="*/ 0 h 68"/>
                      <a:gd name="T23" fmla="*/ 61 w 61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1" h="68">
                        <a:moveTo>
                          <a:pt x="61" y="68"/>
                        </a:move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3"/>
                          <a:pt x="4" y="4"/>
                          <a:pt x="8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61" y="67"/>
                          <a:pt x="61" y="67"/>
                          <a:pt x="61" y="67"/>
                        </a:cubicBezTo>
                        <a:lnTo>
                          <a:pt x="61" y="6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666666"/>
                      </a:gs>
                      <a:gs pos="100000">
                        <a:srgbClr val="DDDDDD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7531" name="Freeform 349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131" y="1113"/>
                    <a:ext cx="107" cy="102"/>
                  </a:xfrm>
                  <a:custGeom>
                    <a:avLst/>
                    <a:gdLst>
                      <a:gd name="T0" fmla="*/ 66 w 106"/>
                      <a:gd name="T1" fmla="*/ 0 h 113"/>
                      <a:gd name="T2" fmla="*/ 41 w 106"/>
                      <a:gd name="T3" fmla="*/ 22 h 113"/>
                      <a:gd name="T4" fmla="*/ 0 w 106"/>
                      <a:gd name="T5" fmla="*/ 31 h 113"/>
                      <a:gd name="T6" fmla="*/ 70 w 106"/>
                      <a:gd name="T7" fmla="*/ 58 h 113"/>
                      <a:gd name="T8" fmla="*/ 109 w 106"/>
                      <a:gd name="T9" fmla="*/ 36 h 113"/>
                      <a:gd name="T10" fmla="*/ 66 w 106"/>
                      <a:gd name="T11" fmla="*/ 0 h 1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6"/>
                      <a:gd name="T19" fmla="*/ 0 h 113"/>
                      <a:gd name="T20" fmla="*/ 106 w 106"/>
                      <a:gd name="T21" fmla="*/ 113 h 1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6" h="113">
                        <a:moveTo>
                          <a:pt x="60" y="0"/>
                        </a:moveTo>
                        <a:cubicBezTo>
                          <a:pt x="60" y="0"/>
                          <a:pt x="62" y="20"/>
                          <a:pt x="41" y="41"/>
                        </a:cubicBezTo>
                        <a:cubicBezTo>
                          <a:pt x="17" y="63"/>
                          <a:pt x="0" y="56"/>
                          <a:pt x="0" y="56"/>
                        </a:cubicBezTo>
                        <a:cubicBezTo>
                          <a:pt x="64" y="106"/>
                          <a:pt x="64" y="106"/>
                          <a:pt x="64" y="106"/>
                        </a:cubicBezTo>
                        <a:cubicBezTo>
                          <a:pt x="64" y="106"/>
                          <a:pt x="106" y="113"/>
                          <a:pt x="103" y="67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23" name="Group 350"/>
                <p:cNvGrpSpPr>
                  <a:grpSpLocks/>
                </p:cNvGrpSpPr>
                <p:nvPr/>
              </p:nvGrpSpPr>
              <p:grpSpPr bwMode="auto">
                <a:xfrm rot="-6134459">
                  <a:off x="4232520" y="3818223"/>
                  <a:ext cx="185189" cy="164332"/>
                  <a:chOff x="2757" y="2115"/>
                  <a:chExt cx="229" cy="223"/>
                </a:xfrm>
              </p:grpSpPr>
              <p:sp>
                <p:nvSpPr>
                  <p:cNvPr id="188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25" y="2122"/>
                    <a:ext cx="152" cy="122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41" y="41"/>
                      </a:cxn>
                      <a:cxn ang="0">
                        <a:pos x="0" y="50"/>
                      </a:cxn>
                      <a:cxn ang="0">
                        <a:pos x="43" y="42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60" h="55">
                        <a:moveTo>
                          <a:pt x="57" y="0"/>
                        </a:moveTo>
                        <a:cubicBezTo>
                          <a:pt x="58" y="15"/>
                          <a:pt x="53" y="31"/>
                          <a:pt x="41" y="41"/>
                        </a:cubicBezTo>
                        <a:cubicBezTo>
                          <a:pt x="30" y="51"/>
                          <a:pt x="14" y="53"/>
                          <a:pt x="0" y="50"/>
                        </a:cubicBezTo>
                        <a:cubicBezTo>
                          <a:pt x="14" y="55"/>
                          <a:pt x="31" y="53"/>
                          <a:pt x="43" y="42"/>
                        </a:cubicBezTo>
                        <a:cubicBezTo>
                          <a:pt x="55" y="32"/>
                          <a:pt x="60" y="16"/>
                          <a:pt x="57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9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05" y="2100"/>
                    <a:ext cx="156" cy="124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43" y="43"/>
                      </a:cxn>
                      <a:cxn ang="0">
                        <a:pos x="0" y="53"/>
                      </a:cxn>
                      <a:cxn ang="0">
                        <a:pos x="45" y="45"/>
                      </a:cxn>
                      <a:cxn ang="0">
                        <a:pos x="60" y="0"/>
                      </a:cxn>
                    </a:cxnLst>
                    <a:rect l="0" t="0" r="r" b="b"/>
                    <a:pathLst>
                      <a:path w="63" h="58">
                        <a:moveTo>
                          <a:pt x="60" y="0"/>
                        </a:moveTo>
                        <a:cubicBezTo>
                          <a:pt x="61" y="16"/>
                          <a:pt x="56" y="33"/>
                          <a:pt x="43" y="43"/>
                        </a:cubicBezTo>
                        <a:cubicBezTo>
                          <a:pt x="31" y="54"/>
                          <a:pt x="15" y="57"/>
                          <a:pt x="0" y="53"/>
                        </a:cubicBezTo>
                        <a:cubicBezTo>
                          <a:pt x="15" y="58"/>
                          <a:pt x="32" y="55"/>
                          <a:pt x="45" y="45"/>
                        </a:cubicBezTo>
                        <a:cubicBezTo>
                          <a:pt x="58" y="34"/>
                          <a:pt x="63" y="17"/>
                          <a:pt x="6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0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45" y="2143"/>
                    <a:ext cx="144" cy="114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40" y="39"/>
                      </a:cxn>
                      <a:cxn ang="0">
                        <a:pos x="0" y="48"/>
                      </a:cxn>
                      <a:cxn ang="0">
                        <a:pos x="41" y="40"/>
                      </a:cxn>
                      <a:cxn ang="0">
                        <a:pos x="55" y="0"/>
                      </a:cxn>
                    </a:cxnLst>
                    <a:rect l="0" t="0" r="r" b="b"/>
                    <a:pathLst>
                      <a:path w="58" h="52">
                        <a:moveTo>
                          <a:pt x="55" y="0"/>
                        </a:moveTo>
                        <a:cubicBezTo>
                          <a:pt x="57" y="15"/>
                          <a:pt x="52" y="29"/>
                          <a:pt x="40" y="39"/>
                        </a:cubicBezTo>
                        <a:cubicBezTo>
                          <a:pt x="29" y="48"/>
                          <a:pt x="14" y="51"/>
                          <a:pt x="0" y="48"/>
                        </a:cubicBezTo>
                        <a:cubicBezTo>
                          <a:pt x="15" y="52"/>
                          <a:pt x="30" y="50"/>
                          <a:pt x="41" y="40"/>
                        </a:cubicBezTo>
                        <a:cubicBezTo>
                          <a:pt x="53" y="30"/>
                          <a:pt x="58" y="15"/>
                          <a:pt x="55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1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92" y="2201"/>
                    <a:ext cx="125" cy="98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34" y="33"/>
                      </a:cxn>
                      <a:cxn ang="0">
                        <a:pos x="0" y="40"/>
                      </a:cxn>
                      <a:cxn ang="0">
                        <a:pos x="35" y="34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49" h="44">
                        <a:moveTo>
                          <a:pt x="47" y="0"/>
                        </a:moveTo>
                        <a:cubicBezTo>
                          <a:pt x="48" y="12"/>
                          <a:pt x="44" y="25"/>
                          <a:pt x="34" y="33"/>
                        </a:cubicBezTo>
                        <a:cubicBezTo>
                          <a:pt x="25" y="41"/>
                          <a:pt x="12" y="43"/>
                          <a:pt x="0" y="40"/>
                        </a:cubicBezTo>
                        <a:cubicBezTo>
                          <a:pt x="12" y="44"/>
                          <a:pt x="25" y="42"/>
                          <a:pt x="35" y="34"/>
                        </a:cubicBezTo>
                        <a:cubicBezTo>
                          <a:pt x="45" y="26"/>
                          <a:pt x="49" y="12"/>
                          <a:pt x="47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2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913" y="2184"/>
                    <a:ext cx="130" cy="106"/>
                  </a:xfrm>
                  <a:custGeom>
                    <a:avLst/>
                    <a:gdLst/>
                    <a:ahLst/>
                    <a:cxnLst>
                      <a:cxn ang="0">
                        <a:pos x="49" y="0"/>
                      </a:cxn>
                      <a:cxn ang="0">
                        <a:pos x="35" y="35"/>
                      </a:cxn>
                      <a:cxn ang="0">
                        <a:pos x="0" y="42"/>
                      </a:cxn>
                      <a:cxn ang="0">
                        <a:pos x="37" y="36"/>
                      </a:cxn>
                      <a:cxn ang="0">
                        <a:pos x="49" y="0"/>
                      </a:cxn>
                    </a:cxnLst>
                    <a:rect l="0" t="0" r="r" b="b"/>
                    <a:pathLst>
                      <a:path w="51" h="47">
                        <a:moveTo>
                          <a:pt x="49" y="0"/>
                        </a:moveTo>
                        <a:cubicBezTo>
                          <a:pt x="50" y="13"/>
                          <a:pt x="46" y="26"/>
                          <a:pt x="35" y="35"/>
                        </a:cubicBezTo>
                        <a:cubicBezTo>
                          <a:pt x="26" y="43"/>
                          <a:pt x="12" y="46"/>
                          <a:pt x="0" y="42"/>
                        </a:cubicBezTo>
                        <a:cubicBezTo>
                          <a:pt x="12" y="47"/>
                          <a:pt x="26" y="45"/>
                          <a:pt x="37" y="36"/>
                        </a:cubicBezTo>
                        <a:cubicBezTo>
                          <a:pt x="47" y="27"/>
                          <a:pt x="51" y="13"/>
                          <a:pt x="49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3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906" y="2216"/>
                    <a:ext cx="123" cy="95"/>
                  </a:xfrm>
                  <a:custGeom>
                    <a:avLst/>
                    <a:gdLst/>
                    <a:ahLst/>
                    <a:cxnLst>
                      <a:cxn ang="0">
                        <a:pos x="45" y="0"/>
                      </a:cxn>
                      <a:cxn ang="0">
                        <a:pos x="33" y="32"/>
                      </a:cxn>
                      <a:cxn ang="0">
                        <a:pos x="0" y="39"/>
                      </a:cxn>
                      <a:cxn ang="0">
                        <a:pos x="34" y="33"/>
                      </a:cxn>
                      <a:cxn ang="0">
                        <a:pos x="45" y="0"/>
                      </a:cxn>
                    </a:cxnLst>
                    <a:rect l="0" t="0" r="r" b="b"/>
                    <a:pathLst>
                      <a:path w="47" h="43">
                        <a:moveTo>
                          <a:pt x="45" y="0"/>
                        </a:moveTo>
                        <a:cubicBezTo>
                          <a:pt x="46" y="12"/>
                          <a:pt x="42" y="24"/>
                          <a:pt x="33" y="32"/>
                        </a:cubicBezTo>
                        <a:cubicBezTo>
                          <a:pt x="24" y="39"/>
                          <a:pt x="12" y="42"/>
                          <a:pt x="0" y="39"/>
                        </a:cubicBezTo>
                        <a:cubicBezTo>
                          <a:pt x="12" y="43"/>
                          <a:pt x="25" y="41"/>
                          <a:pt x="34" y="33"/>
                        </a:cubicBezTo>
                        <a:cubicBezTo>
                          <a:pt x="43" y="25"/>
                          <a:pt x="47" y="12"/>
                          <a:pt x="45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</p:grpSp>
          </p:grpSp>
          <p:pic>
            <p:nvPicPr>
              <p:cNvPr id="147520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 rot="-3472093">
                <a:off x="679242" y="4822840"/>
                <a:ext cx="368208" cy="202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7462" name="Gruppieren 136"/>
            <p:cNvGrpSpPr>
              <a:grpSpLocks/>
            </p:cNvGrpSpPr>
            <p:nvPr/>
          </p:nvGrpSpPr>
          <p:grpSpPr bwMode="auto">
            <a:xfrm>
              <a:off x="2833576" y="3047510"/>
              <a:ext cx="1502205" cy="1152361"/>
              <a:chOff x="2444956" y="2994170"/>
              <a:chExt cx="1502205" cy="1152361"/>
            </a:xfrm>
          </p:grpSpPr>
          <p:grpSp>
            <p:nvGrpSpPr>
              <p:cNvPr id="147501" name="Group 340"/>
              <p:cNvGrpSpPr>
                <a:grpSpLocks/>
              </p:cNvGrpSpPr>
              <p:nvPr/>
            </p:nvGrpSpPr>
            <p:grpSpPr bwMode="auto">
              <a:xfrm rot="-2639261">
                <a:off x="2732650" y="2994170"/>
                <a:ext cx="1214511" cy="1152361"/>
                <a:chOff x="3097" y="1092"/>
                <a:chExt cx="788" cy="748"/>
              </a:xfrm>
            </p:grpSpPr>
            <p:grpSp>
              <p:nvGrpSpPr>
                <p:cNvPr id="147503" name="Group 341"/>
                <p:cNvGrpSpPr>
                  <a:grpSpLocks/>
                </p:cNvGrpSpPr>
                <p:nvPr/>
              </p:nvGrpSpPr>
              <p:grpSpPr bwMode="auto">
                <a:xfrm>
                  <a:off x="3146" y="1103"/>
                  <a:ext cx="739" cy="737"/>
                  <a:chOff x="3146" y="1103"/>
                  <a:chExt cx="739" cy="737"/>
                </a:xfrm>
              </p:grpSpPr>
              <p:sp>
                <p:nvSpPr>
                  <p:cNvPr id="213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146" y="1103"/>
                    <a:ext cx="371" cy="414"/>
                  </a:xfrm>
                  <a:custGeom>
                    <a:avLst/>
                    <a:gdLst/>
                    <a:ahLst/>
                    <a:cxnLst>
                      <a:cxn ang="0">
                        <a:pos x="306" y="321"/>
                      </a:cxn>
                      <a:cxn ang="0">
                        <a:pos x="210" y="212"/>
                      </a:cxn>
                      <a:cxn ang="0">
                        <a:pos x="23" y="42"/>
                      </a:cxn>
                      <a:cxn ang="0">
                        <a:pos x="23" y="86"/>
                      </a:cxn>
                      <a:cxn ang="0">
                        <a:pos x="145" y="276"/>
                      </a:cxn>
                      <a:cxn ang="0">
                        <a:pos x="238" y="382"/>
                      </a:cxn>
                      <a:cxn ang="0">
                        <a:pos x="326" y="451"/>
                      </a:cxn>
                      <a:cxn ang="0">
                        <a:pos x="365" y="412"/>
                      </a:cxn>
                      <a:cxn ang="0">
                        <a:pos x="306" y="321"/>
                      </a:cxn>
                    </a:cxnLst>
                    <a:rect l="0" t="0" r="r" b="b"/>
                    <a:pathLst>
                      <a:path w="365" h="456">
                        <a:moveTo>
                          <a:pt x="306" y="321"/>
                        </a:moveTo>
                        <a:cubicBezTo>
                          <a:pt x="210" y="212"/>
                          <a:pt x="210" y="212"/>
                          <a:pt x="210" y="212"/>
                        </a:cubicBezTo>
                        <a:cubicBezTo>
                          <a:pt x="23" y="42"/>
                          <a:pt x="23" y="42"/>
                          <a:pt x="23" y="42"/>
                        </a:cubicBezTo>
                        <a:cubicBezTo>
                          <a:pt x="23" y="42"/>
                          <a:pt x="0" y="0"/>
                          <a:pt x="23" y="86"/>
                        </a:cubicBezTo>
                        <a:cubicBezTo>
                          <a:pt x="145" y="276"/>
                          <a:pt x="145" y="276"/>
                          <a:pt x="145" y="276"/>
                        </a:cubicBezTo>
                        <a:cubicBezTo>
                          <a:pt x="238" y="382"/>
                          <a:pt x="238" y="382"/>
                          <a:pt x="238" y="382"/>
                        </a:cubicBezTo>
                        <a:cubicBezTo>
                          <a:pt x="326" y="451"/>
                          <a:pt x="326" y="451"/>
                          <a:pt x="326" y="451"/>
                        </a:cubicBezTo>
                        <a:cubicBezTo>
                          <a:pt x="326" y="451"/>
                          <a:pt x="364" y="456"/>
                          <a:pt x="365" y="412"/>
                        </a:cubicBezTo>
                        <a:lnTo>
                          <a:pt x="306" y="32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4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371" y="1233"/>
                    <a:ext cx="509" cy="347"/>
                  </a:xfrm>
                  <a:custGeom>
                    <a:avLst/>
                    <a:gdLst/>
                    <a:ahLst/>
                    <a:cxnLst>
                      <a:cxn ang="0">
                        <a:pos x="201" y="0"/>
                      </a:cxn>
                      <a:cxn ang="0">
                        <a:pos x="27" y="50"/>
                      </a:cxn>
                      <a:cxn ang="0">
                        <a:pos x="431" y="383"/>
                      </a:cxn>
                      <a:cxn ang="0">
                        <a:pos x="501" y="317"/>
                      </a:cxn>
                      <a:cxn ang="0">
                        <a:pos x="201" y="0"/>
                      </a:cxn>
                    </a:cxnLst>
                    <a:rect l="0" t="0" r="r" b="b"/>
                    <a:pathLst>
                      <a:path w="501" h="383">
                        <a:moveTo>
                          <a:pt x="201" y="0"/>
                        </a:moveTo>
                        <a:cubicBezTo>
                          <a:pt x="201" y="0"/>
                          <a:pt x="36" y="6"/>
                          <a:pt x="27" y="50"/>
                        </a:cubicBezTo>
                        <a:cubicBezTo>
                          <a:pt x="0" y="179"/>
                          <a:pt x="431" y="383"/>
                          <a:pt x="431" y="383"/>
                        </a:cubicBezTo>
                        <a:cubicBezTo>
                          <a:pt x="501" y="317"/>
                          <a:pt x="501" y="317"/>
                          <a:pt x="501" y="317"/>
                        </a:cubicBezTo>
                        <a:lnTo>
                          <a:pt x="20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0000"/>
                          <a:lumOff val="6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5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304" y="1309"/>
                    <a:ext cx="389" cy="531"/>
                  </a:xfrm>
                  <a:custGeom>
                    <a:avLst/>
                    <a:gdLst/>
                    <a:ahLst/>
                    <a:cxnLst>
                      <a:cxn ang="0">
                        <a:pos x="126" y="5"/>
                      </a:cxn>
                      <a:cxn ang="0">
                        <a:pos x="0" y="269"/>
                      </a:cxn>
                      <a:cxn ang="0">
                        <a:pos x="300" y="586"/>
                      </a:cxn>
                      <a:cxn ang="0">
                        <a:pos x="383" y="442"/>
                      </a:cxn>
                      <a:cxn ang="0">
                        <a:pos x="126" y="5"/>
                      </a:cxn>
                    </a:cxnLst>
                    <a:rect l="0" t="0" r="r" b="b"/>
                    <a:pathLst>
                      <a:path w="383" h="586">
                        <a:moveTo>
                          <a:pt x="126" y="5"/>
                        </a:moveTo>
                        <a:cubicBezTo>
                          <a:pt x="53" y="8"/>
                          <a:pt x="0" y="269"/>
                          <a:pt x="0" y="269"/>
                        </a:cubicBezTo>
                        <a:cubicBezTo>
                          <a:pt x="300" y="586"/>
                          <a:pt x="300" y="586"/>
                          <a:pt x="300" y="586"/>
                        </a:cubicBezTo>
                        <a:cubicBezTo>
                          <a:pt x="383" y="442"/>
                          <a:pt x="383" y="442"/>
                          <a:pt x="383" y="442"/>
                        </a:cubicBezTo>
                        <a:cubicBezTo>
                          <a:pt x="383" y="442"/>
                          <a:pt x="252" y="0"/>
                          <a:pt x="126" y="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6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369" y="1170"/>
                    <a:ext cx="305" cy="4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0" y="280"/>
                      </a:cxn>
                      <a:cxn ang="0">
                        <a:pos x="269" y="466"/>
                      </a:cxn>
                      <a:cxn ang="0">
                        <a:pos x="300" y="31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00" h="466">
                        <a:moveTo>
                          <a:pt x="0" y="0"/>
                        </a:moveTo>
                        <a:cubicBezTo>
                          <a:pt x="0" y="0"/>
                          <a:pt x="5" y="219"/>
                          <a:pt x="40" y="280"/>
                        </a:cubicBezTo>
                        <a:cubicBezTo>
                          <a:pt x="77" y="344"/>
                          <a:pt x="269" y="466"/>
                          <a:pt x="269" y="466"/>
                        </a:cubicBezTo>
                        <a:cubicBezTo>
                          <a:pt x="300" y="317"/>
                          <a:pt x="300" y="317"/>
                          <a:pt x="300" y="31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7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243" y="1308"/>
                    <a:ext cx="441" cy="314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9" y="35"/>
                      </a:cxn>
                      <a:cxn ang="0">
                        <a:pos x="435" y="300"/>
                      </a:cxn>
                      <a:cxn ang="0">
                        <a:pos x="300" y="354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435" h="354">
                        <a:moveTo>
                          <a:pt x="0" y="37"/>
                        </a:moveTo>
                        <a:cubicBezTo>
                          <a:pt x="0" y="37"/>
                          <a:pt x="219" y="0"/>
                          <a:pt x="279" y="35"/>
                        </a:cubicBezTo>
                        <a:cubicBezTo>
                          <a:pt x="346" y="73"/>
                          <a:pt x="435" y="300"/>
                          <a:pt x="435" y="300"/>
                        </a:cubicBezTo>
                        <a:cubicBezTo>
                          <a:pt x="300" y="354"/>
                          <a:pt x="300" y="354"/>
                          <a:pt x="300" y="354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47504" name="Group 347"/>
                <p:cNvGrpSpPr>
                  <a:grpSpLocks/>
                </p:cNvGrpSpPr>
                <p:nvPr/>
              </p:nvGrpSpPr>
              <p:grpSpPr bwMode="auto">
                <a:xfrm>
                  <a:off x="3097" y="1092"/>
                  <a:ext cx="141" cy="122"/>
                  <a:chOff x="3097" y="1092"/>
                  <a:chExt cx="141" cy="122"/>
                </a:xfrm>
              </p:grpSpPr>
              <p:sp>
                <p:nvSpPr>
                  <p:cNvPr id="147512" name="Freeform 348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097" y="1092"/>
                    <a:ext cx="62" cy="61"/>
                  </a:xfrm>
                  <a:custGeom>
                    <a:avLst/>
                    <a:gdLst>
                      <a:gd name="T0" fmla="*/ 67 w 61"/>
                      <a:gd name="T1" fmla="*/ 35 h 68"/>
                      <a:gd name="T2" fmla="*/ 3 w 61"/>
                      <a:gd name="T3" fmla="*/ 9 h 68"/>
                      <a:gd name="T4" fmla="*/ 0 w 61"/>
                      <a:gd name="T5" fmla="*/ 7 h 68"/>
                      <a:gd name="T6" fmla="*/ 8 w 61"/>
                      <a:gd name="T7" fmla="*/ 0 h 68"/>
                      <a:gd name="T8" fmla="*/ 10 w 61"/>
                      <a:gd name="T9" fmla="*/ 3 h 68"/>
                      <a:gd name="T10" fmla="*/ 67 w 61"/>
                      <a:gd name="T11" fmla="*/ 35 h 68"/>
                      <a:gd name="T12" fmla="*/ 67 w 61"/>
                      <a:gd name="T13" fmla="*/ 35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1"/>
                      <a:gd name="T22" fmla="*/ 0 h 68"/>
                      <a:gd name="T23" fmla="*/ 61 w 61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1" h="68">
                        <a:moveTo>
                          <a:pt x="61" y="68"/>
                        </a:move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3"/>
                          <a:pt x="4" y="4"/>
                          <a:pt x="8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61" y="67"/>
                          <a:pt x="61" y="67"/>
                          <a:pt x="61" y="67"/>
                        </a:cubicBezTo>
                        <a:lnTo>
                          <a:pt x="61" y="6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666666"/>
                      </a:gs>
                      <a:gs pos="100000">
                        <a:srgbClr val="DDDDDD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7513" name="Freeform 349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131" y="1112"/>
                    <a:ext cx="107" cy="102"/>
                  </a:xfrm>
                  <a:custGeom>
                    <a:avLst/>
                    <a:gdLst>
                      <a:gd name="T0" fmla="*/ 66 w 106"/>
                      <a:gd name="T1" fmla="*/ 0 h 113"/>
                      <a:gd name="T2" fmla="*/ 41 w 106"/>
                      <a:gd name="T3" fmla="*/ 22 h 113"/>
                      <a:gd name="T4" fmla="*/ 0 w 106"/>
                      <a:gd name="T5" fmla="*/ 31 h 113"/>
                      <a:gd name="T6" fmla="*/ 70 w 106"/>
                      <a:gd name="T7" fmla="*/ 58 h 113"/>
                      <a:gd name="T8" fmla="*/ 109 w 106"/>
                      <a:gd name="T9" fmla="*/ 36 h 113"/>
                      <a:gd name="T10" fmla="*/ 66 w 106"/>
                      <a:gd name="T11" fmla="*/ 0 h 1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6"/>
                      <a:gd name="T19" fmla="*/ 0 h 113"/>
                      <a:gd name="T20" fmla="*/ 106 w 106"/>
                      <a:gd name="T21" fmla="*/ 113 h 1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6" h="113">
                        <a:moveTo>
                          <a:pt x="60" y="0"/>
                        </a:moveTo>
                        <a:cubicBezTo>
                          <a:pt x="60" y="0"/>
                          <a:pt x="62" y="20"/>
                          <a:pt x="41" y="41"/>
                        </a:cubicBezTo>
                        <a:cubicBezTo>
                          <a:pt x="17" y="63"/>
                          <a:pt x="0" y="56"/>
                          <a:pt x="0" y="56"/>
                        </a:cubicBezTo>
                        <a:cubicBezTo>
                          <a:pt x="64" y="106"/>
                          <a:pt x="64" y="106"/>
                          <a:pt x="64" y="106"/>
                        </a:cubicBezTo>
                        <a:cubicBezTo>
                          <a:pt x="64" y="106"/>
                          <a:pt x="106" y="113"/>
                          <a:pt x="103" y="67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05" name="Group 350"/>
                <p:cNvGrpSpPr>
                  <a:grpSpLocks/>
                </p:cNvGrpSpPr>
                <p:nvPr/>
              </p:nvGrpSpPr>
              <p:grpSpPr bwMode="auto">
                <a:xfrm rot="10521890">
                  <a:off x="3132" y="1118"/>
                  <a:ext cx="94" cy="89"/>
                  <a:chOff x="2758" y="2229"/>
                  <a:chExt cx="220" cy="240"/>
                </a:xfrm>
              </p:grpSpPr>
              <p:sp>
                <p:nvSpPr>
                  <p:cNvPr id="205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771" y="2246"/>
                    <a:ext cx="142" cy="133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41" y="41"/>
                      </a:cxn>
                      <a:cxn ang="0">
                        <a:pos x="0" y="50"/>
                      </a:cxn>
                      <a:cxn ang="0">
                        <a:pos x="43" y="42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60" h="55">
                        <a:moveTo>
                          <a:pt x="57" y="0"/>
                        </a:moveTo>
                        <a:cubicBezTo>
                          <a:pt x="58" y="15"/>
                          <a:pt x="53" y="31"/>
                          <a:pt x="41" y="41"/>
                        </a:cubicBezTo>
                        <a:cubicBezTo>
                          <a:pt x="30" y="51"/>
                          <a:pt x="14" y="53"/>
                          <a:pt x="0" y="50"/>
                        </a:cubicBezTo>
                        <a:cubicBezTo>
                          <a:pt x="14" y="55"/>
                          <a:pt x="31" y="53"/>
                          <a:pt x="43" y="42"/>
                        </a:cubicBezTo>
                        <a:cubicBezTo>
                          <a:pt x="55" y="32"/>
                          <a:pt x="60" y="16"/>
                          <a:pt x="57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06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757" y="2235"/>
                    <a:ext cx="145" cy="144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43" y="43"/>
                      </a:cxn>
                      <a:cxn ang="0">
                        <a:pos x="0" y="53"/>
                      </a:cxn>
                      <a:cxn ang="0">
                        <a:pos x="45" y="45"/>
                      </a:cxn>
                      <a:cxn ang="0">
                        <a:pos x="60" y="0"/>
                      </a:cxn>
                    </a:cxnLst>
                    <a:rect l="0" t="0" r="r" b="b"/>
                    <a:pathLst>
                      <a:path w="63" h="58">
                        <a:moveTo>
                          <a:pt x="60" y="0"/>
                        </a:moveTo>
                        <a:cubicBezTo>
                          <a:pt x="61" y="16"/>
                          <a:pt x="56" y="33"/>
                          <a:pt x="43" y="43"/>
                        </a:cubicBezTo>
                        <a:cubicBezTo>
                          <a:pt x="31" y="54"/>
                          <a:pt x="15" y="57"/>
                          <a:pt x="0" y="53"/>
                        </a:cubicBezTo>
                        <a:cubicBezTo>
                          <a:pt x="15" y="58"/>
                          <a:pt x="32" y="55"/>
                          <a:pt x="45" y="45"/>
                        </a:cubicBezTo>
                        <a:cubicBezTo>
                          <a:pt x="58" y="34"/>
                          <a:pt x="63" y="17"/>
                          <a:pt x="6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07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789" y="2299"/>
                    <a:ext cx="133" cy="131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40" y="39"/>
                      </a:cxn>
                      <a:cxn ang="0">
                        <a:pos x="0" y="48"/>
                      </a:cxn>
                      <a:cxn ang="0">
                        <a:pos x="41" y="40"/>
                      </a:cxn>
                      <a:cxn ang="0">
                        <a:pos x="55" y="0"/>
                      </a:cxn>
                    </a:cxnLst>
                    <a:rect l="0" t="0" r="r" b="b"/>
                    <a:pathLst>
                      <a:path w="58" h="52">
                        <a:moveTo>
                          <a:pt x="55" y="0"/>
                        </a:moveTo>
                        <a:cubicBezTo>
                          <a:pt x="57" y="15"/>
                          <a:pt x="52" y="29"/>
                          <a:pt x="40" y="39"/>
                        </a:cubicBezTo>
                        <a:cubicBezTo>
                          <a:pt x="29" y="48"/>
                          <a:pt x="14" y="51"/>
                          <a:pt x="0" y="48"/>
                        </a:cubicBezTo>
                        <a:cubicBezTo>
                          <a:pt x="15" y="52"/>
                          <a:pt x="30" y="50"/>
                          <a:pt x="41" y="40"/>
                        </a:cubicBezTo>
                        <a:cubicBezTo>
                          <a:pt x="53" y="30"/>
                          <a:pt x="58" y="15"/>
                          <a:pt x="55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08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41" y="2361"/>
                    <a:ext cx="116" cy="108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34" y="33"/>
                      </a:cxn>
                      <a:cxn ang="0">
                        <a:pos x="0" y="40"/>
                      </a:cxn>
                      <a:cxn ang="0">
                        <a:pos x="35" y="34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49" h="44">
                        <a:moveTo>
                          <a:pt x="47" y="0"/>
                        </a:moveTo>
                        <a:cubicBezTo>
                          <a:pt x="48" y="12"/>
                          <a:pt x="44" y="25"/>
                          <a:pt x="34" y="33"/>
                        </a:cubicBezTo>
                        <a:cubicBezTo>
                          <a:pt x="25" y="41"/>
                          <a:pt x="12" y="43"/>
                          <a:pt x="0" y="40"/>
                        </a:cubicBezTo>
                        <a:cubicBezTo>
                          <a:pt x="12" y="44"/>
                          <a:pt x="25" y="42"/>
                          <a:pt x="35" y="34"/>
                        </a:cubicBezTo>
                        <a:cubicBezTo>
                          <a:pt x="45" y="26"/>
                          <a:pt x="49" y="12"/>
                          <a:pt x="47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09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20" y="2344"/>
                    <a:ext cx="118" cy="119"/>
                  </a:xfrm>
                  <a:custGeom>
                    <a:avLst/>
                    <a:gdLst/>
                    <a:ahLst/>
                    <a:cxnLst>
                      <a:cxn ang="0">
                        <a:pos x="49" y="0"/>
                      </a:cxn>
                      <a:cxn ang="0">
                        <a:pos x="35" y="35"/>
                      </a:cxn>
                      <a:cxn ang="0">
                        <a:pos x="0" y="42"/>
                      </a:cxn>
                      <a:cxn ang="0">
                        <a:pos x="37" y="36"/>
                      </a:cxn>
                      <a:cxn ang="0">
                        <a:pos x="49" y="0"/>
                      </a:cxn>
                    </a:cxnLst>
                    <a:rect l="0" t="0" r="r" b="b"/>
                    <a:pathLst>
                      <a:path w="51" h="47">
                        <a:moveTo>
                          <a:pt x="49" y="0"/>
                        </a:moveTo>
                        <a:cubicBezTo>
                          <a:pt x="50" y="13"/>
                          <a:pt x="46" y="26"/>
                          <a:pt x="35" y="35"/>
                        </a:cubicBezTo>
                        <a:cubicBezTo>
                          <a:pt x="26" y="43"/>
                          <a:pt x="12" y="46"/>
                          <a:pt x="0" y="42"/>
                        </a:cubicBezTo>
                        <a:cubicBezTo>
                          <a:pt x="12" y="47"/>
                          <a:pt x="26" y="45"/>
                          <a:pt x="37" y="36"/>
                        </a:cubicBezTo>
                        <a:cubicBezTo>
                          <a:pt x="47" y="27"/>
                          <a:pt x="51" y="13"/>
                          <a:pt x="49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0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60" y="2380"/>
                    <a:ext cx="111" cy="114"/>
                  </a:xfrm>
                  <a:custGeom>
                    <a:avLst/>
                    <a:gdLst/>
                    <a:ahLst/>
                    <a:cxnLst>
                      <a:cxn ang="0">
                        <a:pos x="45" y="0"/>
                      </a:cxn>
                      <a:cxn ang="0">
                        <a:pos x="33" y="32"/>
                      </a:cxn>
                      <a:cxn ang="0">
                        <a:pos x="0" y="39"/>
                      </a:cxn>
                      <a:cxn ang="0">
                        <a:pos x="34" y="33"/>
                      </a:cxn>
                      <a:cxn ang="0">
                        <a:pos x="45" y="0"/>
                      </a:cxn>
                    </a:cxnLst>
                    <a:rect l="0" t="0" r="r" b="b"/>
                    <a:pathLst>
                      <a:path w="47" h="43">
                        <a:moveTo>
                          <a:pt x="45" y="0"/>
                        </a:moveTo>
                        <a:cubicBezTo>
                          <a:pt x="46" y="12"/>
                          <a:pt x="42" y="24"/>
                          <a:pt x="33" y="32"/>
                        </a:cubicBezTo>
                        <a:cubicBezTo>
                          <a:pt x="24" y="39"/>
                          <a:pt x="12" y="42"/>
                          <a:pt x="0" y="39"/>
                        </a:cubicBezTo>
                        <a:cubicBezTo>
                          <a:pt x="12" y="43"/>
                          <a:pt x="25" y="41"/>
                          <a:pt x="34" y="33"/>
                        </a:cubicBezTo>
                        <a:cubicBezTo>
                          <a:pt x="43" y="25"/>
                          <a:pt x="47" y="12"/>
                          <a:pt x="45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</p:grpSp>
          </p:grpSp>
          <p:pic>
            <p:nvPicPr>
              <p:cNvPr id="147502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2444956" y="3485247"/>
                <a:ext cx="368208" cy="202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7463" name="Gruppieren 95"/>
            <p:cNvGrpSpPr>
              <a:grpSpLocks/>
            </p:cNvGrpSpPr>
            <p:nvPr/>
          </p:nvGrpSpPr>
          <p:grpSpPr bwMode="auto">
            <a:xfrm rot="-3816224">
              <a:off x="2583496" y="5168247"/>
              <a:ext cx="1135413" cy="1274633"/>
              <a:chOff x="3139200" y="3748495"/>
              <a:chExt cx="1392096" cy="1562789"/>
            </a:xfrm>
          </p:grpSpPr>
          <p:grpSp>
            <p:nvGrpSpPr>
              <p:cNvPr id="147485" name="Group 341"/>
              <p:cNvGrpSpPr>
                <a:grpSpLocks/>
              </p:cNvGrpSpPr>
              <p:nvPr/>
            </p:nvGrpSpPr>
            <p:grpSpPr bwMode="auto">
              <a:xfrm rot="4943651">
                <a:off x="3137005" y="3916997"/>
                <a:ext cx="1396479" cy="1392097"/>
                <a:chOff x="3146" y="1103"/>
                <a:chExt cx="739" cy="737"/>
              </a:xfrm>
            </p:grpSpPr>
            <p:sp>
              <p:nvSpPr>
                <p:cNvPr id="109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 rot="10521890">
                  <a:off x="3139" y="1103"/>
                  <a:ext cx="371" cy="414"/>
                </a:xfrm>
                <a:custGeom>
                  <a:avLst/>
                  <a:gdLst/>
                  <a:ahLst/>
                  <a:cxnLst>
                    <a:cxn ang="0">
                      <a:pos x="306" y="321"/>
                    </a:cxn>
                    <a:cxn ang="0">
                      <a:pos x="210" y="212"/>
                    </a:cxn>
                    <a:cxn ang="0">
                      <a:pos x="23" y="42"/>
                    </a:cxn>
                    <a:cxn ang="0">
                      <a:pos x="23" y="86"/>
                    </a:cxn>
                    <a:cxn ang="0">
                      <a:pos x="145" y="276"/>
                    </a:cxn>
                    <a:cxn ang="0">
                      <a:pos x="238" y="382"/>
                    </a:cxn>
                    <a:cxn ang="0">
                      <a:pos x="326" y="451"/>
                    </a:cxn>
                    <a:cxn ang="0">
                      <a:pos x="365" y="412"/>
                    </a:cxn>
                    <a:cxn ang="0">
                      <a:pos x="306" y="321"/>
                    </a:cxn>
                  </a:cxnLst>
                  <a:rect l="0" t="0" r="r" b="b"/>
                  <a:pathLst>
                    <a:path w="365" h="456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 rot="10521890">
                  <a:off x="3363" y="1236"/>
                  <a:ext cx="509" cy="347"/>
                </a:xfrm>
                <a:custGeom>
                  <a:avLst/>
                  <a:gdLst/>
                  <a:ahLst/>
                  <a:cxnLst>
                    <a:cxn ang="0">
                      <a:pos x="201" y="0"/>
                    </a:cxn>
                    <a:cxn ang="0">
                      <a:pos x="27" y="50"/>
                    </a:cxn>
                    <a:cxn ang="0">
                      <a:pos x="431" y="383"/>
                    </a:cxn>
                    <a:cxn ang="0">
                      <a:pos x="501" y="317"/>
                    </a:cxn>
                    <a:cxn ang="0">
                      <a:pos x="201" y="0"/>
                    </a:cxn>
                  </a:cxnLst>
                  <a:rect l="0" t="0" r="r" b="b"/>
                  <a:pathLst>
                    <a:path w="501" h="383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 rot="10521890">
                  <a:off x="3295" y="1308"/>
                  <a:ext cx="386" cy="531"/>
                </a:xfrm>
                <a:custGeom>
                  <a:avLst/>
                  <a:gdLst/>
                  <a:ahLst/>
                  <a:cxnLst>
                    <a:cxn ang="0">
                      <a:pos x="126" y="5"/>
                    </a:cxn>
                    <a:cxn ang="0">
                      <a:pos x="0" y="269"/>
                    </a:cxn>
                    <a:cxn ang="0">
                      <a:pos x="300" y="586"/>
                    </a:cxn>
                    <a:cxn ang="0">
                      <a:pos x="383" y="442"/>
                    </a:cxn>
                    <a:cxn ang="0">
                      <a:pos x="126" y="5"/>
                    </a:cxn>
                  </a:cxnLst>
                  <a:rect l="0" t="0" r="r" b="b"/>
                  <a:pathLst>
                    <a:path w="383" h="586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 rot="10521890">
                  <a:off x="3362" y="1172"/>
                  <a:ext cx="304" cy="4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" y="280"/>
                    </a:cxn>
                    <a:cxn ang="0">
                      <a:pos x="269" y="466"/>
                    </a:cxn>
                    <a:cxn ang="0">
                      <a:pos x="300" y="3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0" h="466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 rot="10521890">
                  <a:off x="3235" y="1313"/>
                  <a:ext cx="441" cy="314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279" y="35"/>
                    </a:cxn>
                    <a:cxn ang="0">
                      <a:pos x="435" y="300"/>
                    </a:cxn>
                    <a:cxn ang="0">
                      <a:pos x="300" y="354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435" h="354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7486" name="Group 347"/>
              <p:cNvGrpSpPr>
                <a:grpSpLocks/>
              </p:cNvGrpSpPr>
              <p:nvPr/>
            </p:nvGrpSpPr>
            <p:grpSpPr bwMode="auto">
              <a:xfrm rot="4943651">
                <a:off x="4210363" y="3765574"/>
                <a:ext cx="266447" cy="232331"/>
                <a:chOff x="3097" y="1092"/>
                <a:chExt cx="141" cy="123"/>
              </a:xfrm>
            </p:grpSpPr>
            <p:sp>
              <p:nvSpPr>
                <p:cNvPr id="147494" name="Freeform 348" descr="© INSCALE GmbH, 26.05.2010&#10;http://www.presentationload.com/"/>
                <p:cNvSpPr>
                  <a:spLocks/>
                </p:cNvSpPr>
                <p:nvPr/>
              </p:nvSpPr>
              <p:spPr bwMode="gray">
                <a:xfrm rot="10521890">
                  <a:off x="3097" y="1092"/>
                  <a:ext cx="62" cy="61"/>
                </a:xfrm>
                <a:custGeom>
                  <a:avLst/>
                  <a:gdLst>
                    <a:gd name="T0" fmla="*/ 67 w 61"/>
                    <a:gd name="T1" fmla="*/ 35 h 68"/>
                    <a:gd name="T2" fmla="*/ 3 w 61"/>
                    <a:gd name="T3" fmla="*/ 9 h 68"/>
                    <a:gd name="T4" fmla="*/ 0 w 61"/>
                    <a:gd name="T5" fmla="*/ 7 h 68"/>
                    <a:gd name="T6" fmla="*/ 8 w 61"/>
                    <a:gd name="T7" fmla="*/ 0 h 68"/>
                    <a:gd name="T8" fmla="*/ 10 w 61"/>
                    <a:gd name="T9" fmla="*/ 3 h 68"/>
                    <a:gd name="T10" fmla="*/ 67 w 61"/>
                    <a:gd name="T11" fmla="*/ 35 h 68"/>
                    <a:gd name="T12" fmla="*/ 67 w 61"/>
                    <a:gd name="T13" fmla="*/ 35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1"/>
                    <a:gd name="T22" fmla="*/ 0 h 68"/>
                    <a:gd name="T23" fmla="*/ 61 w 61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1" h="68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66666"/>
                    </a:gs>
                    <a:gs pos="100000">
                      <a:srgbClr val="DDDDDD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7495" name="Freeform 349" descr="© INSCALE GmbH, 26.05.2010&#10;http://www.presentationload.com/"/>
                <p:cNvSpPr>
                  <a:spLocks/>
                </p:cNvSpPr>
                <p:nvPr/>
              </p:nvSpPr>
              <p:spPr bwMode="gray">
                <a:xfrm rot="10521890">
                  <a:off x="3131" y="1113"/>
                  <a:ext cx="107" cy="102"/>
                </a:xfrm>
                <a:custGeom>
                  <a:avLst/>
                  <a:gdLst>
                    <a:gd name="T0" fmla="*/ 66 w 106"/>
                    <a:gd name="T1" fmla="*/ 0 h 113"/>
                    <a:gd name="T2" fmla="*/ 41 w 106"/>
                    <a:gd name="T3" fmla="*/ 22 h 113"/>
                    <a:gd name="T4" fmla="*/ 0 w 106"/>
                    <a:gd name="T5" fmla="*/ 31 h 113"/>
                    <a:gd name="T6" fmla="*/ 70 w 106"/>
                    <a:gd name="T7" fmla="*/ 58 h 113"/>
                    <a:gd name="T8" fmla="*/ 109 w 106"/>
                    <a:gd name="T9" fmla="*/ 36 h 113"/>
                    <a:gd name="T10" fmla="*/ 66 w 106"/>
                    <a:gd name="T11" fmla="*/ 0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6"/>
                    <a:gd name="T19" fmla="*/ 0 h 113"/>
                    <a:gd name="T20" fmla="*/ 106 w 106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6" h="113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7487" name="Group 350"/>
              <p:cNvGrpSpPr>
                <a:grpSpLocks/>
              </p:cNvGrpSpPr>
              <p:nvPr/>
            </p:nvGrpSpPr>
            <p:grpSpPr bwMode="auto">
              <a:xfrm rot="-6134459">
                <a:off x="4232520" y="3818223"/>
                <a:ext cx="185189" cy="164332"/>
                <a:chOff x="2757" y="2115"/>
                <a:chExt cx="229" cy="223"/>
              </a:xfrm>
            </p:grpSpPr>
            <p:sp>
              <p:nvSpPr>
                <p:cNvPr id="101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796" y="2135"/>
                  <a:ext cx="142" cy="127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1" y="41"/>
                    </a:cxn>
                    <a:cxn ang="0">
                      <a:pos x="0" y="50"/>
                    </a:cxn>
                    <a:cxn ang="0">
                      <a:pos x="43" y="42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60" h="55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757" y="2115"/>
                  <a:ext cx="149" cy="132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43" y="43"/>
                    </a:cxn>
                    <a:cxn ang="0">
                      <a:pos x="0" y="53"/>
                    </a:cxn>
                    <a:cxn ang="0">
                      <a:pos x="45" y="45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63" h="58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810" y="2170"/>
                  <a:ext cx="135" cy="114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40" y="39"/>
                    </a:cxn>
                    <a:cxn ang="0">
                      <a:pos x="0" y="48"/>
                    </a:cxn>
                    <a:cxn ang="0">
                      <a:pos x="41" y="40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58" h="52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852" y="2234"/>
                  <a:ext cx="116" cy="95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34" y="33"/>
                    </a:cxn>
                    <a:cxn ang="0">
                      <a:pos x="0" y="40"/>
                    </a:cxn>
                    <a:cxn ang="0">
                      <a:pos x="35" y="34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49" h="44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890" y="2201"/>
                  <a:ext cx="123" cy="106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35" y="35"/>
                    </a:cxn>
                    <a:cxn ang="0">
                      <a:pos x="0" y="42"/>
                    </a:cxn>
                    <a:cxn ang="0">
                      <a:pos x="37" y="36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1" h="47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latin typeface="+mn-lt"/>
                    <a:cs typeface="+mn-cs"/>
                  </a:endParaRPr>
                </a:p>
              </p:txBody>
            </p:sp>
            <p:sp>
              <p:nvSpPr>
                <p:cNvPr id="106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856" y="2237"/>
                  <a:ext cx="111" cy="100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33" y="32"/>
                    </a:cxn>
                    <a:cxn ang="0">
                      <a:pos x="0" y="39"/>
                    </a:cxn>
                    <a:cxn ang="0">
                      <a:pos x="34" y="33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47" h="43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47464" name="Gruppieren 135"/>
            <p:cNvGrpSpPr>
              <a:grpSpLocks/>
            </p:cNvGrpSpPr>
            <p:nvPr/>
          </p:nvGrpSpPr>
          <p:grpSpPr bwMode="auto">
            <a:xfrm>
              <a:off x="3239562" y="1449687"/>
              <a:ext cx="1370886" cy="1274633"/>
              <a:chOff x="2911902" y="1480167"/>
              <a:chExt cx="1370886" cy="1274633"/>
            </a:xfrm>
          </p:grpSpPr>
          <p:grpSp>
            <p:nvGrpSpPr>
              <p:cNvPr id="147467" name="Gruppieren 95"/>
              <p:cNvGrpSpPr>
                <a:grpSpLocks/>
              </p:cNvGrpSpPr>
              <p:nvPr/>
            </p:nvGrpSpPr>
            <p:grpSpPr bwMode="auto">
              <a:xfrm rot="-9566888">
                <a:off x="3147375" y="1480167"/>
                <a:ext cx="1135413" cy="1274633"/>
                <a:chOff x="3139200" y="3748495"/>
                <a:chExt cx="1392096" cy="1562789"/>
              </a:xfrm>
            </p:grpSpPr>
            <p:grpSp>
              <p:nvGrpSpPr>
                <p:cNvPr id="147469" name="Group 341"/>
                <p:cNvGrpSpPr>
                  <a:grpSpLocks/>
                </p:cNvGrpSpPr>
                <p:nvPr/>
              </p:nvGrpSpPr>
              <p:grpSpPr bwMode="auto">
                <a:xfrm rot="4943651">
                  <a:off x="3137004" y="3916997"/>
                  <a:ext cx="1396479" cy="1392097"/>
                  <a:chOff x="3146" y="1103"/>
                  <a:chExt cx="739" cy="737"/>
                </a:xfrm>
              </p:grpSpPr>
              <p:sp>
                <p:nvSpPr>
                  <p:cNvPr id="126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147" y="1090"/>
                    <a:ext cx="372" cy="414"/>
                  </a:xfrm>
                  <a:custGeom>
                    <a:avLst/>
                    <a:gdLst/>
                    <a:ahLst/>
                    <a:cxnLst>
                      <a:cxn ang="0">
                        <a:pos x="306" y="321"/>
                      </a:cxn>
                      <a:cxn ang="0">
                        <a:pos x="210" y="212"/>
                      </a:cxn>
                      <a:cxn ang="0">
                        <a:pos x="23" y="42"/>
                      </a:cxn>
                      <a:cxn ang="0">
                        <a:pos x="23" y="86"/>
                      </a:cxn>
                      <a:cxn ang="0">
                        <a:pos x="145" y="276"/>
                      </a:cxn>
                      <a:cxn ang="0">
                        <a:pos x="238" y="382"/>
                      </a:cxn>
                      <a:cxn ang="0">
                        <a:pos x="326" y="451"/>
                      </a:cxn>
                      <a:cxn ang="0">
                        <a:pos x="365" y="412"/>
                      </a:cxn>
                      <a:cxn ang="0">
                        <a:pos x="306" y="321"/>
                      </a:cxn>
                    </a:cxnLst>
                    <a:rect l="0" t="0" r="r" b="b"/>
                    <a:pathLst>
                      <a:path w="365" h="456">
                        <a:moveTo>
                          <a:pt x="306" y="321"/>
                        </a:moveTo>
                        <a:cubicBezTo>
                          <a:pt x="210" y="212"/>
                          <a:pt x="210" y="212"/>
                          <a:pt x="210" y="212"/>
                        </a:cubicBezTo>
                        <a:cubicBezTo>
                          <a:pt x="23" y="42"/>
                          <a:pt x="23" y="42"/>
                          <a:pt x="23" y="42"/>
                        </a:cubicBezTo>
                        <a:cubicBezTo>
                          <a:pt x="23" y="42"/>
                          <a:pt x="0" y="0"/>
                          <a:pt x="23" y="86"/>
                        </a:cubicBezTo>
                        <a:cubicBezTo>
                          <a:pt x="145" y="276"/>
                          <a:pt x="145" y="276"/>
                          <a:pt x="145" y="276"/>
                        </a:cubicBezTo>
                        <a:cubicBezTo>
                          <a:pt x="238" y="382"/>
                          <a:pt x="238" y="382"/>
                          <a:pt x="238" y="382"/>
                        </a:cubicBezTo>
                        <a:cubicBezTo>
                          <a:pt x="326" y="451"/>
                          <a:pt x="326" y="451"/>
                          <a:pt x="326" y="451"/>
                        </a:cubicBezTo>
                        <a:cubicBezTo>
                          <a:pt x="326" y="451"/>
                          <a:pt x="364" y="456"/>
                          <a:pt x="365" y="412"/>
                        </a:cubicBezTo>
                        <a:lnTo>
                          <a:pt x="306" y="32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7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376" y="1227"/>
                    <a:ext cx="516" cy="347"/>
                  </a:xfrm>
                  <a:custGeom>
                    <a:avLst/>
                    <a:gdLst/>
                    <a:ahLst/>
                    <a:cxnLst>
                      <a:cxn ang="0">
                        <a:pos x="201" y="0"/>
                      </a:cxn>
                      <a:cxn ang="0">
                        <a:pos x="27" y="50"/>
                      </a:cxn>
                      <a:cxn ang="0">
                        <a:pos x="431" y="383"/>
                      </a:cxn>
                      <a:cxn ang="0">
                        <a:pos x="501" y="317"/>
                      </a:cxn>
                      <a:cxn ang="0">
                        <a:pos x="201" y="0"/>
                      </a:cxn>
                    </a:cxnLst>
                    <a:rect l="0" t="0" r="r" b="b"/>
                    <a:pathLst>
                      <a:path w="501" h="383">
                        <a:moveTo>
                          <a:pt x="201" y="0"/>
                        </a:moveTo>
                        <a:cubicBezTo>
                          <a:pt x="201" y="0"/>
                          <a:pt x="36" y="6"/>
                          <a:pt x="27" y="50"/>
                        </a:cubicBezTo>
                        <a:cubicBezTo>
                          <a:pt x="0" y="179"/>
                          <a:pt x="431" y="383"/>
                          <a:pt x="431" y="383"/>
                        </a:cubicBezTo>
                        <a:cubicBezTo>
                          <a:pt x="501" y="317"/>
                          <a:pt x="501" y="317"/>
                          <a:pt x="501" y="317"/>
                        </a:cubicBezTo>
                        <a:lnTo>
                          <a:pt x="20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0000"/>
                          <a:lumOff val="6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8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307" y="1299"/>
                    <a:ext cx="388" cy="531"/>
                  </a:xfrm>
                  <a:custGeom>
                    <a:avLst/>
                    <a:gdLst/>
                    <a:ahLst/>
                    <a:cxnLst>
                      <a:cxn ang="0">
                        <a:pos x="126" y="5"/>
                      </a:cxn>
                      <a:cxn ang="0">
                        <a:pos x="0" y="269"/>
                      </a:cxn>
                      <a:cxn ang="0">
                        <a:pos x="300" y="586"/>
                      </a:cxn>
                      <a:cxn ang="0">
                        <a:pos x="383" y="442"/>
                      </a:cxn>
                      <a:cxn ang="0">
                        <a:pos x="126" y="5"/>
                      </a:cxn>
                    </a:cxnLst>
                    <a:rect l="0" t="0" r="r" b="b"/>
                    <a:pathLst>
                      <a:path w="383" h="586">
                        <a:moveTo>
                          <a:pt x="126" y="5"/>
                        </a:moveTo>
                        <a:cubicBezTo>
                          <a:pt x="53" y="8"/>
                          <a:pt x="0" y="269"/>
                          <a:pt x="0" y="269"/>
                        </a:cubicBezTo>
                        <a:cubicBezTo>
                          <a:pt x="300" y="586"/>
                          <a:pt x="300" y="586"/>
                          <a:pt x="300" y="586"/>
                        </a:cubicBezTo>
                        <a:cubicBezTo>
                          <a:pt x="383" y="442"/>
                          <a:pt x="383" y="442"/>
                          <a:pt x="383" y="442"/>
                        </a:cubicBezTo>
                        <a:cubicBezTo>
                          <a:pt x="383" y="442"/>
                          <a:pt x="252" y="0"/>
                          <a:pt x="126" y="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9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373" y="1163"/>
                    <a:ext cx="305" cy="42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0" y="280"/>
                      </a:cxn>
                      <a:cxn ang="0">
                        <a:pos x="269" y="466"/>
                      </a:cxn>
                      <a:cxn ang="0">
                        <a:pos x="300" y="31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00" h="466">
                        <a:moveTo>
                          <a:pt x="0" y="0"/>
                        </a:moveTo>
                        <a:cubicBezTo>
                          <a:pt x="0" y="0"/>
                          <a:pt x="5" y="219"/>
                          <a:pt x="40" y="280"/>
                        </a:cubicBezTo>
                        <a:cubicBezTo>
                          <a:pt x="77" y="344"/>
                          <a:pt x="269" y="466"/>
                          <a:pt x="269" y="466"/>
                        </a:cubicBezTo>
                        <a:cubicBezTo>
                          <a:pt x="300" y="317"/>
                          <a:pt x="300" y="317"/>
                          <a:pt x="300" y="31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0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243" y="1302"/>
                    <a:ext cx="448" cy="321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9" y="35"/>
                      </a:cxn>
                      <a:cxn ang="0">
                        <a:pos x="435" y="300"/>
                      </a:cxn>
                      <a:cxn ang="0">
                        <a:pos x="300" y="354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435" h="354">
                        <a:moveTo>
                          <a:pt x="0" y="37"/>
                        </a:moveTo>
                        <a:cubicBezTo>
                          <a:pt x="0" y="37"/>
                          <a:pt x="219" y="0"/>
                          <a:pt x="279" y="35"/>
                        </a:cubicBezTo>
                        <a:cubicBezTo>
                          <a:pt x="346" y="73"/>
                          <a:pt x="435" y="300"/>
                          <a:pt x="435" y="300"/>
                        </a:cubicBezTo>
                        <a:cubicBezTo>
                          <a:pt x="300" y="354"/>
                          <a:pt x="300" y="354"/>
                          <a:pt x="300" y="354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47470" name="Group 347"/>
                <p:cNvGrpSpPr>
                  <a:grpSpLocks/>
                </p:cNvGrpSpPr>
                <p:nvPr/>
              </p:nvGrpSpPr>
              <p:grpSpPr bwMode="auto">
                <a:xfrm rot="4943651">
                  <a:off x="4210363" y="3765574"/>
                  <a:ext cx="266447" cy="232331"/>
                  <a:chOff x="3097" y="1092"/>
                  <a:chExt cx="141" cy="123"/>
                </a:xfrm>
              </p:grpSpPr>
              <p:sp>
                <p:nvSpPr>
                  <p:cNvPr id="147478" name="Freeform 348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097" y="1092"/>
                    <a:ext cx="62" cy="61"/>
                  </a:xfrm>
                  <a:custGeom>
                    <a:avLst/>
                    <a:gdLst>
                      <a:gd name="T0" fmla="*/ 67 w 61"/>
                      <a:gd name="T1" fmla="*/ 35 h 68"/>
                      <a:gd name="T2" fmla="*/ 3 w 61"/>
                      <a:gd name="T3" fmla="*/ 9 h 68"/>
                      <a:gd name="T4" fmla="*/ 0 w 61"/>
                      <a:gd name="T5" fmla="*/ 7 h 68"/>
                      <a:gd name="T6" fmla="*/ 8 w 61"/>
                      <a:gd name="T7" fmla="*/ 0 h 68"/>
                      <a:gd name="T8" fmla="*/ 10 w 61"/>
                      <a:gd name="T9" fmla="*/ 3 h 68"/>
                      <a:gd name="T10" fmla="*/ 67 w 61"/>
                      <a:gd name="T11" fmla="*/ 35 h 68"/>
                      <a:gd name="T12" fmla="*/ 67 w 61"/>
                      <a:gd name="T13" fmla="*/ 35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1"/>
                      <a:gd name="T22" fmla="*/ 0 h 68"/>
                      <a:gd name="T23" fmla="*/ 61 w 61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1" h="68">
                        <a:moveTo>
                          <a:pt x="61" y="68"/>
                        </a:move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3"/>
                          <a:pt x="4" y="4"/>
                          <a:pt x="8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61" y="67"/>
                          <a:pt x="61" y="67"/>
                          <a:pt x="61" y="67"/>
                        </a:cubicBezTo>
                        <a:lnTo>
                          <a:pt x="61" y="6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666666"/>
                      </a:gs>
                      <a:gs pos="100000">
                        <a:srgbClr val="DDDDDD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7479" name="Freeform 349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131" y="1113"/>
                    <a:ext cx="107" cy="102"/>
                  </a:xfrm>
                  <a:custGeom>
                    <a:avLst/>
                    <a:gdLst>
                      <a:gd name="T0" fmla="*/ 66 w 106"/>
                      <a:gd name="T1" fmla="*/ 0 h 113"/>
                      <a:gd name="T2" fmla="*/ 41 w 106"/>
                      <a:gd name="T3" fmla="*/ 22 h 113"/>
                      <a:gd name="T4" fmla="*/ 0 w 106"/>
                      <a:gd name="T5" fmla="*/ 31 h 113"/>
                      <a:gd name="T6" fmla="*/ 70 w 106"/>
                      <a:gd name="T7" fmla="*/ 58 h 113"/>
                      <a:gd name="T8" fmla="*/ 109 w 106"/>
                      <a:gd name="T9" fmla="*/ 36 h 113"/>
                      <a:gd name="T10" fmla="*/ 66 w 106"/>
                      <a:gd name="T11" fmla="*/ 0 h 1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6"/>
                      <a:gd name="T19" fmla="*/ 0 h 113"/>
                      <a:gd name="T20" fmla="*/ 106 w 106"/>
                      <a:gd name="T21" fmla="*/ 113 h 1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6" h="113">
                        <a:moveTo>
                          <a:pt x="60" y="0"/>
                        </a:moveTo>
                        <a:cubicBezTo>
                          <a:pt x="60" y="0"/>
                          <a:pt x="62" y="20"/>
                          <a:pt x="41" y="41"/>
                        </a:cubicBezTo>
                        <a:cubicBezTo>
                          <a:pt x="17" y="63"/>
                          <a:pt x="0" y="56"/>
                          <a:pt x="0" y="56"/>
                        </a:cubicBezTo>
                        <a:cubicBezTo>
                          <a:pt x="64" y="106"/>
                          <a:pt x="64" y="106"/>
                          <a:pt x="64" y="106"/>
                        </a:cubicBezTo>
                        <a:cubicBezTo>
                          <a:pt x="64" y="106"/>
                          <a:pt x="106" y="113"/>
                          <a:pt x="103" y="67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471" name="Group 350"/>
                <p:cNvGrpSpPr>
                  <a:grpSpLocks/>
                </p:cNvGrpSpPr>
                <p:nvPr/>
              </p:nvGrpSpPr>
              <p:grpSpPr bwMode="auto">
                <a:xfrm rot="-6134459">
                  <a:off x="4232520" y="3818223"/>
                  <a:ext cx="185189" cy="164332"/>
                  <a:chOff x="2757" y="2115"/>
                  <a:chExt cx="229" cy="223"/>
                </a:xfrm>
              </p:grpSpPr>
              <p:sp>
                <p:nvSpPr>
                  <p:cNvPr id="118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779" y="2137"/>
                    <a:ext cx="159" cy="127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41" y="41"/>
                      </a:cxn>
                      <a:cxn ang="0">
                        <a:pos x="0" y="50"/>
                      </a:cxn>
                      <a:cxn ang="0">
                        <a:pos x="43" y="42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60" h="55">
                        <a:moveTo>
                          <a:pt x="57" y="0"/>
                        </a:moveTo>
                        <a:cubicBezTo>
                          <a:pt x="58" y="15"/>
                          <a:pt x="53" y="31"/>
                          <a:pt x="41" y="41"/>
                        </a:cubicBezTo>
                        <a:cubicBezTo>
                          <a:pt x="30" y="51"/>
                          <a:pt x="14" y="53"/>
                          <a:pt x="0" y="50"/>
                        </a:cubicBezTo>
                        <a:cubicBezTo>
                          <a:pt x="14" y="55"/>
                          <a:pt x="31" y="53"/>
                          <a:pt x="43" y="42"/>
                        </a:cubicBezTo>
                        <a:cubicBezTo>
                          <a:pt x="55" y="32"/>
                          <a:pt x="60" y="16"/>
                          <a:pt x="57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9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756" y="2117"/>
                    <a:ext cx="149" cy="127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43" y="43"/>
                      </a:cxn>
                      <a:cxn ang="0">
                        <a:pos x="0" y="53"/>
                      </a:cxn>
                      <a:cxn ang="0">
                        <a:pos x="45" y="45"/>
                      </a:cxn>
                      <a:cxn ang="0">
                        <a:pos x="60" y="0"/>
                      </a:cxn>
                    </a:cxnLst>
                    <a:rect l="0" t="0" r="r" b="b"/>
                    <a:pathLst>
                      <a:path w="63" h="58">
                        <a:moveTo>
                          <a:pt x="60" y="0"/>
                        </a:moveTo>
                        <a:cubicBezTo>
                          <a:pt x="61" y="16"/>
                          <a:pt x="56" y="33"/>
                          <a:pt x="43" y="43"/>
                        </a:cubicBezTo>
                        <a:cubicBezTo>
                          <a:pt x="31" y="54"/>
                          <a:pt x="15" y="57"/>
                          <a:pt x="0" y="53"/>
                        </a:cubicBezTo>
                        <a:cubicBezTo>
                          <a:pt x="15" y="58"/>
                          <a:pt x="32" y="55"/>
                          <a:pt x="45" y="45"/>
                        </a:cubicBezTo>
                        <a:cubicBezTo>
                          <a:pt x="58" y="34"/>
                          <a:pt x="63" y="17"/>
                          <a:pt x="6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0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00" y="2174"/>
                    <a:ext cx="149" cy="119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40" y="39"/>
                      </a:cxn>
                      <a:cxn ang="0">
                        <a:pos x="0" y="48"/>
                      </a:cxn>
                      <a:cxn ang="0">
                        <a:pos x="41" y="40"/>
                      </a:cxn>
                      <a:cxn ang="0">
                        <a:pos x="55" y="0"/>
                      </a:cxn>
                    </a:cxnLst>
                    <a:rect l="0" t="0" r="r" b="b"/>
                    <a:pathLst>
                      <a:path w="58" h="52">
                        <a:moveTo>
                          <a:pt x="55" y="0"/>
                        </a:moveTo>
                        <a:cubicBezTo>
                          <a:pt x="57" y="15"/>
                          <a:pt x="52" y="29"/>
                          <a:pt x="40" y="39"/>
                        </a:cubicBezTo>
                        <a:cubicBezTo>
                          <a:pt x="29" y="48"/>
                          <a:pt x="14" y="51"/>
                          <a:pt x="0" y="48"/>
                        </a:cubicBezTo>
                        <a:cubicBezTo>
                          <a:pt x="15" y="52"/>
                          <a:pt x="30" y="50"/>
                          <a:pt x="41" y="40"/>
                        </a:cubicBezTo>
                        <a:cubicBezTo>
                          <a:pt x="53" y="30"/>
                          <a:pt x="58" y="15"/>
                          <a:pt x="55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1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53" y="2237"/>
                    <a:ext cx="118" cy="92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34" y="33"/>
                      </a:cxn>
                      <a:cxn ang="0">
                        <a:pos x="0" y="40"/>
                      </a:cxn>
                      <a:cxn ang="0">
                        <a:pos x="35" y="34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49" h="44">
                        <a:moveTo>
                          <a:pt x="47" y="0"/>
                        </a:moveTo>
                        <a:cubicBezTo>
                          <a:pt x="48" y="12"/>
                          <a:pt x="44" y="25"/>
                          <a:pt x="34" y="33"/>
                        </a:cubicBezTo>
                        <a:cubicBezTo>
                          <a:pt x="25" y="41"/>
                          <a:pt x="12" y="43"/>
                          <a:pt x="0" y="40"/>
                        </a:cubicBezTo>
                        <a:cubicBezTo>
                          <a:pt x="12" y="44"/>
                          <a:pt x="25" y="42"/>
                          <a:pt x="35" y="34"/>
                        </a:cubicBezTo>
                        <a:cubicBezTo>
                          <a:pt x="45" y="26"/>
                          <a:pt x="49" y="12"/>
                          <a:pt x="47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2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70" y="2217"/>
                    <a:ext cx="132" cy="106"/>
                  </a:xfrm>
                  <a:custGeom>
                    <a:avLst/>
                    <a:gdLst/>
                    <a:ahLst/>
                    <a:cxnLst>
                      <a:cxn ang="0">
                        <a:pos x="49" y="0"/>
                      </a:cxn>
                      <a:cxn ang="0">
                        <a:pos x="35" y="35"/>
                      </a:cxn>
                      <a:cxn ang="0">
                        <a:pos x="0" y="42"/>
                      </a:cxn>
                      <a:cxn ang="0">
                        <a:pos x="37" y="36"/>
                      </a:cxn>
                      <a:cxn ang="0">
                        <a:pos x="49" y="0"/>
                      </a:cxn>
                    </a:cxnLst>
                    <a:rect l="0" t="0" r="r" b="b"/>
                    <a:pathLst>
                      <a:path w="51" h="47">
                        <a:moveTo>
                          <a:pt x="49" y="0"/>
                        </a:moveTo>
                        <a:cubicBezTo>
                          <a:pt x="50" y="13"/>
                          <a:pt x="46" y="26"/>
                          <a:pt x="35" y="35"/>
                        </a:cubicBezTo>
                        <a:cubicBezTo>
                          <a:pt x="26" y="43"/>
                          <a:pt x="12" y="46"/>
                          <a:pt x="0" y="42"/>
                        </a:cubicBezTo>
                        <a:cubicBezTo>
                          <a:pt x="12" y="47"/>
                          <a:pt x="26" y="45"/>
                          <a:pt x="37" y="36"/>
                        </a:cubicBezTo>
                        <a:cubicBezTo>
                          <a:pt x="47" y="27"/>
                          <a:pt x="51" y="13"/>
                          <a:pt x="49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3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58" y="2241"/>
                    <a:ext cx="125" cy="98"/>
                  </a:xfrm>
                  <a:custGeom>
                    <a:avLst/>
                    <a:gdLst/>
                    <a:ahLst/>
                    <a:cxnLst>
                      <a:cxn ang="0">
                        <a:pos x="45" y="0"/>
                      </a:cxn>
                      <a:cxn ang="0">
                        <a:pos x="33" y="32"/>
                      </a:cxn>
                      <a:cxn ang="0">
                        <a:pos x="0" y="39"/>
                      </a:cxn>
                      <a:cxn ang="0">
                        <a:pos x="34" y="33"/>
                      </a:cxn>
                      <a:cxn ang="0">
                        <a:pos x="45" y="0"/>
                      </a:cxn>
                    </a:cxnLst>
                    <a:rect l="0" t="0" r="r" b="b"/>
                    <a:pathLst>
                      <a:path w="47" h="43">
                        <a:moveTo>
                          <a:pt x="45" y="0"/>
                        </a:moveTo>
                        <a:cubicBezTo>
                          <a:pt x="46" y="12"/>
                          <a:pt x="42" y="24"/>
                          <a:pt x="33" y="32"/>
                        </a:cubicBezTo>
                        <a:cubicBezTo>
                          <a:pt x="24" y="39"/>
                          <a:pt x="12" y="42"/>
                          <a:pt x="0" y="39"/>
                        </a:cubicBezTo>
                        <a:cubicBezTo>
                          <a:pt x="12" y="43"/>
                          <a:pt x="25" y="41"/>
                          <a:pt x="34" y="33"/>
                        </a:cubicBezTo>
                        <a:cubicBezTo>
                          <a:pt x="43" y="25"/>
                          <a:pt x="47" y="12"/>
                          <a:pt x="45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latin typeface="+mn-lt"/>
                      <a:cs typeface="+mn-cs"/>
                    </a:endParaRPr>
                  </a:p>
                </p:txBody>
              </p:sp>
            </p:grpSp>
          </p:grpSp>
          <p:pic>
            <p:nvPicPr>
              <p:cNvPr id="147468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 rot="-2554349">
                <a:off x="2911902" y="2392059"/>
                <a:ext cx="368208" cy="202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9" name="Ellipse 138"/>
            <p:cNvSpPr/>
            <p:nvPr/>
          </p:nvSpPr>
          <p:spPr bwMode="gray">
            <a:xfrm>
              <a:off x="464640" y="2243223"/>
              <a:ext cx="2880539" cy="2880539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spcFirstLastPara="1" wrap="none" tIns="0" anchor="ctr">
              <a:prstTxWarp prst="textArchUp">
                <a:avLst>
                  <a:gd name="adj" fmla="val 12254660"/>
                </a:avLst>
              </a:prstTxWarp>
            </a:bodyPr>
            <a:lstStyle/>
            <a:p>
              <a:pPr algn="ctr" fontAlgn="auto">
                <a:lnSpc>
                  <a:spcPts val="4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Нужный конкурс</a:t>
              </a:r>
              <a:r>
                <a:rPr lang="en-US" sz="32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/>
              </a:r>
              <a:br>
                <a:rPr lang="en-US" sz="32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</a:br>
              <a:r>
                <a:rPr lang="en-US" sz="32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/>
              </a:r>
              <a:br>
                <a:rPr lang="en-US" sz="32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</a:br>
              <a:endParaRPr lang="en-US" sz="3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47466" name="_effect" descr="C:\Users\marc.h\Desktop\Schatten-TES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 rot="-6637209">
              <a:off x="2660443" y="5081921"/>
              <a:ext cx="368208" cy="202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ru-RU" altLang="ru-RU" smtClean="0"/>
              <a:t>Участники социального обслуживания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4691" name="Нижний колонтитул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000">
                <a:latin typeface="Corbel" pitchFamily="34" charset="0"/>
              </a:rPr>
              <a:t>Центр ГРАНИ, 11 марта, г. Пермь</a:t>
            </a:r>
          </a:p>
        </p:txBody>
      </p:sp>
      <p:sp>
        <p:nvSpPr>
          <p:cNvPr id="114692" name="Номер слайда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93CB04C-ED05-4F1A-B3A4-9E115588F4C0}" type="slidenum">
              <a:rPr lang="ru-RU" sz="1000">
                <a:latin typeface="Corbel" pitchFamily="34" charset="0"/>
              </a:rPr>
              <a:pPr algn="ctr"/>
              <a:t>3</a:t>
            </a:fld>
            <a:endParaRPr lang="ru-RU" sz="1000">
              <a:latin typeface="Corbe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247650"/>
            <a:ext cx="706755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el 1"/>
          <p:cNvSpPr>
            <a:spLocks noGrp="1"/>
          </p:cNvSpPr>
          <p:nvPr>
            <p:ph type="title" idx="4294967295"/>
          </p:nvPr>
        </p:nvSpPr>
        <p:spPr bwMode="gray">
          <a:xfrm>
            <a:off x="357188" y="0"/>
            <a:ext cx="8496300" cy="476250"/>
          </a:xfrm>
        </p:spPr>
        <p:txBody>
          <a:bodyPr lIns="0" tIns="0" rIns="0" bIns="0"/>
          <a:lstStyle/>
          <a:p>
            <a:r>
              <a:rPr lang="ru-RU" sz="4100" smtClean="0">
                <a:latin typeface="Georgia" pitchFamily="18" charset="0"/>
              </a:rPr>
              <a:t>Электронный аукцион</a:t>
            </a:r>
            <a:endParaRPr lang="en-US" sz="4100" smtClean="0">
              <a:latin typeface="Georgia" pitchFamily="18" charset="0"/>
            </a:endParaRPr>
          </a:p>
        </p:txBody>
      </p:sp>
      <p:sp>
        <p:nvSpPr>
          <p:cNvPr id="150530" name="Textplatzhalter 2"/>
          <p:cNvSpPr>
            <a:spLocks noGrp="1"/>
          </p:cNvSpPr>
          <p:nvPr>
            <p:ph type="body" sz="quarter" idx="4294967295"/>
          </p:nvPr>
        </p:nvSpPr>
        <p:spPr bwMode="gray">
          <a:xfrm>
            <a:off x="323850" y="908050"/>
            <a:ext cx="8496300" cy="1728788"/>
          </a:xfrm>
        </p:spPr>
        <p:txBody>
          <a:bodyPr lIns="0" tIns="0" rIns="0" bIns="0"/>
          <a:lstStyle/>
          <a:p>
            <a:pPr marL="0" indent="0" algn="just"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Аукцион является одной из форм размещения торгов для поставки товаров, работ и услуг для государственных нужд. </a:t>
            </a:r>
          </a:p>
          <a:p>
            <a:pPr marL="0" indent="0" algn="just">
              <a:buFont typeface="Arial" charset="0"/>
              <a:buNone/>
            </a:pPr>
            <a:endParaRPr lang="ru-RU" sz="2400" smtClean="0">
              <a:latin typeface="Georgia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en-US" sz="2400" smtClean="0">
              <a:latin typeface="Georgia" pitchFamily="18" charset="0"/>
            </a:endParaRPr>
          </a:p>
        </p:txBody>
      </p:sp>
      <p:grpSp>
        <p:nvGrpSpPr>
          <p:cNvPr id="150531" name="Gruppieren 29"/>
          <p:cNvGrpSpPr>
            <a:grpSpLocks/>
          </p:cNvGrpSpPr>
          <p:nvPr/>
        </p:nvGrpSpPr>
        <p:grpSpPr bwMode="auto">
          <a:xfrm>
            <a:off x="0" y="3716338"/>
            <a:ext cx="9001125" cy="1728787"/>
            <a:chOff x="323851" y="2294024"/>
            <a:chExt cx="8188228" cy="962526"/>
          </a:xfrm>
        </p:grpSpPr>
        <p:sp>
          <p:nvSpPr>
            <p:cNvPr id="126" name="Richtungspfeil 3"/>
            <p:cNvSpPr/>
            <p:nvPr/>
          </p:nvSpPr>
          <p:spPr bwMode="gray">
            <a:xfrm>
              <a:off x="323851" y="2294024"/>
              <a:ext cx="1449908" cy="962526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lnSpc>
                  <a:spcPct val="95000"/>
                </a:lnSpc>
                <a:spcBef>
                  <a:spcPct val="5000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endParaRPr lang="ru-RU" sz="1200" b="1" noProof="1">
                <a:solidFill>
                  <a:srgbClr val="FFFFFF"/>
                </a:solidFill>
                <a:latin typeface="+mn-lt"/>
              </a:endParaRPr>
            </a:p>
            <a:p>
              <a:pPr algn="ctr" fontAlgn="auto">
                <a:lnSpc>
                  <a:spcPct val="95000"/>
                </a:lnSpc>
                <a:spcBef>
                  <a:spcPct val="5000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200" b="1" noProof="1">
                  <a:solidFill>
                    <a:srgbClr val="FFFFFF"/>
                  </a:solidFill>
                  <a:latin typeface="+mn-lt"/>
                </a:rPr>
                <a:t>Формирование и публикация извещения и конкурсной документации</a:t>
              </a:r>
              <a:endParaRPr lang="en-US" sz="1200" b="1" noProof="1">
                <a:solidFill>
                  <a:srgbClr val="FFFFFF"/>
                </a:solidFill>
                <a:latin typeface="+mn-lt"/>
              </a:endParaRPr>
            </a:p>
            <a:p>
              <a:pPr algn="ctr" fontAlgn="auto">
                <a:lnSpc>
                  <a:spcPct val="95000"/>
                </a:lnSpc>
                <a:spcBef>
                  <a:spcPct val="5000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endParaRPr lang="en-US" sz="12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7" name="Eingekerbter Richtungspfeil 4"/>
            <p:cNvSpPr/>
            <p:nvPr/>
          </p:nvSpPr>
          <p:spPr bwMode="gray">
            <a:xfrm>
              <a:off x="1165780" y="2294024"/>
              <a:ext cx="2091103" cy="962526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lnSpc>
                  <a:spcPct val="95000"/>
                </a:lnSpc>
                <a:spcBef>
                  <a:spcPct val="5000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200" b="1" noProof="1">
                  <a:solidFill>
                    <a:srgbClr val="FFFFFF"/>
                  </a:solidFill>
                  <a:latin typeface="+mn-lt"/>
                </a:rPr>
                <a:t>Аккредитация участника на ЭТП</a:t>
              </a:r>
              <a:endParaRPr lang="en-US" sz="12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8" name="Eingekerbter Richtungspfeil 5"/>
            <p:cNvSpPr/>
            <p:nvPr/>
          </p:nvSpPr>
          <p:spPr bwMode="gray">
            <a:xfrm>
              <a:off x="2582473" y="2294024"/>
              <a:ext cx="2021785" cy="962526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lnSpc>
                  <a:spcPct val="95000"/>
                </a:lnSpc>
                <a:spcBef>
                  <a:spcPct val="5000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200" b="1" noProof="1">
                  <a:solidFill>
                    <a:srgbClr val="FFFFFF"/>
                  </a:solidFill>
                  <a:latin typeface="+mn-lt"/>
                </a:rPr>
                <a:t>Подача заявок</a:t>
              </a:r>
              <a:endParaRPr lang="en-US" sz="12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9" name="Eingekerbter Richtungspfeil 6"/>
            <p:cNvSpPr/>
            <p:nvPr/>
          </p:nvSpPr>
          <p:spPr bwMode="gray">
            <a:xfrm>
              <a:off x="3997723" y="2294024"/>
              <a:ext cx="2356823" cy="962526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lnSpc>
                  <a:spcPct val="95000"/>
                </a:lnSpc>
                <a:spcBef>
                  <a:spcPct val="5000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200" b="1" noProof="1">
                  <a:solidFill>
                    <a:srgbClr val="FFFFFF"/>
                  </a:solidFill>
                  <a:latin typeface="+mn-lt"/>
                </a:rPr>
                <a:t>Рассмотрение первых частей заявок </a:t>
              </a:r>
              <a:endParaRPr lang="en-US" sz="1200" b="1" noProof="1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0" name="Eingekerbter Richtungspfeil 7"/>
            <p:cNvSpPr/>
            <p:nvPr/>
          </p:nvSpPr>
          <p:spPr bwMode="gray">
            <a:xfrm>
              <a:off x="5883759" y="2294024"/>
              <a:ext cx="2628320" cy="962526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lnSpc>
                  <a:spcPct val="95000"/>
                </a:lnSpc>
                <a:spcBef>
                  <a:spcPct val="50000"/>
                </a:spcBef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100" b="1" noProof="1">
                  <a:solidFill>
                    <a:srgbClr val="FFFFFF"/>
                  </a:solidFill>
                  <a:latin typeface="+mn-lt"/>
                </a:rPr>
                <a:t>Проведение торгов в эленктронной форме, рассмотрение вторых частей заявок</a:t>
              </a:r>
              <a:endParaRPr lang="en-US" sz="1100" b="1" noProof="1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150532" name="TextBox 140"/>
          <p:cNvSpPr txBox="1">
            <a:spLocks noChangeArrowheads="1"/>
          </p:cNvSpPr>
          <p:nvPr/>
        </p:nvSpPr>
        <p:spPr bwMode="auto">
          <a:xfrm>
            <a:off x="2700338" y="2708275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Этапы электронного аукциона</a:t>
            </a:r>
          </a:p>
        </p:txBody>
      </p:sp>
      <p:sp>
        <p:nvSpPr>
          <p:cNvPr id="150533" name="AutoShape 2" descr="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5"/>
          <p:cNvSpPr>
            <a:spLocks noChangeArrowheads="1"/>
          </p:cNvSpPr>
          <p:nvPr/>
        </p:nvSpPr>
        <p:spPr bwMode="gray">
          <a:xfrm>
            <a:off x="0" y="2017713"/>
            <a:ext cx="9144000" cy="4840287"/>
          </a:xfrm>
          <a:prstGeom prst="rect">
            <a:avLst/>
          </a:prstGeom>
          <a:gradFill rotWithShape="1">
            <a:gsLst>
              <a:gs pos="0">
                <a:srgbClr val="000000">
                  <a:alpha val="14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457200" y="274638"/>
            <a:ext cx="8229600" cy="523875"/>
          </a:xfrm>
        </p:spPr>
        <p:txBody>
          <a:bodyPr lIns="0" tIns="0" rIns="0" bIns="0"/>
          <a:lstStyle/>
          <a:p>
            <a:r>
              <a:rPr lang="ru-RU" sz="4500" noProof="1" smtClean="0"/>
              <a:t>Участие в аукционе</a:t>
            </a:r>
          </a:p>
        </p:txBody>
      </p:sp>
      <p:grpSp>
        <p:nvGrpSpPr>
          <p:cNvPr id="152579" name="Gruppieren 36"/>
          <p:cNvGrpSpPr>
            <a:grpSpLocks/>
          </p:cNvGrpSpPr>
          <p:nvPr/>
        </p:nvGrpSpPr>
        <p:grpSpPr bwMode="auto">
          <a:xfrm>
            <a:off x="323850" y="1571625"/>
            <a:ext cx="8496300" cy="5284788"/>
            <a:chOff x="323850" y="1490663"/>
            <a:chExt cx="8496300" cy="5365750"/>
          </a:xfrm>
        </p:grpSpPr>
        <p:grpSp>
          <p:nvGrpSpPr>
            <p:cNvPr id="152580" name="Gruppieren 31"/>
            <p:cNvGrpSpPr>
              <a:grpSpLocks/>
            </p:cNvGrpSpPr>
            <p:nvPr/>
          </p:nvGrpSpPr>
          <p:grpSpPr bwMode="auto">
            <a:xfrm>
              <a:off x="323850" y="1490663"/>
              <a:ext cx="8496300" cy="5365750"/>
              <a:chOff x="323850" y="1490663"/>
              <a:chExt cx="8496300" cy="5365750"/>
            </a:xfrm>
          </p:grpSpPr>
          <p:grpSp>
            <p:nvGrpSpPr>
              <p:cNvPr id="152583" name="Gruppieren 21"/>
              <p:cNvGrpSpPr>
                <a:grpSpLocks/>
              </p:cNvGrpSpPr>
              <p:nvPr/>
            </p:nvGrpSpPr>
            <p:grpSpPr bwMode="auto">
              <a:xfrm>
                <a:off x="323850" y="1490663"/>
                <a:ext cx="8496300" cy="5365750"/>
                <a:chOff x="323850" y="1490663"/>
                <a:chExt cx="8496300" cy="5365750"/>
              </a:xfrm>
            </p:grpSpPr>
            <p:sp>
              <p:nvSpPr>
                <p:cNvPr id="33" name="Auf der gleichen Seite des Rechtecks liegende Ecken abrunden 32"/>
                <p:cNvSpPr/>
                <p:nvPr/>
              </p:nvSpPr>
              <p:spPr bwMode="gray">
                <a:xfrm>
                  <a:off x="5427663" y="1555136"/>
                  <a:ext cx="1612900" cy="357824"/>
                </a:xfrm>
                <a:prstGeom prst="round2SameRect">
                  <a:avLst/>
                </a:prstGeom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63500" algn="ctr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bIns="72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b="1" dirty="0">
                      <a:solidFill>
                        <a:srgbClr val="FFFFFF"/>
                      </a:solidFill>
                      <a:latin typeface="+mn-lt"/>
                      <a:cs typeface="+mn-cs"/>
                    </a:rPr>
                    <a:t>Запрос котировок</a:t>
                  </a:r>
                  <a:endParaRPr lang="de-DE" sz="1200" b="1" dirty="0">
                    <a:solidFill>
                      <a:srgbClr val="FFFFFF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Auf der gleichen Seite des Rechtecks liegende Ecken abrunden 12"/>
                <p:cNvSpPr/>
                <p:nvPr/>
              </p:nvSpPr>
              <p:spPr bwMode="gray">
                <a:xfrm>
                  <a:off x="2103438" y="1555136"/>
                  <a:ext cx="1612900" cy="357824"/>
                </a:xfrm>
                <a:prstGeom prst="round2SameRect">
                  <a:avLst/>
                </a:prstGeom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63500" algn="ctr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bIns="72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b="1" dirty="0">
                      <a:solidFill>
                        <a:srgbClr val="FFFFFF"/>
                      </a:solidFill>
                      <a:latin typeface="+mn-lt"/>
                      <a:cs typeface="+mn-cs"/>
                    </a:rPr>
                    <a:t>Открытый конкурс</a:t>
                  </a:r>
                  <a:endParaRPr lang="de-DE" sz="1200" b="1" dirty="0">
                    <a:solidFill>
                      <a:srgbClr val="FFFFFF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Auf der gleichen Seite des Rechtecks liegende Ecken abrunden 11"/>
                <p:cNvSpPr/>
                <p:nvPr/>
              </p:nvSpPr>
              <p:spPr bwMode="gray">
                <a:xfrm>
                  <a:off x="442913" y="1555136"/>
                  <a:ext cx="1612900" cy="357824"/>
                </a:xfrm>
                <a:prstGeom prst="round2SameRect">
                  <a:avLst/>
                </a:prstGeom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63500" algn="ctr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bIns="72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b="1" dirty="0">
                      <a:solidFill>
                        <a:srgbClr val="FFFFFF"/>
                      </a:solidFill>
                      <a:latin typeface="+mn-lt"/>
                      <a:cs typeface="+mn-cs"/>
                    </a:rPr>
                    <a:t>Закрытый конкурс</a:t>
                  </a:r>
                  <a:endParaRPr lang="de-DE" sz="1200" b="1" dirty="0">
                    <a:solidFill>
                      <a:srgbClr val="FFFFFF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Auf der gleichen Seite des Rechtecks liegende Ecken abrunden 29"/>
                <p:cNvSpPr/>
                <p:nvPr/>
              </p:nvSpPr>
              <p:spPr bwMode="gray">
                <a:xfrm>
                  <a:off x="3621088" y="1490663"/>
                  <a:ext cx="1901825" cy="422297"/>
                </a:xfrm>
                <a:prstGeom prst="round2SameRect">
                  <a:avLst/>
                </a:prstGeom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63500" algn="ctr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bIns="72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400" b="1" dirty="0">
                      <a:solidFill>
                        <a:srgbClr val="FFFFFF"/>
                      </a:solidFill>
                      <a:effectLst>
                        <a:outerShdw blurRad="38100" dist="254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cs typeface="+mn-cs"/>
                    </a:rPr>
                    <a:t>Аукцион</a:t>
                  </a:r>
                  <a:endParaRPr lang="de-DE" sz="1400" b="1" dirty="0">
                    <a:solidFill>
                      <a:srgbClr val="FFFFFF"/>
                    </a:solidFill>
                    <a:effectLst>
                      <a:outerShdw blurRad="381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Auf der gleichen Seite des Rechtecks liegende Ecken abrunden 33"/>
                <p:cNvSpPr/>
                <p:nvPr/>
              </p:nvSpPr>
              <p:spPr bwMode="gray">
                <a:xfrm>
                  <a:off x="7088188" y="1555136"/>
                  <a:ext cx="1612900" cy="357824"/>
                </a:xfrm>
                <a:prstGeom prst="round2SameRect">
                  <a:avLst/>
                </a:prstGeom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63500" algn="ctr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bIns="72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900" b="1" dirty="0">
                      <a:solidFill>
                        <a:srgbClr val="FFFFFF"/>
                      </a:solidFill>
                      <a:latin typeface="+mn-lt"/>
                      <a:cs typeface="+mn-cs"/>
                    </a:rPr>
                    <a:t>Закупки у единственного поставщика</a:t>
                  </a:r>
                  <a:endParaRPr lang="de-DE" sz="900" b="1" dirty="0">
                    <a:solidFill>
                      <a:srgbClr val="FFFFFF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Abgerundetes Rechteck 51"/>
                <p:cNvSpPr/>
                <p:nvPr/>
              </p:nvSpPr>
              <p:spPr bwMode="gray">
                <a:xfrm>
                  <a:off x="323850" y="1912960"/>
                  <a:ext cx="8496300" cy="4943453"/>
                </a:xfrm>
                <a:prstGeom prst="roundRect">
                  <a:avLst>
                    <a:gd name="adj" fmla="val 1231"/>
                  </a:avLst>
                </a:prstGeom>
                <a:solidFill>
                  <a:srgbClr val="F2F2F2"/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63500" algn="ctr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dirty="0">
                    <a:latin typeface="+mn-lt"/>
                    <a:cs typeface="+mn-cs"/>
                  </a:endParaRPr>
                </a:p>
              </p:txBody>
            </p:sp>
          </p:grpSp>
          <p:cxnSp>
            <p:nvCxnSpPr>
              <p:cNvPr id="17" name="Gerade Verbindung 16"/>
              <p:cNvCxnSpPr/>
              <p:nvPr/>
            </p:nvCxnSpPr>
            <p:spPr bwMode="gray">
              <a:xfrm rot="5400000">
                <a:off x="2223577" y="4507991"/>
                <a:ext cx="4696844" cy="0"/>
              </a:xfrm>
              <a:prstGeom prst="line">
                <a:avLst/>
              </a:prstGeom>
              <a:ln w="12700">
                <a:solidFill>
                  <a:srgbClr val="A6A6A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_text"/>
            <p:cNvSpPr txBox="1">
              <a:spLocks/>
            </p:cNvSpPr>
            <p:nvPr/>
          </p:nvSpPr>
          <p:spPr bwMode="gray">
            <a:xfrm>
              <a:off x="561975" y="2159569"/>
              <a:ext cx="3648075" cy="4263264"/>
            </a:xfrm>
            <a:prstGeom prst="rect">
              <a:avLst/>
            </a:prstGeom>
            <a:noFill/>
            <a:effectLst/>
          </p:spPr>
          <p:txBody>
            <a:bodyPr lIns="144000" tIns="144000" rIns="144000" bIns="144000">
              <a:normAutofit/>
            </a:bodyPr>
            <a:lstStyle/>
            <a:p>
              <a:pPr marL="180000" indent="-180000" fontAlgn="auto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defRPr/>
              </a:pPr>
              <a:r>
                <a:rPr lang="ru-RU" sz="1600" b="1" dirty="0">
                  <a:solidFill>
                    <a:srgbClr val="404040"/>
                  </a:solidFill>
                  <a:latin typeface="+mn-lt"/>
                  <a:cs typeface="+mn-cs"/>
                </a:rPr>
                <a:t>Электронная цифровая подпись</a:t>
              </a:r>
              <a:endParaRPr lang="en-US" sz="1600" b="1" dirty="0">
                <a:solidFill>
                  <a:srgbClr val="404040"/>
                </a:solidFill>
                <a:latin typeface="+mn-lt"/>
                <a:cs typeface="+mn-cs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+mn-cs"/>
                </a:rPr>
                <a:t>Электронная цифровая подпись - информация в электронной форме, присоединенная к другой информации в электронной форме (электронный документ) или иным образом связанная с такой информацией. Используется для определения лица, подписавшего информацию (электронный документ).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latin typeface="+mn-lt"/>
                <a:cs typeface="+mn-cs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+mn-lt"/>
                  <a:cs typeface="+mn-cs"/>
                </a:rPr>
                <a:t>Электронная подпись предназначена для идентификации лица, подписавшего электронный документ, и является полноценной заменой (аналогом) собственноручной подписи в случаях, предусмотренных законом.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latin typeface="+mn-lt"/>
                <a:cs typeface="+mn-cs"/>
              </a:endParaRPr>
            </a:p>
            <a:p>
              <a:pPr marL="180000" indent="-180000" fontAlgn="auto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defRPr/>
              </a:pPr>
              <a:endParaRPr lang="en-GB" sz="1400" dirty="0">
                <a:solidFill>
                  <a:srgbClr val="404040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_text"/>
            <p:cNvSpPr txBox="1">
              <a:spLocks/>
            </p:cNvSpPr>
            <p:nvPr/>
          </p:nvSpPr>
          <p:spPr bwMode="gray">
            <a:xfrm>
              <a:off x="4754563" y="2159569"/>
              <a:ext cx="3794125" cy="4408328"/>
            </a:xfrm>
            <a:prstGeom prst="rect">
              <a:avLst/>
            </a:prstGeom>
            <a:noFill/>
            <a:effectLst/>
          </p:spPr>
          <p:txBody>
            <a:bodyPr lIns="144000" tIns="144000" rIns="144000" bIns="144000">
              <a:normAutofit/>
            </a:bodyPr>
            <a:lstStyle/>
            <a:p>
              <a:pPr indent="1588" algn="just" fontAlgn="auto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  <a:defRPr/>
              </a:pPr>
              <a:r>
                <a:rPr lang="ru-RU" sz="1600" b="1" dirty="0">
                  <a:solidFill>
                    <a:srgbClr val="404040"/>
                  </a:solidFill>
                  <a:latin typeface="+mn-lt"/>
                  <a:cs typeface="+mn-cs"/>
                </a:rPr>
                <a:t>Электронная торговая площадка</a:t>
              </a:r>
              <a:endParaRPr lang="en-US" sz="1600" b="1" dirty="0">
                <a:solidFill>
                  <a:srgbClr val="404040"/>
                </a:solidFill>
                <a:latin typeface="+mn-lt"/>
                <a:cs typeface="+mn-cs"/>
              </a:endParaRPr>
            </a:p>
            <a:p>
              <a:pPr indent="1588" algn="just" fontAlgn="auto">
                <a:lnSpc>
                  <a:spcPct val="9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7F7F7F"/>
                </a:buClr>
                <a:buSzPct val="80000"/>
                <a:defRPr/>
              </a:pPr>
              <a:r>
                <a:rPr lang="ru-RU" sz="1400" dirty="0">
                  <a:latin typeface="+mn-lt"/>
                  <a:cs typeface="+mn-cs"/>
                </a:rPr>
                <a:t>Сущность ЭТП заключается в том, что она позволяет объединить в одном информационном и торговом пространстве поставщиков и заказчиков (потребителей). Ее значение заключается в предоставлении участникам ЭТП ряд сервисов, повышающих эффективность их бизнеса. Электронной торговой площадкой сегодня можно назвать любой интернет-ресурс, посредством которого заключаются сделки купли-продажи между предприятиями — покупателями и продавцами. Заказчики получают возможность проводить электронные торги — тендеры, аукционы, запросы цен и предложений, — оптимизируя затраты, а поставщики — участвовать в проводимых закупках, размещать информацию о предлагаемой продукции и услугах.</a:t>
              </a:r>
              <a:endParaRPr lang="en-GB" sz="1400" dirty="0">
                <a:solidFill>
                  <a:srgbClr val="404040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25487"/>
          </a:xfrm>
        </p:spPr>
        <p:txBody>
          <a:bodyPr lIns="0" tIns="0" rIns="0" bIns="0"/>
          <a:lstStyle/>
          <a:p>
            <a:r>
              <a:rPr lang="ru-RU" smtClean="0">
                <a:solidFill>
                  <a:srgbClr val="0070C0"/>
                </a:solidFill>
              </a:rPr>
              <a:t>Удостоверяющие центры</a:t>
            </a:r>
          </a:p>
        </p:txBody>
      </p:sp>
      <p:pic>
        <p:nvPicPr>
          <p:cNvPr id="154626" name="Picture 2" descr="C:\Users\User\Desktop\Список У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79" name="Group 23"/>
          <p:cNvGraphicFramePr>
            <a:graphicFrameLocks noGrp="1"/>
          </p:cNvGraphicFramePr>
          <p:nvPr/>
        </p:nvGraphicFramePr>
        <p:xfrm>
          <a:off x="250825" y="549275"/>
          <a:ext cx="8715375" cy="6308725"/>
        </p:xfrm>
        <a:graphic>
          <a:graphicData uri="http://schemas.openxmlformats.org/drawingml/2006/table">
            <a:tbl>
              <a:tblPr/>
              <a:tblGrid>
                <a:gridCol w="8715375"/>
              </a:tblGrid>
              <a:tr h="165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Федеральные торговые площадки для проведения электронных аукционов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Сбербанк-АСТ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ЭТП «ММВБ — ИТ»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РТС-Тендер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2054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ГУП «Агентство по государственному заказу, инвестиционной деятельности и межрегиональным связям Республики Татарстан» www.zakazrf.ru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0" cy="746918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Перечень документов, необходимых для получения ЭЦП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- Заявление;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Учредительные документы  и документы, подтверждающие регистрацию организации;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Выписка из ЕГРЮЛ;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2041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Документы, подтверждающие право  на действия от имени организации (документ, подтверждающий полномочия руководителя, доверенность);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  <a:tr h="155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Документы удостоверяющие личность лица, которому предоставляется право действовать от организации с помощью ЭЦП;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BCB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Доверенность на получение ЭЦП;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23875"/>
            <a:ext cx="8229600" cy="647700"/>
          </a:xfrm>
        </p:spPr>
        <p:txBody>
          <a:bodyPr lIns="0" tIns="0" rIns="0" bIns="0"/>
          <a:lstStyle/>
          <a:p>
            <a:endParaRPr lang="ru-RU" smtClean="0"/>
          </a:p>
        </p:txBody>
      </p:sp>
      <p:sp>
        <p:nvSpPr>
          <p:cNvPr id="157698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23850" y="855663"/>
            <a:ext cx="8496300" cy="334962"/>
          </a:xfrm>
        </p:spPr>
        <p:txBody>
          <a:bodyPr lIns="0" tIns="0" rIns="0" bIns="0"/>
          <a:lstStyle/>
          <a:p>
            <a:pPr marL="176213" indent="-176213">
              <a:buFont typeface="Arial" charset="0"/>
              <a:buNone/>
            </a:pPr>
            <a:endParaRPr lang="ru-RU" sz="3600" smtClean="0"/>
          </a:p>
        </p:txBody>
      </p:sp>
      <p:sp>
        <p:nvSpPr>
          <p:cNvPr id="157699" name="AutoShape 2" descr="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7700" name="AutoShape 4" descr="C:\Users\User\Desktop\%D0%9C%D0%B5%D1%82%D0%BE%D0%B4%D0%B8%D0%BA%D0%B8\%D0%9E%D0%B1%D1%83%D1%87%D0%B5%D0%BD%D0%B8%D0%B5 %D0%9D%D0%9A%D0%9E\%D0%9D%D0%B0%D1%81%D1%82%D1%80%D0%BE%D0%B9%D0%BA%D0%B0 %D0%AD%D0%A6%D0%9F_files\c0d9c6991df02d0620caf2952453a5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7701" name="Picture 5" descr="C:\Users\User\Desktop\Рабочая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23875"/>
            <a:ext cx="8229600" cy="647700"/>
          </a:xfrm>
        </p:spPr>
        <p:txBody>
          <a:bodyPr lIns="0" tIns="0" rIns="0" bIns="0"/>
          <a:lstStyle/>
          <a:p>
            <a:endParaRPr lang="ru-RU" smtClean="0"/>
          </a:p>
        </p:txBody>
      </p:sp>
      <p:sp>
        <p:nvSpPr>
          <p:cNvPr id="158722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23850" y="855663"/>
            <a:ext cx="8496300" cy="334962"/>
          </a:xfrm>
        </p:spPr>
        <p:txBody>
          <a:bodyPr lIns="0" tIns="0" rIns="0" bIns="0"/>
          <a:lstStyle/>
          <a:p>
            <a:pPr marL="176213" indent="-176213">
              <a:buFont typeface="Arial" charset="0"/>
              <a:buNone/>
            </a:pPr>
            <a:endParaRPr lang="ru-RU" sz="3600" smtClean="0"/>
          </a:p>
        </p:txBody>
      </p:sp>
      <p:pic>
        <p:nvPicPr>
          <p:cNvPr id="158723" name="Picture 2" descr="C:\Users\User\Desktop\Методики\Обучение НКО\Скрин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23875"/>
            <a:ext cx="8229600" cy="647700"/>
          </a:xfrm>
        </p:spPr>
        <p:txBody>
          <a:bodyPr lIns="0" tIns="0" rIns="0" bIns="0"/>
          <a:lstStyle/>
          <a:p>
            <a:endParaRPr lang="ru-RU" smtClean="0"/>
          </a:p>
        </p:txBody>
      </p:sp>
      <p:sp>
        <p:nvSpPr>
          <p:cNvPr id="159746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23850" y="855663"/>
            <a:ext cx="8496300" cy="334962"/>
          </a:xfrm>
        </p:spPr>
        <p:txBody>
          <a:bodyPr lIns="0" tIns="0" rIns="0" bIns="0"/>
          <a:lstStyle/>
          <a:p>
            <a:pPr marL="176213" indent="-176213">
              <a:buFont typeface="Arial" charset="0"/>
              <a:buNone/>
            </a:pPr>
            <a:endParaRPr lang="ru-RU" sz="3600" smtClean="0"/>
          </a:p>
        </p:txBody>
      </p:sp>
      <p:pic>
        <p:nvPicPr>
          <p:cNvPr id="159747" name="Picture 3" descr="C:\Users\User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5"/>
          <p:cNvSpPr>
            <a:spLocks noChangeArrowheads="1"/>
          </p:cNvSpPr>
          <p:nvPr/>
        </p:nvSpPr>
        <p:spPr bwMode="gray">
          <a:xfrm>
            <a:off x="80963" y="-1035050"/>
            <a:ext cx="9144000" cy="789305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uppieren 4"/>
          <p:cNvGrpSpPr/>
          <p:nvPr/>
        </p:nvGrpSpPr>
        <p:grpSpPr>
          <a:xfrm>
            <a:off x="0" y="0"/>
            <a:ext cx="5102536" cy="6859590"/>
            <a:chOff x="-42064" y="0"/>
            <a:chExt cx="5149482" cy="6859590"/>
          </a:xfrm>
          <a:solidFill>
            <a:srgbClr val="C00000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42064" y="0"/>
              <a:ext cx="4335769" cy="6859590"/>
            </a:xfrm>
            <a:custGeom>
              <a:avLst/>
              <a:gdLst/>
              <a:ahLst/>
              <a:cxnLst>
                <a:cxn ang="0">
                  <a:pos x="847" y="1549"/>
                </a:cxn>
                <a:cxn ang="0">
                  <a:pos x="1820" y="0"/>
                </a:cxn>
                <a:cxn ang="0">
                  <a:pos x="0" y="0"/>
                </a:cxn>
                <a:cxn ang="0">
                  <a:pos x="0" y="2880"/>
                </a:cxn>
                <a:cxn ang="0">
                  <a:pos x="1528" y="2880"/>
                </a:cxn>
                <a:cxn ang="0">
                  <a:pos x="847" y="1549"/>
                </a:cxn>
              </a:cxnLst>
              <a:rect l="0" t="0" r="r" b="b"/>
              <a:pathLst>
                <a:path w="1820" h="2880">
                  <a:moveTo>
                    <a:pt x="847" y="1549"/>
                  </a:moveTo>
                  <a:cubicBezTo>
                    <a:pt x="847" y="937"/>
                    <a:pt x="1222" y="385"/>
                    <a:pt x="18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1528" y="2880"/>
                    <a:pt x="1528" y="2880"/>
                    <a:pt x="1528" y="2880"/>
                  </a:cubicBezTo>
                  <a:cubicBezTo>
                    <a:pt x="1102" y="2517"/>
                    <a:pt x="847" y="2054"/>
                    <a:pt x="847" y="154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254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34593" y="0"/>
              <a:ext cx="3372825" cy="6859590"/>
            </a:xfrm>
            <a:custGeom>
              <a:avLst/>
              <a:gdLst/>
              <a:ahLst/>
              <a:cxnLst>
                <a:cxn ang="0">
                  <a:pos x="438" y="1344"/>
                </a:cxn>
                <a:cxn ang="0">
                  <a:pos x="1147" y="0"/>
                </a:cxn>
                <a:cxn ang="0">
                  <a:pos x="960" y="0"/>
                </a:cxn>
                <a:cxn ang="0">
                  <a:pos x="0" y="1701"/>
                </a:cxn>
                <a:cxn ang="0">
                  <a:pos x="418" y="2880"/>
                </a:cxn>
                <a:cxn ang="0">
                  <a:pos x="1416" y="2880"/>
                </a:cxn>
                <a:cxn ang="0">
                  <a:pos x="438" y="1344"/>
                </a:cxn>
              </a:cxnLst>
              <a:rect l="0" t="0" r="r" b="b"/>
              <a:pathLst>
                <a:path w="1416" h="2880">
                  <a:moveTo>
                    <a:pt x="438" y="1344"/>
                  </a:moveTo>
                  <a:cubicBezTo>
                    <a:pt x="438" y="830"/>
                    <a:pt x="705" y="360"/>
                    <a:pt x="1147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368" y="430"/>
                    <a:pt x="0" y="1033"/>
                    <a:pt x="0" y="1701"/>
                  </a:cubicBezTo>
                  <a:cubicBezTo>
                    <a:pt x="0" y="2131"/>
                    <a:pt x="153" y="2533"/>
                    <a:pt x="418" y="2880"/>
                  </a:cubicBezTo>
                  <a:cubicBezTo>
                    <a:pt x="1416" y="2880"/>
                    <a:pt x="1416" y="2880"/>
                    <a:pt x="1416" y="2880"/>
                  </a:cubicBezTo>
                  <a:cubicBezTo>
                    <a:pt x="816" y="2504"/>
                    <a:pt x="438" y="1955"/>
                    <a:pt x="438" y="1344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34593" y="480968"/>
              <a:ext cx="2772875" cy="6378622"/>
            </a:xfrm>
            <a:custGeom>
              <a:avLst/>
              <a:gdLst/>
              <a:ahLst/>
              <a:cxnLst>
                <a:cxn ang="0">
                  <a:pos x="351" y="1099"/>
                </a:cxn>
                <a:cxn ang="0">
                  <a:pos x="712" y="0"/>
                </a:cxn>
                <a:cxn ang="0">
                  <a:pos x="0" y="1499"/>
                </a:cxn>
                <a:cxn ang="0">
                  <a:pos x="418" y="2678"/>
                </a:cxn>
                <a:cxn ang="0">
                  <a:pos x="1164" y="2678"/>
                </a:cxn>
                <a:cxn ang="0">
                  <a:pos x="351" y="1099"/>
                </a:cxn>
              </a:cxnLst>
              <a:rect l="0" t="0" r="r" b="b"/>
              <a:pathLst>
                <a:path w="1164" h="2678">
                  <a:moveTo>
                    <a:pt x="351" y="1099"/>
                  </a:moveTo>
                  <a:cubicBezTo>
                    <a:pt x="351" y="701"/>
                    <a:pt x="482" y="326"/>
                    <a:pt x="712" y="0"/>
                  </a:cubicBezTo>
                  <a:cubicBezTo>
                    <a:pt x="268" y="408"/>
                    <a:pt x="0" y="930"/>
                    <a:pt x="0" y="1499"/>
                  </a:cubicBezTo>
                  <a:cubicBezTo>
                    <a:pt x="0" y="1929"/>
                    <a:pt x="153" y="2331"/>
                    <a:pt x="418" y="2678"/>
                  </a:cubicBezTo>
                  <a:cubicBezTo>
                    <a:pt x="1164" y="2678"/>
                    <a:pt x="1164" y="2678"/>
                    <a:pt x="1164" y="2678"/>
                  </a:cubicBezTo>
                  <a:cubicBezTo>
                    <a:pt x="660" y="2267"/>
                    <a:pt x="351" y="1711"/>
                    <a:pt x="351" y="109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160771" name="Titel 1"/>
          <p:cNvSpPr txBox="1">
            <a:spLocks/>
          </p:cNvSpPr>
          <p:nvPr/>
        </p:nvSpPr>
        <p:spPr bwMode="auto">
          <a:xfrm>
            <a:off x="2771775" y="1557338"/>
            <a:ext cx="60483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</a:pPr>
            <a:r>
              <a:rPr lang="ru-RU" sz="4400">
                <a:latin typeface="Calibri" pitchFamily="34" charset="0"/>
              </a:rPr>
              <a:t>Новые возможности в предоставлении услуг в сфере социального обслуживания</a:t>
            </a:r>
            <a:endParaRPr lang="de-DE" sz="4400" b="1">
              <a:latin typeface="Calibri" pitchFamily="34" charset="0"/>
            </a:endParaRPr>
          </a:p>
        </p:txBody>
      </p:sp>
      <p:sp>
        <p:nvSpPr>
          <p:cNvPr id="160772" name="Untertitel 2"/>
          <p:cNvSpPr txBox="1">
            <a:spLocks/>
          </p:cNvSpPr>
          <p:nvPr/>
        </p:nvSpPr>
        <p:spPr bwMode="auto">
          <a:xfrm>
            <a:off x="4140200" y="4292600"/>
            <a:ext cx="46894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\\NAS\charteo\07 Produktion\06_Bilder_und_Hintergründe\Separation Slides\Photoshop\B053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000" dirty="0"/>
              <a:t>Производство социальных услуг: основные процессы</a:t>
            </a:r>
            <a:endParaRPr lang="ru-RU" sz="3000" dirty="0"/>
          </a:p>
        </p:txBody>
      </p:sp>
      <p:sp>
        <p:nvSpPr>
          <p:cNvPr id="115717" name="Rectangle 2"/>
          <p:cNvSpPr txBox="1">
            <a:spLocks/>
          </p:cNvSpPr>
          <p:nvPr/>
        </p:nvSpPr>
        <p:spPr bwMode="auto">
          <a:xfrm>
            <a:off x="468313" y="908050"/>
            <a:ext cx="8229600" cy="48593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marL="338138" indent="-338138" algn="just">
              <a:lnSpc>
                <a:spcPct val="90000"/>
              </a:lnSpc>
              <a:spcBef>
                <a:spcPts val="700"/>
              </a:spcBef>
              <a:buFont typeface="ArialMT"/>
              <a:buChar char="•"/>
            </a:pPr>
            <a:r>
              <a:rPr lang="ru-RU" altLang="ru-RU" sz="3100">
                <a:latin typeface="Calibri" pitchFamily="34" charset="0"/>
              </a:rPr>
              <a:t>Разгосударствление сектора оказания соц услуг</a:t>
            </a:r>
          </a:p>
          <a:p>
            <a:pPr marL="338138" indent="-338138" algn="just">
              <a:lnSpc>
                <a:spcPct val="90000"/>
              </a:lnSpc>
              <a:spcBef>
                <a:spcPts val="700"/>
              </a:spcBef>
              <a:buFont typeface="ArialMT"/>
              <a:buChar char="•"/>
            </a:pPr>
            <a:r>
              <a:rPr lang="ru-RU" altLang="ru-RU" sz="3100">
                <a:latin typeface="Calibri" pitchFamily="34" charset="0"/>
              </a:rPr>
              <a:t>Активное вовлечение СОНКО в устойчивое производство социальных услуг (в т.ч. конкуренцию за бюджетное финансирование);</a:t>
            </a:r>
          </a:p>
          <a:p>
            <a:pPr marL="338138" indent="-338138" algn="just">
              <a:lnSpc>
                <a:spcPct val="90000"/>
              </a:lnSpc>
              <a:spcBef>
                <a:spcPts val="700"/>
              </a:spcBef>
              <a:buFont typeface="ArialMT"/>
              <a:buChar char="•"/>
            </a:pPr>
            <a:r>
              <a:rPr lang="ru-RU" altLang="ru-RU" sz="3100">
                <a:latin typeface="Calibri" pitchFamily="34" charset="0"/>
              </a:rPr>
              <a:t>Расширение практики аутсорсинга (квота в 44 ФЗ, дорожная карта);</a:t>
            </a:r>
          </a:p>
          <a:p>
            <a:pPr marL="338138" indent="-338138" algn="just">
              <a:lnSpc>
                <a:spcPct val="90000"/>
              </a:lnSpc>
              <a:spcBef>
                <a:spcPts val="700"/>
              </a:spcBef>
              <a:buFont typeface="ArialMT"/>
              <a:buChar char="•"/>
            </a:pPr>
            <a:r>
              <a:rPr lang="ru-RU" altLang="ru-RU" sz="3100">
                <a:latin typeface="Calibri" pitchFamily="34" charset="0"/>
              </a:rPr>
              <a:t>Введение в ФЗ О СОН обязательства обеспечения возможности получения в рамках соц обслуживания сопутствующих услуг (социальное сопровождение).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23528" y="1484784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281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 anchor="b"/>
          <a:lstStyle/>
          <a:p>
            <a:r>
              <a:rPr lang="ru-RU" sz="4000" smtClean="0"/>
              <a:t>Регулирование производства </a:t>
            </a:r>
            <a:br>
              <a:rPr lang="ru-RU" sz="4000" smtClean="0"/>
            </a:br>
            <a:r>
              <a:rPr lang="ru-RU" sz="4000" smtClean="0"/>
              <a:t>социальных услуг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20713"/>
            <a:ext cx="8229600" cy="490537"/>
          </a:xfrm>
        </p:spPr>
        <p:txBody>
          <a:bodyPr anchor="b"/>
          <a:lstStyle/>
          <a:p>
            <a:r>
              <a:rPr lang="ru-RU" sz="3600" smtClean="0"/>
              <a:t>Меры поддержки поставщиков социальных услуг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>
          <a:off x="330830" y="988900"/>
          <a:ext cx="8561715" cy="560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НПА Архангельской области</a:t>
            </a:r>
          </a:p>
        </p:txBody>
      </p:sp>
      <p:sp>
        <p:nvSpPr>
          <p:cNvPr id="164866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412875"/>
            <a:ext cx="828040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/>
              <a:t>Постановление Правительства Архангельской области от 29 декабря 2014 г. № 602-пп «Об утверждении Положения о размере и порядке выплаты компенсации поставщику или поставщикам социальных услуг, включенным в реестр поставщиков социальных услуг, но не участвующим в выполнении государственного задания (заказа), предоставляющим гражданину социальные услуги, предусмотренные индивидуальной программой предоставления социальных услуг»	 (</a:t>
            </a:r>
            <a:r>
              <a:rPr lang="ru-RU" sz="1400" smtClean="0"/>
              <a:t>Компенсация предоставляется в форме субсидии на возмещение затрат (части затрат) по оказанию социальных услуг</a:t>
            </a:r>
            <a:r>
              <a:rPr lang="ru-RU" sz="1600" smtClean="0"/>
              <a:t>)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Распоряжение от 23 марта 2015 г. № 220-р "Об утверждении примерной формы соглашения о предоставлении компенсации в целях возмещения затрат (части затрат) по оказанию социальных услуг на территории Архангельской области получателю социальных услуг в соответствии с индивидуальной программой предоставления социальных услуг и договором о предоставлении социальных услуг, имеющему право на получение таких услуг бесплатно или за частичную плату"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Постановление министерства труда, занятости и социального развития Архангельской области от 29 декабря 2014 г. № 44-П «Об утверждении Порядка утверждения тарифов на социальные услуги на основании подушевых нормативов финансирования социальных услуг в Архангельской области»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Постановление Правительства Архангельской области от 04 февраля 2014 года № 28-пп «Об утверждении Концепции развития социального предпринимательства в Архангельской области до 2020 года»	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Постановление Правительства Архангельской области от 18 ноября 2014 года № 475-пп «Об утверждении порядка предоставления социальных услуг поставщиками социальных услуг в Архангельской области»</a:t>
            </a: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5"/>
          <p:cNvSpPr>
            <a:spLocks noChangeArrowheads="1"/>
          </p:cNvSpPr>
          <p:nvPr/>
        </p:nvSpPr>
        <p:spPr bwMode="gray">
          <a:xfrm>
            <a:off x="80963" y="-1035050"/>
            <a:ext cx="9144000" cy="789305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uppieren 4"/>
          <p:cNvGrpSpPr/>
          <p:nvPr/>
        </p:nvGrpSpPr>
        <p:grpSpPr>
          <a:xfrm>
            <a:off x="0" y="0"/>
            <a:ext cx="5102536" cy="6859590"/>
            <a:chOff x="-42064" y="0"/>
            <a:chExt cx="5149482" cy="6859590"/>
          </a:xfrm>
          <a:solidFill>
            <a:srgbClr val="C00000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42064" y="0"/>
              <a:ext cx="4335769" cy="6859590"/>
            </a:xfrm>
            <a:custGeom>
              <a:avLst/>
              <a:gdLst/>
              <a:ahLst/>
              <a:cxnLst>
                <a:cxn ang="0">
                  <a:pos x="847" y="1549"/>
                </a:cxn>
                <a:cxn ang="0">
                  <a:pos x="1820" y="0"/>
                </a:cxn>
                <a:cxn ang="0">
                  <a:pos x="0" y="0"/>
                </a:cxn>
                <a:cxn ang="0">
                  <a:pos x="0" y="2880"/>
                </a:cxn>
                <a:cxn ang="0">
                  <a:pos x="1528" y="2880"/>
                </a:cxn>
                <a:cxn ang="0">
                  <a:pos x="847" y="1549"/>
                </a:cxn>
              </a:cxnLst>
              <a:rect l="0" t="0" r="r" b="b"/>
              <a:pathLst>
                <a:path w="1820" h="2880">
                  <a:moveTo>
                    <a:pt x="847" y="1549"/>
                  </a:moveTo>
                  <a:cubicBezTo>
                    <a:pt x="847" y="937"/>
                    <a:pt x="1222" y="385"/>
                    <a:pt x="18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1528" y="2880"/>
                    <a:pt x="1528" y="2880"/>
                    <a:pt x="1528" y="2880"/>
                  </a:cubicBezTo>
                  <a:cubicBezTo>
                    <a:pt x="1102" y="2517"/>
                    <a:pt x="847" y="2054"/>
                    <a:pt x="847" y="154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254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34593" y="0"/>
              <a:ext cx="3372825" cy="6859590"/>
            </a:xfrm>
            <a:custGeom>
              <a:avLst/>
              <a:gdLst/>
              <a:ahLst/>
              <a:cxnLst>
                <a:cxn ang="0">
                  <a:pos x="438" y="1344"/>
                </a:cxn>
                <a:cxn ang="0">
                  <a:pos x="1147" y="0"/>
                </a:cxn>
                <a:cxn ang="0">
                  <a:pos x="960" y="0"/>
                </a:cxn>
                <a:cxn ang="0">
                  <a:pos x="0" y="1701"/>
                </a:cxn>
                <a:cxn ang="0">
                  <a:pos x="418" y="2880"/>
                </a:cxn>
                <a:cxn ang="0">
                  <a:pos x="1416" y="2880"/>
                </a:cxn>
                <a:cxn ang="0">
                  <a:pos x="438" y="1344"/>
                </a:cxn>
              </a:cxnLst>
              <a:rect l="0" t="0" r="r" b="b"/>
              <a:pathLst>
                <a:path w="1416" h="2880">
                  <a:moveTo>
                    <a:pt x="438" y="1344"/>
                  </a:moveTo>
                  <a:cubicBezTo>
                    <a:pt x="438" y="830"/>
                    <a:pt x="705" y="360"/>
                    <a:pt x="1147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368" y="430"/>
                    <a:pt x="0" y="1033"/>
                    <a:pt x="0" y="1701"/>
                  </a:cubicBezTo>
                  <a:cubicBezTo>
                    <a:pt x="0" y="2131"/>
                    <a:pt x="153" y="2533"/>
                    <a:pt x="418" y="2880"/>
                  </a:cubicBezTo>
                  <a:cubicBezTo>
                    <a:pt x="1416" y="2880"/>
                    <a:pt x="1416" y="2880"/>
                    <a:pt x="1416" y="2880"/>
                  </a:cubicBezTo>
                  <a:cubicBezTo>
                    <a:pt x="816" y="2504"/>
                    <a:pt x="438" y="1955"/>
                    <a:pt x="438" y="1344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34593" y="480968"/>
              <a:ext cx="2772875" cy="6378622"/>
            </a:xfrm>
            <a:custGeom>
              <a:avLst/>
              <a:gdLst/>
              <a:ahLst/>
              <a:cxnLst>
                <a:cxn ang="0">
                  <a:pos x="351" y="1099"/>
                </a:cxn>
                <a:cxn ang="0">
                  <a:pos x="712" y="0"/>
                </a:cxn>
                <a:cxn ang="0">
                  <a:pos x="0" y="1499"/>
                </a:cxn>
                <a:cxn ang="0">
                  <a:pos x="418" y="2678"/>
                </a:cxn>
                <a:cxn ang="0">
                  <a:pos x="1164" y="2678"/>
                </a:cxn>
                <a:cxn ang="0">
                  <a:pos x="351" y="1099"/>
                </a:cxn>
              </a:cxnLst>
              <a:rect l="0" t="0" r="r" b="b"/>
              <a:pathLst>
                <a:path w="1164" h="2678">
                  <a:moveTo>
                    <a:pt x="351" y="1099"/>
                  </a:moveTo>
                  <a:cubicBezTo>
                    <a:pt x="351" y="701"/>
                    <a:pt x="482" y="326"/>
                    <a:pt x="712" y="0"/>
                  </a:cubicBezTo>
                  <a:cubicBezTo>
                    <a:pt x="268" y="408"/>
                    <a:pt x="0" y="930"/>
                    <a:pt x="0" y="1499"/>
                  </a:cubicBezTo>
                  <a:cubicBezTo>
                    <a:pt x="0" y="1929"/>
                    <a:pt x="153" y="2331"/>
                    <a:pt x="418" y="2678"/>
                  </a:cubicBezTo>
                  <a:cubicBezTo>
                    <a:pt x="1164" y="2678"/>
                    <a:pt x="1164" y="2678"/>
                    <a:pt x="1164" y="2678"/>
                  </a:cubicBezTo>
                  <a:cubicBezTo>
                    <a:pt x="660" y="2267"/>
                    <a:pt x="351" y="1711"/>
                    <a:pt x="351" y="109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165891" name="Titel 1"/>
          <p:cNvSpPr txBox="1">
            <a:spLocks/>
          </p:cNvSpPr>
          <p:nvPr/>
        </p:nvSpPr>
        <p:spPr bwMode="auto">
          <a:xfrm>
            <a:off x="3276600" y="1989138"/>
            <a:ext cx="55435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</a:pPr>
            <a:r>
              <a:rPr lang="ru-RU" sz="4400">
                <a:latin typeface="Calibri" pitchFamily="34" charset="0"/>
              </a:rPr>
              <a:t>Особенности оказания платных услуг</a:t>
            </a:r>
            <a:endParaRPr lang="de-DE" sz="4400" b="1">
              <a:latin typeface="Calibri" pitchFamily="34" charset="0"/>
            </a:endParaRPr>
          </a:p>
        </p:txBody>
      </p:sp>
      <p:sp>
        <p:nvSpPr>
          <p:cNvPr id="165892" name="Untertitel 2"/>
          <p:cNvSpPr txBox="1">
            <a:spLocks/>
          </p:cNvSpPr>
          <p:nvPr/>
        </p:nvSpPr>
        <p:spPr bwMode="auto">
          <a:xfrm>
            <a:off x="4140200" y="4292600"/>
            <a:ext cx="46894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mtClean="0"/>
              <a:t>Устав</a:t>
            </a:r>
          </a:p>
        </p:txBody>
      </p:sp>
      <p:sp>
        <p:nvSpPr>
          <p:cNvPr id="167938" name="Объект 2"/>
          <p:cNvSpPr>
            <a:spLocks noGrp="1"/>
          </p:cNvSpPr>
          <p:nvPr>
            <p:ph idx="4294967295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/>
            <a:r>
              <a:rPr lang="ru-RU" sz="2800" smtClean="0"/>
              <a:t>Правовой статус некоммерческих организаций имеет важную особенность – некоммерческие организации могут осуществлять только деятельность, которая предусмотрена Уставом. В Уставе некоммерческой организации должны быть определены предмет и цели деятельности. Поэтому во многих случаях для подтверждения того, что организация может осуществлять ту или иную деятельность просят предъявить Устав организации.</a:t>
            </a:r>
          </a:p>
        </p:txBody>
      </p:sp>
      <p:sp>
        <p:nvSpPr>
          <p:cNvPr id="167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4C587DE-F854-4E54-8C4F-8FBDCAA9AB3A}" type="slidenum">
              <a:rPr lang="ru-RU" altLang="ru-RU" sz="1400">
                <a:solidFill>
                  <a:srgbClr val="000000"/>
                </a:solidFill>
              </a:rPr>
              <a:pPr algn="r"/>
              <a:t>44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785225" cy="850900"/>
          </a:xfrm>
        </p:spPr>
        <p:txBody>
          <a:bodyPr/>
          <a:lstStyle/>
          <a:p>
            <a:pPr eaLnBrk="1" hangingPunct="1"/>
            <a:r>
              <a:rPr lang="ru-RU" sz="3600" smtClean="0"/>
              <a:t>Вносим в Устав направление деятельности</a:t>
            </a:r>
          </a:p>
        </p:txBody>
      </p:sp>
      <p:sp>
        <p:nvSpPr>
          <p:cNvPr id="168962" name="Объект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ru-RU" sz="2000" smtClean="0"/>
              <a:t>91.33 - деятельность прочих общественных организаций</a:t>
            </a:r>
          </a:p>
          <a:p>
            <a:pPr eaLnBrk="1" hangingPunct="1"/>
            <a:r>
              <a:rPr lang="ru-RU" sz="2000" smtClean="0"/>
              <a:t>73 - научные исследования и разработки;</a:t>
            </a:r>
          </a:p>
          <a:p>
            <a:pPr eaLnBrk="1" hangingPunct="1"/>
            <a:r>
              <a:rPr lang="ru-RU" sz="2000" smtClean="0"/>
              <a:t>80 - образование;</a:t>
            </a:r>
          </a:p>
          <a:p>
            <a:pPr eaLnBrk="1" hangingPunct="1"/>
            <a:r>
              <a:rPr lang="ru-RU" sz="2000" smtClean="0"/>
              <a:t>85 - здравоохранение и предоставление социальных услуг;</a:t>
            </a:r>
          </a:p>
          <a:p>
            <a:pPr eaLnBrk="1" hangingPunct="1"/>
            <a:r>
              <a:rPr lang="ru-RU" sz="2000" smtClean="0"/>
              <a:t>92.61 - деятельность спортивных объектов;</a:t>
            </a:r>
          </a:p>
          <a:p>
            <a:pPr eaLnBrk="1" hangingPunct="1"/>
            <a:r>
              <a:rPr lang="ru-RU" sz="2000" smtClean="0"/>
              <a:t>92.62 - прочая деятельность в области спорта;</a:t>
            </a:r>
          </a:p>
          <a:p>
            <a:pPr eaLnBrk="1" hangingPunct="1"/>
            <a:r>
              <a:rPr lang="ru-RU" sz="2000" smtClean="0"/>
              <a:t>92.51 - деятельность библиотек, архивов, учреждений клубного типа (за исключением деятельности клубов);</a:t>
            </a:r>
          </a:p>
          <a:p>
            <a:pPr eaLnBrk="1" hangingPunct="1"/>
            <a:r>
              <a:rPr lang="ru-RU" sz="2000" smtClean="0"/>
              <a:t>92.52 - деятельность музеев и охрана исторических мест и зданий;</a:t>
            </a:r>
          </a:p>
          <a:p>
            <a:pPr eaLnBrk="1" hangingPunct="1"/>
            <a:r>
              <a:rPr lang="ru-RU" sz="2000" smtClean="0"/>
              <a:t>92.53 - деятельность ботанических садов, зоопарков и заповедников.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Чтобы внести нужные ОКВЭДы нужно подать заявление по установленной форме в Министерство юстиции своего региона.</a:t>
            </a:r>
          </a:p>
          <a:p>
            <a:pPr eaLnBrk="1" hangingPunct="1"/>
            <a:endParaRPr lang="ru-RU" smtClean="0"/>
          </a:p>
        </p:txBody>
      </p:sp>
      <p:sp>
        <p:nvSpPr>
          <p:cNvPr id="168963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CE58BBA-6CB2-4286-99A3-1500C1BE9600}" type="slidenum">
              <a:rPr lang="ru-RU" altLang="ru-RU" sz="1400">
                <a:solidFill>
                  <a:srgbClr val="000000"/>
                </a:solidFill>
              </a:rPr>
              <a:pPr algn="r"/>
              <a:t>45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mtClean="0"/>
              <a:t>Платные услуги</a:t>
            </a:r>
          </a:p>
        </p:txBody>
      </p:sp>
      <p:sp>
        <p:nvSpPr>
          <p:cNvPr id="171010" name="Объект 2"/>
          <p:cNvSpPr>
            <a:spLocks noGrp="1"/>
          </p:cNvSpPr>
          <p:nvPr>
            <p:ph idx="4294967295"/>
          </p:nvPr>
        </p:nvSpPr>
        <p:spPr>
          <a:xfrm>
            <a:off x="250825" y="836613"/>
            <a:ext cx="8569325" cy="5616575"/>
          </a:xfrm>
        </p:spPr>
        <p:txBody>
          <a:bodyPr/>
          <a:lstStyle/>
          <a:p>
            <a:pPr eaLnBrk="1" hangingPunct="1"/>
            <a:r>
              <a:rPr lang="ru-RU" smtClean="0"/>
              <a:t>Для реализации уставных целей </a:t>
            </a:r>
          </a:p>
          <a:p>
            <a:pPr eaLnBrk="1" hangingPunct="1"/>
            <a:r>
              <a:rPr lang="ru-RU" smtClean="0"/>
              <a:t>Не основной вид деятельности, не подменять уставную деятельность</a:t>
            </a:r>
          </a:p>
          <a:p>
            <a:pPr eaLnBrk="1" hangingPunct="1"/>
            <a:r>
              <a:rPr lang="ru-RU" smtClean="0"/>
              <a:t>В уставе указано на право организации заниматься деятельностью, приносящей доход (платные услуги, участие в госзаказе…)</a:t>
            </a:r>
          </a:p>
          <a:p>
            <a:pPr eaLnBrk="1" hangingPunct="1"/>
            <a:r>
              <a:rPr lang="ru-RU" smtClean="0"/>
              <a:t>Раздельный учет доходов и расходов</a:t>
            </a:r>
          </a:p>
          <a:p>
            <a:pPr eaLnBrk="1" hangingPunct="1"/>
            <a:r>
              <a:rPr lang="ru-RU" sz="240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НКО должна иметь обособленное имущество в размере не менее минимального уставного капитала, предусмотренного для ООО (на март 2015 года это 10 000 рублей).</a:t>
            </a:r>
            <a:endParaRPr lang="ru-RU" sz="2400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71011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8A984FA-BA03-419B-AB38-ADB320902F30}" type="slidenum">
              <a:rPr lang="ru-RU" altLang="ru-RU" sz="1400">
                <a:solidFill>
                  <a:srgbClr val="000000"/>
                </a:solidFill>
              </a:rPr>
              <a:pPr algn="r"/>
              <a:t>46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Заголовок 1"/>
          <p:cNvSpPr>
            <a:spLocks noGrp="1"/>
          </p:cNvSpPr>
          <p:nvPr>
            <p:ph type="title" idx="4294967295"/>
          </p:nvPr>
        </p:nvSpPr>
        <p:spPr/>
        <p:txBody>
          <a:bodyPr bIns="91440" anchor="b"/>
          <a:lstStyle/>
          <a:p>
            <a:pPr eaLnBrk="1" hangingPunct="1"/>
            <a:r>
              <a:rPr lang="ru-RU" sz="4000" smtClean="0"/>
              <a:t>Правовые условия производства соц услуг</a:t>
            </a: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29ACA5A-57B1-42E1-A585-B813A31EC9E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ru-RU" sz="1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2035" name="Объект 3"/>
          <p:cNvSpPr>
            <a:spLocks noGrp="1"/>
          </p:cNvSpPr>
          <p:nvPr>
            <p:ph sz="quarter" idx="4294967295"/>
          </p:nvPr>
        </p:nvSpPr>
        <p:spPr>
          <a:xfrm>
            <a:off x="457200" y="1992313"/>
            <a:ext cx="8229600" cy="4133850"/>
          </a:xfrm>
        </p:spPr>
        <p:txBody>
          <a:bodyPr/>
          <a:lstStyle/>
          <a:p>
            <a:pPr marL="273050" indent="-273050" eaLnBrk="1" hangingPunct="1"/>
            <a:r>
              <a:rPr lang="ru-RU" sz="3000" smtClean="0"/>
              <a:t>Соответствие требованиям надзорных органов (роспотребнадзор, госпожнадзор)</a:t>
            </a:r>
          </a:p>
          <a:p>
            <a:pPr marL="273050" indent="-273050" eaLnBrk="1" hangingPunct="1"/>
            <a:r>
              <a:rPr lang="ru-RU" sz="3000" smtClean="0"/>
              <a:t>Лицензирование деятельности</a:t>
            </a:r>
          </a:p>
          <a:p>
            <a:pPr marL="273050" indent="-273050" eaLnBrk="1" hangingPunct="1"/>
            <a:r>
              <a:rPr lang="ru-RU" sz="3000" smtClean="0"/>
              <a:t>Специализированные кадры (наличие мед, пед образования, аккредитация)</a:t>
            </a:r>
          </a:p>
          <a:p>
            <a:pPr marL="273050" indent="-273050" eaLnBrk="1" hangingPunct="1"/>
            <a:r>
              <a:rPr lang="ru-RU" sz="3000" smtClean="0"/>
              <a:t>Стандарты оказания услуг</a:t>
            </a:r>
          </a:p>
          <a:p>
            <a:pPr marL="273050" indent="-273050" eaLnBrk="1" hangingPunct="1"/>
            <a:r>
              <a:rPr lang="ru-RU" sz="3000" smtClean="0"/>
              <a:t>Доступность информации об услугах для потребителей</a:t>
            </a:r>
          </a:p>
        </p:txBody>
      </p: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856"/>
            <a:ext cx="8496944" cy="10248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Возможные риски для СОНКО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0825" y="1341438"/>
            <a:ext cx="5184775" cy="5040312"/>
          </a:xfrm>
        </p:spPr>
        <p:txBody>
          <a:bodyPr rtlCol="0">
            <a:noAutofit/>
          </a:bodyPr>
          <a:lstStyle/>
          <a:p>
            <a:pPr marL="228600" indent="-228600" eaLnBrk="1" fontAlgn="auto" hangingPunct="1">
              <a:spcBef>
                <a:spcPts val="700"/>
              </a:spcBef>
              <a:spcAft>
                <a:spcPts val="0"/>
              </a:spcAft>
              <a:buFont typeface="ArialMT" charset="0"/>
              <a:buChar char="•"/>
              <a:defRPr/>
            </a:pPr>
            <a:r>
              <a:rPr lang="ru-RU" altLang="ru-RU" sz="1600" dirty="0" smtClean="0"/>
              <a:t>Применение требований, применяемых к учреждениям;</a:t>
            </a:r>
          </a:p>
          <a:p>
            <a:pPr marL="228600" indent="-228600" eaLnBrk="1" fontAlgn="auto" hangingPunct="1">
              <a:spcBef>
                <a:spcPts val="700"/>
              </a:spcBef>
              <a:spcAft>
                <a:spcPts val="0"/>
              </a:spcAft>
              <a:buFont typeface="ArialMT" charset="0"/>
              <a:buChar char="•"/>
              <a:defRPr/>
            </a:pPr>
            <a:r>
              <a:rPr lang="ru-RU" altLang="ru-RU" sz="1600" dirty="0" smtClean="0"/>
              <a:t>Неумение выделить и грамотно оформить социальную услугу (стандартизация);</a:t>
            </a:r>
          </a:p>
          <a:p>
            <a:pPr marL="228600" indent="-228600" eaLnBrk="1" fontAlgn="auto" hangingPunct="1">
              <a:spcBef>
                <a:spcPts val="700"/>
              </a:spcBef>
              <a:spcAft>
                <a:spcPts val="0"/>
              </a:spcAft>
              <a:buFont typeface="ArialMT" charset="0"/>
              <a:buChar char="•"/>
              <a:defRPr/>
            </a:pPr>
            <a:r>
              <a:rPr lang="ru-RU" altLang="ru-RU" sz="1600" dirty="0" smtClean="0"/>
              <a:t>Отсутствие навыков предпринимательской деятельности, </a:t>
            </a:r>
            <a:r>
              <a:rPr lang="ru-RU" altLang="ru-RU" sz="1600" dirty="0" err="1" smtClean="0"/>
              <a:t>внепроектной</a:t>
            </a:r>
            <a:r>
              <a:rPr lang="ru-RU" altLang="ru-RU" sz="1600" dirty="0" smtClean="0"/>
              <a:t> устойчивости;</a:t>
            </a:r>
          </a:p>
          <a:p>
            <a:pPr marL="228600" indent="-228600" eaLnBrk="1" fontAlgn="auto" hangingPunct="1">
              <a:spcBef>
                <a:spcPts val="700"/>
              </a:spcBef>
              <a:spcAft>
                <a:spcPts val="0"/>
              </a:spcAft>
              <a:buFont typeface="ArialMT" charset="0"/>
              <a:buChar char="•"/>
              <a:defRPr/>
            </a:pPr>
            <a:r>
              <a:rPr lang="ru-RU" altLang="ru-RU" sz="1600" dirty="0" smtClean="0"/>
              <a:t>Малая производительность, невозможность тиражирования;</a:t>
            </a:r>
          </a:p>
          <a:p>
            <a:pPr marL="228600" indent="-228600" eaLnBrk="1" fontAlgn="auto" hangingPunct="1">
              <a:spcBef>
                <a:spcPts val="700"/>
              </a:spcBef>
              <a:spcAft>
                <a:spcPts val="0"/>
              </a:spcAft>
              <a:buFont typeface="ArialMT" charset="0"/>
              <a:buChar char="•"/>
              <a:defRPr/>
            </a:pPr>
            <a:r>
              <a:rPr lang="ru-RU" altLang="ru-RU" sz="1600" dirty="0" smtClean="0"/>
              <a:t>Очень специфичная услуга, целевая группа;</a:t>
            </a:r>
          </a:p>
          <a:p>
            <a:pPr marL="228600" indent="-228600" eaLnBrk="1" fontAlgn="auto" hangingPunct="1">
              <a:spcBef>
                <a:spcPts val="700"/>
              </a:spcBef>
              <a:spcAft>
                <a:spcPts val="0"/>
              </a:spcAft>
              <a:buFont typeface="ArialMT" charset="0"/>
              <a:buChar char="•"/>
              <a:defRPr/>
            </a:pPr>
            <a:r>
              <a:rPr lang="ru-RU" altLang="ru-RU" sz="1600" dirty="0" smtClean="0"/>
              <a:t>Востребованная, но не покупаемая услуга (потребитель неплатежеспособен, ОИВ не закупают);</a:t>
            </a:r>
          </a:p>
          <a:p>
            <a:pPr marL="228600" indent="-228600" eaLnBrk="1" fontAlgn="auto" hangingPunct="1">
              <a:spcBef>
                <a:spcPts val="700"/>
              </a:spcBef>
              <a:spcAft>
                <a:spcPts val="0"/>
              </a:spcAft>
              <a:buFont typeface="ArialMT" charset="0"/>
              <a:buChar char="•"/>
              <a:defRPr/>
            </a:pPr>
            <a:r>
              <a:rPr lang="ru-RU" altLang="ru-RU" sz="1600" dirty="0" smtClean="0"/>
              <a:t>Отсутствие опыта работы в сфере государственного и муниципального заказа;</a:t>
            </a:r>
          </a:p>
          <a:p>
            <a:pPr marL="228600" indent="-228600" eaLnBrk="1" fontAlgn="auto" hangingPunct="1">
              <a:spcBef>
                <a:spcPts val="700"/>
              </a:spcBef>
              <a:spcAft>
                <a:spcPts val="0"/>
              </a:spcAft>
              <a:buFont typeface="ArialMT" charset="0"/>
              <a:buChar char="•"/>
              <a:defRPr/>
            </a:pPr>
            <a:r>
              <a:rPr lang="ru-RU" altLang="ru-RU" sz="1600" dirty="0" smtClean="0"/>
              <a:t>Риск утраты социальной направленности деятельности;</a:t>
            </a:r>
          </a:p>
          <a:p>
            <a:pPr marL="228600" indent="-228600" eaLnBrk="1" fontAlgn="auto" hangingPunct="1">
              <a:spcBef>
                <a:spcPts val="700"/>
              </a:spcBef>
              <a:spcAft>
                <a:spcPts val="0"/>
              </a:spcAft>
              <a:buFont typeface="ArialMT" charset="0"/>
              <a:buChar char="•"/>
              <a:defRPr/>
            </a:pPr>
            <a:r>
              <a:rPr lang="ru-RU" altLang="ru-RU" sz="1600" dirty="0" smtClean="0"/>
              <a:t>Невозможность включения специалистов СОНКО в программы повышения квалификации.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1600" u="sng" dirty="0"/>
          </a:p>
        </p:txBody>
      </p:sp>
      <p:grpSp>
        <p:nvGrpSpPr>
          <p:cNvPr id="173061" name="Gruppieren 89"/>
          <p:cNvGrpSpPr>
            <a:grpSpLocks/>
          </p:cNvGrpSpPr>
          <p:nvPr/>
        </p:nvGrpSpPr>
        <p:grpSpPr bwMode="auto">
          <a:xfrm>
            <a:off x="5148263" y="2479675"/>
            <a:ext cx="3995737" cy="4378325"/>
            <a:chOff x="175576" y="1449687"/>
            <a:chExt cx="4434872" cy="4955093"/>
          </a:xfrm>
        </p:grpSpPr>
        <p:grpSp>
          <p:nvGrpSpPr>
            <p:cNvPr id="5" name="Gruppieren 98"/>
            <p:cNvGrpSpPr/>
            <p:nvPr/>
          </p:nvGrpSpPr>
          <p:grpSpPr bwMode="gray">
            <a:xfrm>
              <a:off x="464641" y="2243224"/>
              <a:ext cx="2871614" cy="2871614"/>
              <a:chOff x="2811600" y="1918631"/>
              <a:chExt cx="3520800" cy="352080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p:grpSpPr>
          <p:sp>
            <p:nvSpPr>
              <p:cNvPr id="82" name="_color1"/>
              <p:cNvSpPr>
                <a:spLocks noChangeArrowheads="1"/>
              </p:cNvSpPr>
              <p:nvPr/>
            </p:nvSpPr>
            <p:spPr bwMode="gray">
              <a:xfrm>
                <a:off x="2811600" y="1918631"/>
                <a:ext cx="3520800" cy="3520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13500000" scaled="1"/>
              </a:gradFill>
              <a:ln w="127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  <a:sp3d/>
            </p:spPr>
            <p:txBody>
              <a:bodyPr lIns="0" tIns="0" rIns="0" bIns="1944000" anchor="b"/>
              <a:lstStyle/>
              <a:p>
                <a:pPr algn="ctr" defTabSz="801688" fontAlgn="auto">
                  <a:spcBef>
                    <a:spcPts val="0"/>
                  </a:spcBef>
                  <a:spcAft>
                    <a:spcPct val="40000"/>
                  </a:spcAft>
                  <a:defRPr/>
                </a:pPr>
                <a:endParaRPr lang="en-US" sz="1200" noProof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83" name="Oval 7"/>
              <p:cNvSpPr>
                <a:spLocks noChangeArrowheads="1"/>
              </p:cNvSpPr>
              <p:nvPr/>
            </p:nvSpPr>
            <p:spPr bwMode="gray">
              <a:xfrm>
                <a:off x="2858336" y="1965367"/>
                <a:ext cx="3427328" cy="3427328"/>
              </a:xfrm>
              <a:prstGeom prst="ellipse">
                <a:avLst/>
              </a:prstGeom>
              <a:gradFill rotWithShape="1">
                <a:gsLst>
                  <a:gs pos="0">
                    <a:srgbClr val="EAEAEA">
                      <a:gamma/>
                      <a:tint val="0"/>
                      <a:invGamma/>
                    </a:srgbClr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sp3d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4" name="_color1"/>
              <p:cNvSpPr>
                <a:spLocks noChangeArrowheads="1"/>
              </p:cNvSpPr>
              <p:nvPr/>
            </p:nvSpPr>
            <p:spPr bwMode="gray">
              <a:xfrm>
                <a:off x="3153034" y="2260066"/>
                <a:ext cx="2837931" cy="283793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13500000" scaled="1"/>
              </a:gradFill>
              <a:ln w="12700" algn="ctr">
                <a:solidFill>
                  <a:srgbClr val="FFFFFF"/>
                </a:solidFill>
                <a:round/>
                <a:headEnd/>
                <a:tailEnd/>
              </a:ln>
              <a:effectLst/>
              <a:sp3d/>
            </p:spPr>
            <p:txBody>
              <a:bodyPr lIns="0" tIns="0" rIns="0" bIns="1944000" anchor="b"/>
              <a:lstStyle/>
              <a:p>
                <a:pPr algn="ctr" defTabSz="801688" fontAlgn="auto">
                  <a:spcBef>
                    <a:spcPts val="0"/>
                  </a:spcBef>
                  <a:spcAft>
                    <a:spcPct val="40000"/>
                  </a:spcAft>
                  <a:defRPr/>
                </a:pPr>
                <a:endParaRPr lang="en-US" sz="1200" noProof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85" name="Oval 9"/>
              <p:cNvSpPr>
                <a:spLocks noChangeArrowheads="1"/>
              </p:cNvSpPr>
              <p:nvPr/>
            </p:nvSpPr>
            <p:spPr bwMode="gray">
              <a:xfrm>
                <a:off x="3447733" y="2554764"/>
                <a:ext cx="2248534" cy="2248534"/>
              </a:xfrm>
              <a:prstGeom prst="ellipse">
                <a:avLst/>
              </a:prstGeom>
              <a:gradFill rotWithShape="1">
                <a:gsLst>
                  <a:gs pos="0">
                    <a:srgbClr val="EAEAEA">
                      <a:gamma/>
                      <a:tint val="0"/>
                      <a:invGamma/>
                    </a:srgbClr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sp3d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" name="_color1"/>
              <p:cNvSpPr>
                <a:spLocks noChangeArrowheads="1"/>
              </p:cNvSpPr>
              <p:nvPr/>
            </p:nvSpPr>
            <p:spPr bwMode="gray">
              <a:xfrm>
                <a:off x="3735940" y="2842971"/>
                <a:ext cx="1669524" cy="167212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13500000" scaled="1"/>
              </a:gradFill>
              <a:ln w="12700" algn="ctr">
                <a:solidFill>
                  <a:srgbClr val="FFFFFF"/>
                </a:solidFill>
                <a:round/>
                <a:headEnd/>
                <a:tailEnd/>
              </a:ln>
              <a:effectLst/>
              <a:sp3d/>
            </p:spPr>
            <p:txBody>
              <a:bodyPr lIns="0" tIns="0" rIns="0" bIns="1944000" anchor="b"/>
              <a:lstStyle/>
              <a:p>
                <a:pPr algn="ctr" defTabSz="801688" fontAlgn="auto">
                  <a:spcBef>
                    <a:spcPts val="0"/>
                  </a:spcBef>
                  <a:spcAft>
                    <a:spcPct val="40000"/>
                  </a:spcAft>
                  <a:defRPr/>
                </a:pPr>
                <a:endParaRPr lang="en-US" sz="1200" noProof="1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87" name="Oval 11"/>
              <p:cNvSpPr>
                <a:spLocks noChangeArrowheads="1"/>
              </p:cNvSpPr>
              <p:nvPr/>
            </p:nvSpPr>
            <p:spPr bwMode="gray">
              <a:xfrm>
                <a:off x="3977410" y="3081845"/>
                <a:ext cx="1194372" cy="1194371"/>
              </a:xfrm>
              <a:prstGeom prst="ellipse">
                <a:avLst/>
              </a:prstGeom>
              <a:gradFill rotWithShape="1">
                <a:gsLst>
                  <a:gs pos="0">
                    <a:srgbClr val="EAEAEA">
                      <a:gamma/>
                      <a:tint val="0"/>
                      <a:invGamma/>
                    </a:srgbClr>
                  </a:gs>
                  <a:gs pos="100000">
                    <a:srgbClr val="EAEAE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sp3d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8" name="_color1"/>
              <p:cNvSpPr>
                <a:spLocks noChangeArrowheads="1"/>
              </p:cNvSpPr>
              <p:nvPr/>
            </p:nvSpPr>
            <p:spPr bwMode="gray">
              <a:xfrm>
                <a:off x="4212390" y="3316825"/>
                <a:ext cx="724412" cy="724412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sp3d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noProof="1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73064" name="Gruppieren 133"/>
            <p:cNvGrpSpPr>
              <a:grpSpLocks/>
            </p:cNvGrpSpPr>
            <p:nvPr/>
          </p:nvGrpSpPr>
          <p:grpSpPr bwMode="auto">
            <a:xfrm rot="-218850">
              <a:off x="175576" y="5014280"/>
              <a:ext cx="1135413" cy="1390500"/>
              <a:chOff x="-144464" y="4739960"/>
              <a:chExt cx="1135413" cy="1390500"/>
            </a:xfrm>
          </p:grpSpPr>
          <p:grpSp>
            <p:nvGrpSpPr>
              <p:cNvPr id="173122" name="Gruppieren 95"/>
              <p:cNvGrpSpPr>
                <a:grpSpLocks/>
              </p:cNvGrpSpPr>
              <p:nvPr/>
            </p:nvGrpSpPr>
            <p:grpSpPr bwMode="auto">
              <a:xfrm>
                <a:off x="-144464" y="4855827"/>
                <a:ext cx="1135413" cy="1274633"/>
                <a:chOff x="3139200" y="3748495"/>
                <a:chExt cx="1392096" cy="1562789"/>
              </a:xfrm>
            </p:grpSpPr>
            <p:grpSp>
              <p:nvGrpSpPr>
                <p:cNvPr id="173124" name="Group 341"/>
                <p:cNvGrpSpPr>
                  <a:grpSpLocks/>
                </p:cNvGrpSpPr>
                <p:nvPr/>
              </p:nvGrpSpPr>
              <p:grpSpPr bwMode="auto">
                <a:xfrm rot="4943651">
                  <a:off x="3137008" y="3916997"/>
                  <a:ext cx="1396479" cy="1392096"/>
                  <a:chOff x="3146" y="1103"/>
                  <a:chExt cx="739" cy="737"/>
                </a:xfrm>
              </p:grpSpPr>
              <p:sp>
                <p:nvSpPr>
                  <p:cNvPr id="77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122" y="1115"/>
                    <a:ext cx="372" cy="413"/>
                  </a:xfrm>
                  <a:custGeom>
                    <a:avLst/>
                    <a:gdLst/>
                    <a:ahLst/>
                    <a:cxnLst>
                      <a:cxn ang="0">
                        <a:pos x="306" y="321"/>
                      </a:cxn>
                      <a:cxn ang="0">
                        <a:pos x="210" y="212"/>
                      </a:cxn>
                      <a:cxn ang="0">
                        <a:pos x="23" y="42"/>
                      </a:cxn>
                      <a:cxn ang="0">
                        <a:pos x="23" y="86"/>
                      </a:cxn>
                      <a:cxn ang="0">
                        <a:pos x="145" y="276"/>
                      </a:cxn>
                      <a:cxn ang="0">
                        <a:pos x="238" y="382"/>
                      </a:cxn>
                      <a:cxn ang="0">
                        <a:pos x="326" y="451"/>
                      </a:cxn>
                      <a:cxn ang="0">
                        <a:pos x="365" y="412"/>
                      </a:cxn>
                      <a:cxn ang="0">
                        <a:pos x="306" y="321"/>
                      </a:cxn>
                    </a:cxnLst>
                    <a:rect l="0" t="0" r="r" b="b"/>
                    <a:pathLst>
                      <a:path w="365" h="456">
                        <a:moveTo>
                          <a:pt x="306" y="321"/>
                        </a:moveTo>
                        <a:cubicBezTo>
                          <a:pt x="210" y="212"/>
                          <a:pt x="210" y="212"/>
                          <a:pt x="210" y="212"/>
                        </a:cubicBezTo>
                        <a:cubicBezTo>
                          <a:pt x="23" y="42"/>
                          <a:pt x="23" y="42"/>
                          <a:pt x="23" y="42"/>
                        </a:cubicBezTo>
                        <a:cubicBezTo>
                          <a:pt x="23" y="42"/>
                          <a:pt x="0" y="0"/>
                          <a:pt x="23" y="86"/>
                        </a:cubicBezTo>
                        <a:cubicBezTo>
                          <a:pt x="145" y="276"/>
                          <a:pt x="145" y="276"/>
                          <a:pt x="145" y="276"/>
                        </a:cubicBezTo>
                        <a:cubicBezTo>
                          <a:pt x="238" y="382"/>
                          <a:pt x="238" y="382"/>
                          <a:pt x="238" y="382"/>
                        </a:cubicBezTo>
                        <a:cubicBezTo>
                          <a:pt x="326" y="451"/>
                          <a:pt x="326" y="451"/>
                          <a:pt x="326" y="451"/>
                        </a:cubicBezTo>
                        <a:cubicBezTo>
                          <a:pt x="326" y="451"/>
                          <a:pt x="364" y="456"/>
                          <a:pt x="365" y="412"/>
                        </a:cubicBezTo>
                        <a:lnTo>
                          <a:pt x="306" y="32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8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351" y="1244"/>
                    <a:ext cx="508" cy="348"/>
                  </a:xfrm>
                  <a:custGeom>
                    <a:avLst/>
                    <a:gdLst/>
                    <a:ahLst/>
                    <a:cxnLst>
                      <a:cxn ang="0">
                        <a:pos x="201" y="0"/>
                      </a:cxn>
                      <a:cxn ang="0">
                        <a:pos x="27" y="50"/>
                      </a:cxn>
                      <a:cxn ang="0">
                        <a:pos x="431" y="383"/>
                      </a:cxn>
                      <a:cxn ang="0">
                        <a:pos x="501" y="317"/>
                      </a:cxn>
                      <a:cxn ang="0">
                        <a:pos x="201" y="0"/>
                      </a:cxn>
                    </a:cxnLst>
                    <a:rect l="0" t="0" r="r" b="b"/>
                    <a:pathLst>
                      <a:path w="501" h="383">
                        <a:moveTo>
                          <a:pt x="201" y="0"/>
                        </a:moveTo>
                        <a:cubicBezTo>
                          <a:pt x="201" y="0"/>
                          <a:pt x="36" y="6"/>
                          <a:pt x="27" y="50"/>
                        </a:cubicBezTo>
                        <a:cubicBezTo>
                          <a:pt x="0" y="179"/>
                          <a:pt x="431" y="383"/>
                          <a:pt x="431" y="383"/>
                        </a:cubicBezTo>
                        <a:cubicBezTo>
                          <a:pt x="501" y="317"/>
                          <a:pt x="501" y="317"/>
                          <a:pt x="501" y="317"/>
                        </a:cubicBezTo>
                        <a:lnTo>
                          <a:pt x="20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0000"/>
                          <a:lumOff val="6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9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281" y="1321"/>
                    <a:ext cx="387" cy="530"/>
                  </a:xfrm>
                  <a:custGeom>
                    <a:avLst/>
                    <a:gdLst/>
                    <a:ahLst/>
                    <a:cxnLst>
                      <a:cxn ang="0">
                        <a:pos x="126" y="5"/>
                      </a:cxn>
                      <a:cxn ang="0">
                        <a:pos x="0" y="269"/>
                      </a:cxn>
                      <a:cxn ang="0">
                        <a:pos x="300" y="586"/>
                      </a:cxn>
                      <a:cxn ang="0">
                        <a:pos x="383" y="442"/>
                      </a:cxn>
                      <a:cxn ang="0">
                        <a:pos x="126" y="5"/>
                      </a:cxn>
                    </a:cxnLst>
                    <a:rect l="0" t="0" r="r" b="b"/>
                    <a:pathLst>
                      <a:path w="383" h="586">
                        <a:moveTo>
                          <a:pt x="126" y="5"/>
                        </a:moveTo>
                        <a:cubicBezTo>
                          <a:pt x="53" y="8"/>
                          <a:pt x="0" y="269"/>
                          <a:pt x="0" y="269"/>
                        </a:cubicBezTo>
                        <a:cubicBezTo>
                          <a:pt x="300" y="586"/>
                          <a:pt x="300" y="586"/>
                          <a:pt x="300" y="586"/>
                        </a:cubicBezTo>
                        <a:cubicBezTo>
                          <a:pt x="383" y="442"/>
                          <a:pt x="383" y="442"/>
                          <a:pt x="383" y="442"/>
                        </a:cubicBezTo>
                        <a:cubicBezTo>
                          <a:pt x="383" y="442"/>
                          <a:pt x="252" y="0"/>
                          <a:pt x="126" y="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0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348" y="1186"/>
                    <a:ext cx="303" cy="4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0" y="280"/>
                      </a:cxn>
                      <a:cxn ang="0">
                        <a:pos x="269" y="466"/>
                      </a:cxn>
                      <a:cxn ang="0">
                        <a:pos x="300" y="31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00" h="466">
                        <a:moveTo>
                          <a:pt x="0" y="0"/>
                        </a:moveTo>
                        <a:cubicBezTo>
                          <a:pt x="0" y="0"/>
                          <a:pt x="5" y="219"/>
                          <a:pt x="40" y="280"/>
                        </a:cubicBezTo>
                        <a:cubicBezTo>
                          <a:pt x="77" y="344"/>
                          <a:pt x="269" y="466"/>
                          <a:pt x="269" y="466"/>
                        </a:cubicBezTo>
                        <a:cubicBezTo>
                          <a:pt x="300" y="317"/>
                          <a:pt x="300" y="317"/>
                          <a:pt x="300" y="31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1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220" y="1326"/>
                    <a:ext cx="443" cy="31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9" y="35"/>
                      </a:cxn>
                      <a:cxn ang="0">
                        <a:pos x="435" y="300"/>
                      </a:cxn>
                      <a:cxn ang="0">
                        <a:pos x="300" y="354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435" h="354">
                        <a:moveTo>
                          <a:pt x="0" y="37"/>
                        </a:moveTo>
                        <a:cubicBezTo>
                          <a:pt x="0" y="37"/>
                          <a:pt x="219" y="0"/>
                          <a:pt x="279" y="35"/>
                        </a:cubicBezTo>
                        <a:cubicBezTo>
                          <a:pt x="346" y="73"/>
                          <a:pt x="435" y="300"/>
                          <a:pt x="435" y="300"/>
                        </a:cubicBezTo>
                        <a:cubicBezTo>
                          <a:pt x="300" y="354"/>
                          <a:pt x="300" y="354"/>
                          <a:pt x="300" y="354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73125" name="Group 347"/>
                <p:cNvGrpSpPr>
                  <a:grpSpLocks/>
                </p:cNvGrpSpPr>
                <p:nvPr/>
              </p:nvGrpSpPr>
              <p:grpSpPr bwMode="auto">
                <a:xfrm rot="4943651">
                  <a:off x="4210361" y="3765552"/>
                  <a:ext cx="266446" cy="232331"/>
                  <a:chOff x="3097" y="1092"/>
                  <a:chExt cx="141" cy="123"/>
                </a:xfrm>
              </p:grpSpPr>
              <p:sp>
                <p:nvSpPr>
                  <p:cNvPr id="173133" name="Freeform 348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097" y="1092"/>
                    <a:ext cx="62" cy="61"/>
                  </a:xfrm>
                  <a:custGeom>
                    <a:avLst/>
                    <a:gdLst>
                      <a:gd name="T0" fmla="*/ 68 w 61"/>
                      <a:gd name="T1" fmla="*/ 31 h 68"/>
                      <a:gd name="T2" fmla="*/ 3 w 61"/>
                      <a:gd name="T3" fmla="*/ 8 h 68"/>
                      <a:gd name="T4" fmla="*/ 0 w 61"/>
                      <a:gd name="T5" fmla="*/ 6 h 68"/>
                      <a:gd name="T6" fmla="*/ 8 w 61"/>
                      <a:gd name="T7" fmla="*/ 0 h 68"/>
                      <a:gd name="T8" fmla="*/ 10 w 61"/>
                      <a:gd name="T9" fmla="*/ 3 h 68"/>
                      <a:gd name="T10" fmla="*/ 68 w 61"/>
                      <a:gd name="T11" fmla="*/ 31 h 68"/>
                      <a:gd name="T12" fmla="*/ 68 w 61"/>
                      <a:gd name="T13" fmla="*/ 31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1"/>
                      <a:gd name="T22" fmla="*/ 0 h 68"/>
                      <a:gd name="T23" fmla="*/ 61 w 61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1" h="68">
                        <a:moveTo>
                          <a:pt x="61" y="68"/>
                        </a:move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3"/>
                          <a:pt x="4" y="4"/>
                          <a:pt x="8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61" y="67"/>
                          <a:pt x="61" y="67"/>
                          <a:pt x="61" y="67"/>
                        </a:cubicBezTo>
                        <a:lnTo>
                          <a:pt x="61" y="6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666666"/>
                      </a:gs>
                      <a:gs pos="100000">
                        <a:srgbClr val="DDDDDD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3134" name="Freeform 349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131" y="1113"/>
                    <a:ext cx="107" cy="102"/>
                  </a:xfrm>
                  <a:custGeom>
                    <a:avLst/>
                    <a:gdLst>
                      <a:gd name="T0" fmla="*/ 67 w 106"/>
                      <a:gd name="T1" fmla="*/ 0 h 113"/>
                      <a:gd name="T2" fmla="*/ 41 w 106"/>
                      <a:gd name="T3" fmla="*/ 20 h 113"/>
                      <a:gd name="T4" fmla="*/ 0 w 106"/>
                      <a:gd name="T5" fmla="*/ 28 h 113"/>
                      <a:gd name="T6" fmla="*/ 71 w 106"/>
                      <a:gd name="T7" fmla="*/ 52 h 113"/>
                      <a:gd name="T8" fmla="*/ 110 w 106"/>
                      <a:gd name="T9" fmla="*/ 32 h 113"/>
                      <a:gd name="T10" fmla="*/ 67 w 106"/>
                      <a:gd name="T11" fmla="*/ 0 h 1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6"/>
                      <a:gd name="T19" fmla="*/ 0 h 113"/>
                      <a:gd name="T20" fmla="*/ 106 w 106"/>
                      <a:gd name="T21" fmla="*/ 113 h 1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6" h="113">
                        <a:moveTo>
                          <a:pt x="60" y="0"/>
                        </a:moveTo>
                        <a:cubicBezTo>
                          <a:pt x="60" y="0"/>
                          <a:pt x="62" y="20"/>
                          <a:pt x="41" y="41"/>
                        </a:cubicBezTo>
                        <a:cubicBezTo>
                          <a:pt x="17" y="63"/>
                          <a:pt x="0" y="56"/>
                          <a:pt x="0" y="56"/>
                        </a:cubicBezTo>
                        <a:cubicBezTo>
                          <a:pt x="64" y="106"/>
                          <a:pt x="64" y="106"/>
                          <a:pt x="64" y="106"/>
                        </a:cubicBezTo>
                        <a:cubicBezTo>
                          <a:pt x="64" y="106"/>
                          <a:pt x="106" y="113"/>
                          <a:pt x="103" y="67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3126" name="Group 350"/>
                <p:cNvGrpSpPr>
                  <a:grpSpLocks/>
                </p:cNvGrpSpPr>
                <p:nvPr/>
              </p:nvGrpSpPr>
              <p:grpSpPr bwMode="auto">
                <a:xfrm rot="-6134459">
                  <a:off x="4232520" y="3818223"/>
                  <a:ext cx="185189" cy="164332"/>
                  <a:chOff x="2757" y="2115"/>
                  <a:chExt cx="229" cy="223"/>
                </a:xfrm>
              </p:grpSpPr>
              <p:sp>
                <p:nvSpPr>
                  <p:cNvPr id="69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34" y="2131"/>
                    <a:ext cx="142" cy="126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41" y="41"/>
                      </a:cxn>
                      <a:cxn ang="0">
                        <a:pos x="0" y="50"/>
                      </a:cxn>
                      <a:cxn ang="0">
                        <a:pos x="43" y="42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60" h="55">
                        <a:moveTo>
                          <a:pt x="57" y="0"/>
                        </a:moveTo>
                        <a:cubicBezTo>
                          <a:pt x="58" y="15"/>
                          <a:pt x="53" y="31"/>
                          <a:pt x="41" y="41"/>
                        </a:cubicBezTo>
                        <a:cubicBezTo>
                          <a:pt x="30" y="51"/>
                          <a:pt x="14" y="53"/>
                          <a:pt x="0" y="50"/>
                        </a:cubicBezTo>
                        <a:cubicBezTo>
                          <a:pt x="14" y="55"/>
                          <a:pt x="31" y="53"/>
                          <a:pt x="43" y="42"/>
                        </a:cubicBezTo>
                        <a:cubicBezTo>
                          <a:pt x="55" y="32"/>
                          <a:pt x="60" y="16"/>
                          <a:pt x="57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0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31" y="2114"/>
                    <a:ext cx="150" cy="135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43" y="43"/>
                      </a:cxn>
                      <a:cxn ang="0">
                        <a:pos x="0" y="53"/>
                      </a:cxn>
                      <a:cxn ang="0">
                        <a:pos x="45" y="45"/>
                      </a:cxn>
                      <a:cxn ang="0">
                        <a:pos x="60" y="0"/>
                      </a:cxn>
                    </a:cxnLst>
                    <a:rect l="0" t="0" r="r" b="b"/>
                    <a:pathLst>
                      <a:path w="63" h="58">
                        <a:moveTo>
                          <a:pt x="60" y="0"/>
                        </a:moveTo>
                        <a:cubicBezTo>
                          <a:pt x="61" y="16"/>
                          <a:pt x="56" y="33"/>
                          <a:pt x="43" y="43"/>
                        </a:cubicBezTo>
                        <a:cubicBezTo>
                          <a:pt x="31" y="54"/>
                          <a:pt x="15" y="57"/>
                          <a:pt x="0" y="53"/>
                        </a:cubicBezTo>
                        <a:cubicBezTo>
                          <a:pt x="15" y="58"/>
                          <a:pt x="32" y="55"/>
                          <a:pt x="45" y="45"/>
                        </a:cubicBezTo>
                        <a:cubicBezTo>
                          <a:pt x="58" y="34"/>
                          <a:pt x="63" y="17"/>
                          <a:pt x="6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1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61" y="2157"/>
                    <a:ext cx="133" cy="120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40" y="39"/>
                      </a:cxn>
                      <a:cxn ang="0">
                        <a:pos x="0" y="48"/>
                      </a:cxn>
                      <a:cxn ang="0">
                        <a:pos x="41" y="40"/>
                      </a:cxn>
                      <a:cxn ang="0">
                        <a:pos x="55" y="0"/>
                      </a:cxn>
                    </a:cxnLst>
                    <a:rect l="0" t="0" r="r" b="b"/>
                    <a:pathLst>
                      <a:path w="58" h="52">
                        <a:moveTo>
                          <a:pt x="55" y="0"/>
                        </a:moveTo>
                        <a:cubicBezTo>
                          <a:pt x="57" y="15"/>
                          <a:pt x="52" y="29"/>
                          <a:pt x="40" y="39"/>
                        </a:cubicBezTo>
                        <a:cubicBezTo>
                          <a:pt x="29" y="48"/>
                          <a:pt x="14" y="51"/>
                          <a:pt x="0" y="48"/>
                        </a:cubicBezTo>
                        <a:cubicBezTo>
                          <a:pt x="15" y="52"/>
                          <a:pt x="30" y="50"/>
                          <a:pt x="41" y="40"/>
                        </a:cubicBezTo>
                        <a:cubicBezTo>
                          <a:pt x="53" y="30"/>
                          <a:pt x="58" y="15"/>
                          <a:pt x="55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2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913" y="2222"/>
                    <a:ext cx="117" cy="108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34" y="33"/>
                      </a:cxn>
                      <a:cxn ang="0">
                        <a:pos x="0" y="40"/>
                      </a:cxn>
                      <a:cxn ang="0">
                        <a:pos x="35" y="34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49" h="44">
                        <a:moveTo>
                          <a:pt x="47" y="0"/>
                        </a:moveTo>
                        <a:cubicBezTo>
                          <a:pt x="48" y="12"/>
                          <a:pt x="44" y="25"/>
                          <a:pt x="34" y="33"/>
                        </a:cubicBezTo>
                        <a:cubicBezTo>
                          <a:pt x="25" y="41"/>
                          <a:pt x="12" y="43"/>
                          <a:pt x="0" y="40"/>
                        </a:cubicBezTo>
                        <a:cubicBezTo>
                          <a:pt x="12" y="44"/>
                          <a:pt x="25" y="42"/>
                          <a:pt x="35" y="34"/>
                        </a:cubicBezTo>
                        <a:cubicBezTo>
                          <a:pt x="45" y="26"/>
                          <a:pt x="49" y="12"/>
                          <a:pt x="47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3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930" y="2203"/>
                    <a:ext cx="123" cy="106"/>
                  </a:xfrm>
                  <a:custGeom>
                    <a:avLst/>
                    <a:gdLst/>
                    <a:ahLst/>
                    <a:cxnLst>
                      <a:cxn ang="0">
                        <a:pos x="49" y="0"/>
                      </a:cxn>
                      <a:cxn ang="0">
                        <a:pos x="35" y="35"/>
                      </a:cxn>
                      <a:cxn ang="0">
                        <a:pos x="0" y="42"/>
                      </a:cxn>
                      <a:cxn ang="0">
                        <a:pos x="37" y="36"/>
                      </a:cxn>
                      <a:cxn ang="0">
                        <a:pos x="49" y="0"/>
                      </a:cxn>
                    </a:cxnLst>
                    <a:rect l="0" t="0" r="r" b="b"/>
                    <a:pathLst>
                      <a:path w="51" h="47">
                        <a:moveTo>
                          <a:pt x="49" y="0"/>
                        </a:moveTo>
                        <a:cubicBezTo>
                          <a:pt x="50" y="13"/>
                          <a:pt x="46" y="26"/>
                          <a:pt x="35" y="35"/>
                        </a:cubicBezTo>
                        <a:cubicBezTo>
                          <a:pt x="26" y="43"/>
                          <a:pt x="12" y="46"/>
                          <a:pt x="0" y="42"/>
                        </a:cubicBezTo>
                        <a:cubicBezTo>
                          <a:pt x="12" y="47"/>
                          <a:pt x="26" y="45"/>
                          <a:pt x="37" y="36"/>
                        </a:cubicBezTo>
                        <a:cubicBezTo>
                          <a:pt x="47" y="27"/>
                          <a:pt x="51" y="13"/>
                          <a:pt x="49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4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924" y="2239"/>
                    <a:ext cx="112" cy="100"/>
                  </a:xfrm>
                  <a:custGeom>
                    <a:avLst/>
                    <a:gdLst/>
                    <a:ahLst/>
                    <a:cxnLst>
                      <a:cxn ang="0">
                        <a:pos x="45" y="0"/>
                      </a:cxn>
                      <a:cxn ang="0">
                        <a:pos x="33" y="32"/>
                      </a:cxn>
                      <a:cxn ang="0">
                        <a:pos x="0" y="39"/>
                      </a:cxn>
                      <a:cxn ang="0">
                        <a:pos x="34" y="33"/>
                      </a:cxn>
                      <a:cxn ang="0">
                        <a:pos x="45" y="0"/>
                      </a:cxn>
                    </a:cxnLst>
                    <a:rect l="0" t="0" r="r" b="b"/>
                    <a:pathLst>
                      <a:path w="47" h="43">
                        <a:moveTo>
                          <a:pt x="45" y="0"/>
                        </a:moveTo>
                        <a:cubicBezTo>
                          <a:pt x="46" y="12"/>
                          <a:pt x="42" y="24"/>
                          <a:pt x="33" y="32"/>
                        </a:cubicBezTo>
                        <a:cubicBezTo>
                          <a:pt x="24" y="39"/>
                          <a:pt x="12" y="42"/>
                          <a:pt x="0" y="39"/>
                        </a:cubicBezTo>
                        <a:cubicBezTo>
                          <a:pt x="12" y="43"/>
                          <a:pt x="25" y="41"/>
                          <a:pt x="34" y="33"/>
                        </a:cubicBezTo>
                        <a:cubicBezTo>
                          <a:pt x="43" y="25"/>
                          <a:pt x="47" y="12"/>
                          <a:pt x="45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pic>
            <p:nvPicPr>
              <p:cNvPr id="173123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 rot="-3472093">
                <a:off x="679242" y="4822840"/>
                <a:ext cx="368208" cy="202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3065" name="Gruppieren 136"/>
            <p:cNvGrpSpPr>
              <a:grpSpLocks/>
            </p:cNvGrpSpPr>
            <p:nvPr/>
          </p:nvGrpSpPr>
          <p:grpSpPr bwMode="auto">
            <a:xfrm>
              <a:off x="2833576" y="3047510"/>
              <a:ext cx="1502205" cy="1152361"/>
              <a:chOff x="2444956" y="2994170"/>
              <a:chExt cx="1502205" cy="1152361"/>
            </a:xfrm>
          </p:grpSpPr>
          <p:grpSp>
            <p:nvGrpSpPr>
              <p:cNvPr id="173104" name="Group 340"/>
              <p:cNvGrpSpPr>
                <a:grpSpLocks/>
              </p:cNvGrpSpPr>
              <p:nvPr/>
            </p:nvGrpSpPr>
            <p:grpSpPr bwMode="auto">
              <a:xfrm rot="-2639261">
                <a:off x="2732650" y="2994170"/>
                <a:ext cx="1214511" cy="1152361"/>
                <a:chOff x="3097" y="1092"/>
                <a:chExt cx="788" cy="748"/>
              </a:xfrm>
            </p:grpSpPr>
            <p:grpSp>
              <p:nvGrpSpPr>
                <p:cNvPr id="173106" name="Group 341"/>
                <p:cNvGrpSpPr>
                  <a:grpSpLocks/>
                </p:cNvGrpSpPr>
                <p:nvPr/>
              </p:nvGrpSpPr>
              <p:grpSpPr bwMode="auto">
                <a:xfrm>
                  <a:off x="3146" y="1103"/>
                  <a:ext cx="739" cy="737"/>
                  <a:chOff x="3146" y="1103"/>
                  <a:chExt cx="739" cy="737"/>
                </a:xfrm>
              </p:grpSpPr>
              <p:sp>
                <p:nvSpPr>
                  <p:cNvPr id="59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147" y="1090"/>
                    <a:ext cx="368" cy="417"/>
                  </a:xfrm>
                  <a:custGeom>
                    <a:avLst/>
                    <a:gdLst/>
                    <a:ahLst/>
                    <a:cxnLst>
                      <a:cxn ang="0">
                        <a:pos x="306" y="321"/>
                      </a:cxn>
                      <a:cxn ang="0">
                        <a:pos x="210" y="212"/>
                      </a:cxn>
                      <a:cxn ang="0">
                        <a:pos x="23" y="42"/>
                      </a:cxn>
                      <a:cxn ang="0">
                        <a:pos x="23" y="86"/>
                      </a:cxn>
                      <a:cxn ang="0">
                        <a:pos x="145" y="276"/>
                      </a:cxn>
                      <a:cxn ang="0">
                        <a:pos x="238" y="382"/>
                      </a:cxn>
                      <a:cxn ang="0">
                        <a:pos x="326" y="451"/>
                      </a:cxn>
                      <a:cxn ang="0">
                        <a:pos x="365" y="412"/>
                      </a:cxn>
                      <a:cxn ang="0">
                        <a:pos x="306" y="321"/>
                      </a:cxn>
                    </a:cxnLst>
                    <a:rect l="0" t="0" r="r" b="b"/>
                    <a:pathLst>
                      <a:path w="365" h="456">
                        <a:moveTo>
                          <a:pt x="306" y="321"/>
                        </a:moveTo>
                        <a:cubicBezTo>
                          <a:pt x="210" y="212"/>
                          <a:pt x="210" y="212"/>
                          <a:pt x="210" y="212"/>
                        </a:cubicBezTo>
                        <a:cubicBezTo>
                          <a:pt x="23" y="42"/>
                          <a:pt x="23" y="42"/>
                          <a:pt x="23" y="42"/>
                        </a:cubicBezTo>
                        <a:cubicBezTo>
                          <a:pt x="23" y="42"/>
                          <a:pt x="0" y="0"/>
                          <a:pt x="23" y="86"/>
                        </a:cubicBezTo>
                        <a:cubicBezTo>
                          <a:pt x="145" y="276"/>
                          <a:pt x="145" y="276"/>
                          <a:pt x="145" y="276"/>
                        </a:cubicBezTo>
                        <a:cubicBezTo>
                          <a:pt x="238" y="382"/>
                          <a:pt x="238" y="382"/>
                          <a:pt x="238" y="382"/>
                        </a:cubicBezTo>
                        <a:cubicBezTo>
                          <a:pt x="326" y="451"/>
                          <a:pt x="326" y="451"/>
                          <a:pt x="326" y="451"/>
                        </a:cubicBezTo>
                        <a:cubicBezTo>
                          <a:pt x="326" y="451"/>
                          <a:pt x="364" y="456"/>
                          <a:pt x="365" y="412"/>
                        </a:cubicBezTo>
                        <a:lnTo>
                          <a:pt x="306" y="32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0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380" y="1221"/>
                    <a:ext cx="509" cy="352"/>
                  </a:xfrm>
                  <a:custGeom>
                    <a:avLst/>
                    <a:gdLst/>
                    <a:ahLst/>
                    <a:cxnLst>
                      <a:cxn ang="0">
                        <a:pos x="201" y="0"/>
                      </a:cxn>
                      <a:cxn ang="0">
                        <a:pos x="27" y="50"/>
                      </a:cxn>
                      <a:cxn ang="0">
                        <a:pos x="431" y="383"/>
                      </a:cxn>
                      <a:cxn ang="0">
                        <a:pos x="501" y="317"/>
                      </a:cxn>
                      <a:cxn ang="0">
                        <a:pos x="201" y="0"/>
                      </a:cxn>
                    </a:cxnLst>
                    <a:rect l="0" t="0" r="r" b="b"/>
                    <a:pathLst>
                      <a:path w="501" h="383">
                        <a:moveTo>
                          <a:pt x="201" y="0"/>
                        </a:moveTo>
                        <a:cubicBezTo>
                          <a:pt x="201" y="0"/>
                          <a:pt x="36" y="6"/>
                          <a:pt x="27" y="50"/>
                        </a:cubicBezTo>
                        <a:cubicBezTo>
                          <a:pt x="0" y="179"/>
                          <a:pt x="431" y="383"/>
                          <a:pt x="431" y="383"/>
                        </a:cubicBezTo>
                        <a:cubicBezTo>
                          <a:pt x="501" y="317"/>
                          <a:pt x="501" y="317"/>
                          <a:pt x="501" y="317"/>
                        </a:cubicBezTo>
                        <a:lnTo>
                          <a:pt x="20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0000"/>
                          <a:lumOff val="6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1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301" y="1295"/>
                    <a:ext cx="390" cy="539"/>
                  </a:xfrm>
                  <a:custGeom>
                    <a:avLst/>
                    <a:gdLst/>
                    <a:ahLst/>
                    <a:cxnLst>
                      <a:cxn ang="0">
                        <a:pos x="126" y="5"/>
                      </a:cxn>
                      <a:cxn ang="0">
                        <a:pos x="0" y="269"/>
                      </a:cxn>
                      <a:cxn ang="0">
                        <a:pos x="300" y="586"/>
                      </a:cxn>
                      <a:cxn ang="0">
                        <a:pos x="383" y="442"/>
                      </a:cxn>
                      <a:cxn ang="0">
                        <a:pos x="126" y="5"/>
                      </a:cxn>
                    </a:cxnLst>
                    <a:rect l="0" t="0" r="r" b="b"/>
                    <a:pathLst>
                      <a:path w="383" h="586">
                        <a:moveTo>
                          <a:pt x="126" y="5"/>
                        </a:moveTo>
                        <a:cubicBezTo>
                          <a:pt x="53" y="8"/>
                          <a:pt x="0" y="269"/>
                          <a:pt x="0" y="269"/>
                        </a:cubicBezTo>
                        <a:cubicBezTo>
                          <a:pt x="300" y="586"/>
                          <a:pt x="300" y="586"/>
                          <a:pt x="300" y="586"/>
                        </a:cubicBezTo>
                        <a:cubicBezTo>
                          <a:pt x="383" y="442"/>
                          <a:pt x="383" y="442"/>
                          <a:pt x="383" y="442"/>
                        </a:cubicBezTo>
                        <a:cubicBezTo>
                          <a:pt x="383" y="442"/>
                          <a:pt x="252" y="0"/>
                          <a:pt x="126" y="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2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370" y="1160"/>
                    <a:ext cx="302" cy="4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0" y="280"/>
                      </a:cxn>
                      <a:cxn ang="0">
                        <a:pos x="269" y="466"/>
                      </a:cxn>
                      <a:cxn ang="0">
                        <a:pos x="300" y="31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00" h="466">
                        <a:moveTo>
                          <a:pt x="0" y="0"/>
                        </a:moveTo>
                        <a:cubicBezTo>
                          <a:pt x="0" y="0"/>
                          <a:pt x="5" y="219"/>
                          <a:pt x="40" y="280"/>
                        </a:cubicBezTo>
                        <a:cubicBezTo>
                          <a:pt x="77" y="344"/>
                          <a:pt x="269" y="466"/>
                          <a:pt x="269" y="466"/>
                        </a:cubicBezTo>
                        <a:cubicBezTo>
                          <a:pt x="300" y="317"/>
                          <a:pt x="300" y="317"/>
                          <a:pt x="300" y="31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3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246" y="1299"/>
                    <a:ext cx="438" cy="324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9" y="35"/>
                      </a:cxn>
                      <a:cxn ang="0">
                        <a:pos x="435" y="300"/>
                      </a:cxn>
                      <a:cxn ang="0">
                        <a:pos x="300" y="354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435" h="354">
                        <a:moveTo>
                          <a:pt x="0" y="37"/>
                        </a:moveTo>
                        <a:cubicBezTo>
                          <a:pt x="0" y="37"/>
                          <a:pt x="219" y="0"/>
                          <a:pt x="279" y="35"/>
                        </a:cubicBezTo>
                        <a:cubicBezTo>
                          <a:pt x="346" y="73"/>
                          <a:pt x="435" y="300"/>
                          <a:pt x="435" y="300"/>
                        </a:cubicBezTo>
                        <a:cubicBezTo>
                          <a:pt x="300" y="354"/>
                          <a:pt x="300" y="354"/>
                          <a:pt x="300" y="354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73107" name="Group 347"/>
                <p:cNvGrpSpPr>
                  <a:grpSpLocks/>
                </p:cNvGrpSpPr>
                <p:nvPr/>
              </p:nvGrpSpPr>
              <p:grpSpPr bwMode="auto">
                <a:xfrm>
                  <a:off x="3097" y="1092"/>
                  <a:ext cx="141" cy="122"/>
                  <a:chOff x="3097" y="1092"/>
                  <a:chExt cx="141" cy="122"/>
                </a:xfrm>
              </p:grpSpPr>
              <p:sp>
                <p:nvSpPr>
                  <p:cNvPr id="173115" name="Freeform 348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097" y="1092"/>
                    <a:ext cx="62" cy="61"/>
                  </a:xfrm>
                  <a:custGeom>
                    <a:avLst/>
                    <a:gdLst>
                      <a:gd name="T0" fmla="*/ 68 w 61"/>
                      <a:gd name="T1" fmla="*/ 31 h 68"/>
                      <a:gd name="T2" fmla="*/ 3 w 61"/>
                      <a:gd name="T3" fmla="*/ 8 h 68"/>
                      <a:gd name="T4" fmla="*/ 0 w 61"/>
                      <a:gd name="T5" fmla="*/ 6 h 68"/>
                      <a:gd name="T6" fmla="*/ 8 w 61"/>
                      <a:gd name="T7" fmla="*/ 0 h 68"/>
                      <a:gd name="T8" fmla="*/ 10 w 61"/>
                      <a:gd name="T9" fmla="*/ 3 h 68"/>
                      <a:gd name="T10" fmla="*/ 68 w 61"/>
                      <a:gd name="T11" fmla="*/ 31 h 68"/>
                      <a:gd name="T12" fmla="*/ 68 w 61"/>
                      <a:gd name="T13" fmla="*/ 31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1"/>
                      <a:gd name="T22" fmla="*/ 0 h 68"/>
                      <a:gd name="T23" fmla="*/ 61 w 61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1" h="68">
                        <a:moveTo>
                          <a:pt x="61" y="68"/>
                        </a:move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3"/>
                          <a:pt x="4" y="4"/>
                          <a:pt x="8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61" y="67"/>
                          <a:pt x="61" y="67"/>
                          <a:pt x="61" y="67"/>
                        </a:cubicBezTo>
                        <a:lnTo>
                          <a:pt x="61" y="6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666666"/>
                      </a:gs>
                      <a:gs pos="100000">
                        <a:srgbClr val="DDDDDD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3116" name="Freeform 349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131" y="1112"/>
                    <a:ext cx="107" cy="102"/>
                  </a:xfrm>
                  <a:custGeom>
                    <a:avLst/>
                    <a:gdLst>
                      <a:gd name="T0" fmla="*/ 67 w 106"/>
                      <a:gd name="T1" fmla="*/ 0 h 113"/>
                      <a:gd name="T2" fmla="*/ 41 w 106"/>
                      <a:gd name="T3" fmla="*/ 20 h 113"/>
                      <a:gd name="T4" fmla="*/ 0 w 106"/>
                      <a:gd name="T5" fmla="*/ 28 h 113"/>
                      <a:gd name="T6" fmla="*/ 71 w 106"/>
                      <a:gd name="T7" fmla="*/ 52 h 113"/>
                      <a:gd name="T8" fmla="*/ 110 w 106"/>
                      <a:gd name="T9" fmla="*/ 32 h 113"/>
                      <a:gd name="T10" fmla="*/ 67 w 106"/>
                      <a:gd name="T11" fmla="*/ 0 h 1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6"/>
                      <a:gd name="T19" fmla="*/ 0 h 113"/>
                      <a:gd name="T20" fmla="*/ 106 w 106"/>
                      <a:gd name="T21" fmla="*/ 113 h 1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6" h="113">
                        <a:moveTo>
                          <a:pt x="60" y="0"/>
                        </a:moveTo>
                        <a:cubicBezTo>
                          <a:pt x="60" y="0"/>
                          <a:pt x="62" y="20"/>
                          <a:pt x="41" y="41"/>
                        </a:cubicBezTo>
                        <a:cubicBezTo>
                          <a:pt x="17" y="63"/>
                          <a:pt x="0" y="56"/>
                          <a:pt x="0" y="56"/>
                        </a:cubicBezTo>
                        <a:cubicBezTo>
                          <a:pt x="64" y="106"/>
                          <a:pt x="64" y="106"/>
                          <a:pt x="64" y="106"/>
                        </a:cubicBezTo>
                        <a:cubicBezTo>
                          <a:pt x="64" y="106"/>
                          <a:pt x="106" y="113"/>
                          <a:pt x="103" y="67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3108" name="Group 350"/>
                <p:cNvGrpSpPr>
                  <a:grpSpLocks/>
                </p:cNvGrpSpPr>
                <p:nvPr/>
              </p:nvGrpSpPr>
              <p:grpSpPr bwMode="auto">
                <a:xfrm rot="10521890">
                  <a:off x="3132" y="1118"/>
                  <a:ext cx="94" cy="89"/>
                  <a:chOff x="2758" y="2229"/>
                  <a:chExt cx="220" cy="240"/>
                </a:xfrm>
              </p:grpSpPr>
              <p:sp>
                <p:nvSpPr>
                  <p:cNvPr id="51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768" y="2243"/>
                    <a:ext cx="142" cy="151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41" y="41"/>
                      </a:cxn>
                      <a:cxn ang="0">
                        <a:pos x="0" y="50"/>
                      </a:cxn>
                      <a:cxn ang="0">
                        <a:pos x="43" y="42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60" h="55">
                        <a:moveTo>
                          <a:pt x="57" y="0"/>
                        </a:moveTo>
                        <a:cubicBezTo>
                          <a:pt x="58" y="15"/>
                          <a:pt x="53" y="31"/>
                          <a:pt x="41" y="41"/>
                        </a:cubicBezTo>
                        <a:cubicBezTo>
                          <a:pt x="30" y="51"/>
                          <a:pt x="14" y="53"/>
                          <a:pt x="0" y="50"/>
                        </a:cubicBezTo>
                        <a:cubicBezTo>
                          <a:pt x="14" y="55"/>
                          <a:pt x="31" y="53"/>
                          <a:pt x="43" y="42"/>
                        </a:cubicBezTo>
                        <a:cubicBezTo>
                          <a:pt x="55" y="32"/>
                          <a:pt x="60" y="16"/>
                          <a:pt x="57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2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755" y="2235"/>
                    <a:ext cx="150" cy="148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43" y="43"/>
                      </a:cxn>
                      <a:cxn ang="0">
                        <a:pos x="0" y="53"/>
                      </a:cxn>
                      <a:cxn ang="0">
                        <a:pos x="45" y="45"/>
                      </a:cxn>
                      <a:cxn ang="0">
                        <a:pos x="60" y="0"/>
                      </a:cxn>
                    </a:cxnLst>
                    <a:rect l="0" t="0" r="r" b="b"/>
                    <a:pathLst>
                      <a:path w="63" h="58">
                        <a:moveTo>
                          <a:pt x="60" y="0"/>
                        </a:moveTo>
                        <a:cubicBezTo>
                          <a:pt x="61" y="16"/>
                          <a:pt x="56" y="33"/>
                          <a:pt x="43" y="43"/>
                        </a:cubicBezTo>
                        <a:cubicBezTo>
                          <a:pt x="31" y="54"/>
                          <a:pt x="15" y="57"/>
                          <a:pt x="0" y="53"/>
                        </a:cubicBezTo>
                        <a:cubicBezTo>
                          <a:pt x="15" y="58"/>
                          <a:pt x="32" y="55"/>
                          <a:pt x="45" y="45"/>
                        </a:cubicBezTo>
                        <a:cubicBezTo>
                          <a:pt x="58" y="34"/>
                          <a:pt x="63" y="17"/>
                          <a:pt x="6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3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792" y="2268"/>
                    <a:ext cx="134" cy="132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40" y="39"/>
                      </a:cxn>
                      <a:cxn ang="0">
                        <a:pos x="0" y="48"/>
                      </a:cxn>
                      <a:cxn ang="0">
                        <a:pos x="41" y="40"/>
                      </a:cxn>
                      <a:cxn ang="0">
                        <a:pos x="55" y="0"/>
                      </a:cxn>
                    </a:cxnLst>
                    <a:rect l="0" t="0" r="r" b="b"/>
                    <a:pathLst>
                      <a:path w="58" h="52">
                        <a:moveTo>
                          <a:pt x="55" y="0"/>
                        </a:moveTo>
                        <a:cubicBezTo>
                          <a:pt x="57" y="15"/>
                          <a:pt x="52" y="29"/>
                          <a:pt x="40" y="39"/>
                        </a:cubicBezTo>
                        <a:cubicBezTo>
                          <a:pt x="29" y="48"/>
                          <a:pt x="14" y="51"/>
                          <a:pt x="0" y="48"/>
                        </a:cubicBezTo>
                        <a:cubicBezTo>
                          <a:pt x="15" y="52"/>
                          <a:pt x="30" y="50"/>
                          <a:pt x="41" y="40"/>
                        </a:cubicBezTo>
                        <a:cubicBezTo>
                          <a:pt x="53" y="30"/>
                          <a:pt x="58" y="15"/>
                          <a:pt x="55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4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49" y="2341"/>
                    <a:ext cx="115" cy="107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34" y="33"/>
                      </a:cxn>
                      <a:cxn ang="0">
                        <a:pos x="0" y="40"/>
                      </a:cxn>
                      <a:cxn ang="0">
                        <a:pos x="35" y="34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49" h="44">
                        <a:moveTo>
                          <a:pt x="47" y="0"/>
                        </a:moveTo>
                        <a:cubicBezTo>
                          <a:pt x="48" y="12"/>
                          <a:pt x="44" y="25"/>
                          <a:pt x="34" y="33"/>
                        </a:cubicBezTo>
                        <a:cubicBezTo>
                          <a:pt x="25" y="41"/>
                          <a:pt x="12" y="43"/>
                          <a:pt x="0" y="40"/>
                        </a:cubicBezTo>
                        <a:cubicBezTo>
                          <a:pt x="12" y="44"/>
                          <a:pt x="25" y="42"/>
                          <a:pt x="35" y="34"/>
                        </a:cubicBezTo>
                        <a:cubicBezTo>
                          <a:pt x="45" y="26"/>
                          <a:pt x="49" y="12"/>
                          <a:pt x="47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5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22" y="2342"/>
                    <a:ext cx="118" cy="129"/>
                  </a:xfrm>
                  <a:custGeom>
                    <a:avLst/>
                    <a:gdLst/>
                    <a:ahLst/>
                    <a:cxnLst>
                      <a:cxn ang="0">
                        <a:pos x="49" y="0"/>
                      </a:cxn>
                      <a:cxn ang="0">
                        <a:pos x="35" y="35"/>
                      </a:cxn>
                      <a:cxn ang="0">
                        <a:pos x="0" y="42"/>
                      </a:cxn>
                      <a:cxn ang="0">
                        <a:pos x="37" y="36"/>
                      </a:cxn>
                      <a:cxn ang="0">
                        <a:pos x="49" y="0"/>
                      </a:cxn>
                    </a:cxnLst>
                    <a:rect l="0" t="0" r="r" b="b"/>
                    <a:pathLst>
                      <a:path w="51" h="47">
                        <a:moveTo>
                          <a:pt x="49" y="0"/>
                        </a:moveTo>
                        <a:cubicBezTo>
                          <a:pt x="50" y="13"/>
                          <a:pt x="46" y="26"/>
                          <a:pt x="35" y="35"/>
                        </a:cubicBezTo>
                        <a:cubicBezTo>
                          <a:pt x="26" y="43"/>
                          <a:pt x="12" y="46"/>
                          <a:pt x="0" y="42"/>
                        </a:cubicBezTo>
                        <a:cubicBezTo>
                          <a:pt x="12" y="47"/>
                          <a:pt x="26" y="45"/>
                          <a:pt x="37" y="36"/>
                        </a:cubicBezTo>
                        <a:cubicBezTo>
                          <a:pt x="47" y="27"/>
                          <a:pt x="51" y="13"/>
                          <a:pt x="49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6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61" y="2383"/>
                    <a:ext cx="110" cy="116"/>
                  </a:xfrm>
                  <a:custGeom>
                    <a:avLst/>
                    <a:gdLst/>
                    <a:ahLst/>
                    <a:cxnLst>
                      <a:cxn ang="0">
                        <a:pos x="45" y="0"/>
                      </a:cxn>
                      <a:cxn ang="0">
                        <a:pos x="33" y="32"/>
                      </a:cxn>
                      <a:cxn ang="0">
                        <a:pos x="0" y="39"/>
                      </a:cxn>
                      <a:cxn ang="0">
                        <a:pos x="34" y="33"/>
                      </a:cxn>
                      <a:cxn ang="0">
                        <a:pos x="45" y="0"/>
                      </a:cxn>
                    </a:cxnLst>
                    <a:rect l="0" t="0" r="r" b="b"/>
                    <a:pathLst>
                      <a:path w="47" h="43">
                        <a:moveTo>
                          <a:pt x="45" y="0"/>
                        </a:moveTo>
                        <a:cubicBezTo>
                          <a:pt x="46" y="12"/>
                          <a:pt x="42" y="24"/>
                          <a:pt x="33" y="32"/>
                        </a:cubicBezTo>
                        <a:cubicBezTo>
                          <a:pt x="24" y="39"/>
                          <a:pt x="12" y="42"/>
                          <a:pt x="0" y="39"/>
                        </a:cubicBezTo>
                        <a:cubicBezTo>
                          <a:pt x="12" y="43"/>
                          <a:pt x="25" y="41"/>
                          <a:pt x="34" y="33"/>
                        </a:cubicBezTo>
                        <a:cubicBezTo>
                          <a:pt x="43" y="25"/>
                          <a:pt x="47" y="12"/>
                          <a:pt x="45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pic>
            <p:nvPicPr>
              <p:cNvPr id="173105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>
                <a:off x="2444956" y="3485247"/>
                <a:ext cx="368208" cy="202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3066" name="Gruppieren 95"/>
            <p:cNvGrpSpPr>
              <a:grpSpLocks/>
            </p:cNvGrpSpPr>
            <p:nvPr/>
          </p:nvGrpSpPr>
          <p:grpSpPr bwMode="auto">
            <a:xfrm rot="-3816224">
              <a:off x="2583496" y="5168247"/>
              <a:ext cx="1135413" cy="1274633"/>
              <a:chOff x="3139200" y="3748495"/>
              <a:chExt cx="1392096" cy="1562789"/>
            </a:xfrm>
          </p:grpSpPr>
          <p:grpSp>
            <p:nvGrpSpPr>
              <p:cNvPr id="173088" name="Group 341"/>
              <p:cNvGrpSpPr>
                <a:grpSpLocks/>
              </p:cNvGrpSpPr>
              <p:nvPr/>
            </p:nvGrpSpPr>
            <p:grpSpPr bwMode="auto">
              <a:xfrm rot="4943651">
                <a:off x="3137005" y="3916997"/>
                <a:ext cx="1396479" cy="1392097"/>
                <a:chOff x="3146" y="1103"/>
                <a:chExt cx="739" cy="737"/>
              </a:xfrm>
            </p:grpSpPr>
            <p:sp>
              <p:nvSpPr>
                <p:cNvPr id="41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 rot="10521890">
                  <a:off x="3126" y="1097"/>
                  <a:ext cx="376" cy="414"/>
                </a:xfrm>
                <a:custGeom>
                  <a:avLst/>
                  <a:gdLst/>
                  <a:ahLst/>
                  <a:cxnLst>
                    <a:cxn ang="0">
                      <a:pos x="306" y="321"/>
                    </a:cxn>
                    <a:cxn ang="0">
                      <a:pos x="210" y="212"/>
                    </a:cxn>
                    <a:cxn ang="0">
                      <a:pos x="23" y="42"/>
                    </a:cxn>
                    <a:cxn ang="0">
                      <a:pos x="23" y="86"/>
                    </a:cxn>
                    <a:cxn ang="0">
                      <a:pos x="145" y="276"/>
                    </a:cxn>
                    <a:cxn ang="0">
                      <a:pos x="238" y="382"/>
                    </a:cxn>
                    <a:cxn ang="0">
                      <a:pos x="326" y="451"/>
                    </a:cxn>
                    <a:cxn ang="0">
                      <a:pos x="365" y="412"/>
                    </a:cxn>
                    <a:cxn ang="0">
                      <a:pos x="306" y="321"/>
                    </a:cxn>
                  </a:cxnLst>
                  <a:rect l="0" t="0" r="r" b="b"/>
                  <a:pathLst>
                    <a:path w="365" h="456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 rot="10521890">
                  <a:off x="3357" y="1231"/>
                  <a:ext cx="513" cy="345"/>
                </a:xfrm>
                <a:custGeom>
                  <a:avLst/>
                  <a:gdLst/>
                  <a:ahLst/>
                  <a:cxnLst>
                    <a:cxn ang="0">
                      <a:pos x="201" y="0"/>
                    </a:cxn>
                    <a:cxn ang="0">
                      <a:pos x="27" y="50"/>
                    </a:cxn>
                    <a:cxn ang="0">
                      <a:pos x="431" y="383"/>
                    </a:cxn>
                    <a:cxn ang="0">
                      <a:pos x="501" y="317"/>
                    </a:cxn>
                    <a:cxn ang="0">
                      <a:pos x="201" y="0"/>
                    </a:cxn>
                  </a:cxnLst>
                  <a:rect l="0" t="0" r="r" b="b"/>
                  <a:pathLst>
                    <a:path w="501" h="383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 rot="10521890">
                  <a:off x="3288" y="1303"/>
                  <a:ext cx="391" cy="532"/>
                </a:xfrm>
                <a:custGeom>
                  <a:avLst/>
                  <a:gdLst/>
                  <a:ahLst/>
                  <a:cxnLst>
                    <a:cxn ang="0">
                      <a:pos x="126" y="5"/>
                    </a:cxn>
                    <a:cxn ang="0">
                      <a:pos x="0" y="269"/>
                    </a:cxn>
                    <a:cxn ang="0">
                      <a:pos x="300" y="586"/>
                    </a:cxn>
                    <a:cxn ang="0">
                      <a:pos x="383" y="442"/>
                    </a:cxn>
                    <a:cxn ang="0">
                      <a:pos x="126" y="5"/>
                    </a:cxn>
                  </a:cxnLst>
                  <a:rect l="0" t="0" r="r" b="b"/>
                  <a:pathLst>
                    <a:path w="383" h="586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 rot="10521890">
                  <a:off x="3356" y="1168"/>
                  <a:ext cx="306" cy="4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" y="280"/>
                    </a:cxn>
                    <a:cxn ang="0">
                      <a:pos x="269" y="466"/>
                    </a:cxn>
                    <a:cxn ang="0">
                      <a:pos x="300" y="3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0" h="466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 rot="10521890">
                  <a:off x="3227" y="1304"/>
                  <a:ext cx="442" cy="322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279" y="35"/>
                    </a:cxn>
                    <a:cxn ang="0">
                      <a:pos x="435" y="300"/>
                    </a:cxn>
                    <a:cxn ang="0">
                      <a:pos x="300" y="354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435" h="354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73089" name="Group 347"/>
              <p:cNvGrpSpPr>
                <a:grpSpLocks/>
              </p:cNvGrpSpPr>
              <p:nvPr/>
            </p:nvGrpSpPr>
            <p:grpSpPr bwMode="auto">
              <a:xfrm rot="4943651">
                <a:off x="4210363" y="3765574"/>
                <a:ext cx="266447" cy="232331"/>
                <a:chOff x="3097" y="1092"/>
                <a:chExt cx="141" cy="123"/>
              </a:xfrm>
            </p:grpSpPr>
            <p:sp>
              <p:nvSpPr>
                <p:cNvPr id="173097" name="Freeform 348" descr="© INSCALE GmbH, 26.05.2010&#10;http://www.presentationload.com/"/>
                <p:cNvSpPr>
                  <a:spLocks/>
                </p:cNvSpPr>
                <p:nvPr/>
              </p:nvSpPr>
              <p:spPr bwMode="gray">
                <a:xfrm rot="10521890">
                  <a:off x="3097" y="1092"/>
                  <a:ext cx="62" cy="61"/>
                </a:xfrm>
                <a:custGeom>
                  <a:avLst/>
                  <a:gdLst>
                    <a:gd name="T0" fmla="*/ 68 w 61"/>
                    <a:gd name="T1" fmla="*/ 31 h 68"/>
                    <a:gd name="T2" fmla="*/ 3 w 61"/>
                    <a:gd name="T3" fmla="*/ 8 h 68"/>
                    <a:gd name="T4" fmla="*/ 0 w 61"/>
                    <a:gd name="T5" fmla="*/ 6 h 68"/>
                    <a:gd name="T6" fmla="*/ 8 w 61"/>
                    <a:gd name="T7" fmla="*/ 0 h 68"/>
                    <a:gd name="T8" fmla="*/ 10 w 61"/>
                    <a:gd name="T9" fmla="*/ 3 h 68"/>
                    <a:gd name="T10" fmla="*/ 68 w 61"/>
                    <a:gd name="T11" fmla="*/ 31 h 68"/>
                    <a:gd name="T12" fmla="*/ 68 w 61"/>
                    <a:gd name="T13" fmla="*/ 31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1"/>
                    <a:gd name="T22" fmla="*/ 0 h 68"/>
                    <a:gd name="T23" fmla="*/ 61 w 61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1" h="68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66666"/>
                    </a:gs>
                    <a:gs pos="100000">
                      <a:srgbClr val="DDDDDD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098" name="Freeform 349" descr="© INSCALE GmbH, 26.05.2010&#10;http://www.presentationload.com/"/>
                <p:cNvSpPr>
                  <a:spLocks/>
                </p:cNvSpPr>
                <p:nvPr/>
              </p:nvSpPr>
              <p:spPr bwMode="gray">
                <a:xfrm rot="10521890">
                  <a:off x="3131" y="1113"/>
                  <a:ext cx="107" cy="102"/>
                </a:xfrm>
                <a:custGeom>
                  <a:avLst/>
                  <a:gdLst>
                    <a:gd name="T0" fmla="*/ 67 w 106"/>
                    <a:gd name="T1" fmla="*/ 0 h 113"/>
                    <a:gd name="T2" fmla="*/ 41 w 106"/>
                    <a:gd name="T3" fmla="*/ 20 h 113"/>
                    <a:gd name="T4" fmla="*/ 0 w 106"/>
                    <a:gd name="T5" fmla="*/ 28 h 113"/>
                    <a:gd name="T6" fmla="*/ 71 w 106"/>
                    <a:gd name="T7" fmla="*/ 52 h 113"/>
                    <a:gd name="T8" fmla="*/ 110 w 106"/>
                    <a:gd name="T9" fmla="*/ 32 h 113"/>
                    <a:gd name="T10" fmla="*/ 67 w 106"/>
                    <a:gd name="T11" fmla="*/ 0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6"/>
                    <a:gd name="T19" fmla="*/ 0 h 113"/>
                    <a:gd name="T20" fmla="*/ 106 w 106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6" h="113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3090" name="Group 350"/>
              <p:cNvGrpSpPr>
                <a:grpSpLocks/>
              </p:cNvGrpSpPr>
              <p:nvPr/>
            </p:nvGrpSpPr>
            <p:grpSpPr bwMode="auto">
              <a:xfrm rot="-6134459">
                <a:off x="4232520" y="3818223"/>
                <a:ext cx="185189" cy="164332"/>
                <a:chOff x="2757" y="2115"/>
                <a:chExt cx="229" cy="223"/>
              </a:xfrm>
            </p:grpSpPr>
            <p:sp>
              <p:nvSpPr>
                <p:cNvPr id="33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812" y="2184"/>
                  <a:ext cx="144" cy="13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1" y="41"/>
                    </a:cxn>
                    <a:cxn ang="0">
                      <a:pos x="0" y="50"/>
                    </a:cxn>
                    <a:cxn ang="0">
                      <a:pos x="43" y="42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60" h="55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800" y="2152"/>
                  <a:ext cx="152" cy="140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43" y="43"/>
                    </a:cxn>
                    <a:cxn ang="0">
                      <a:pos x="0" y="53"/>
                    </a:cxn>
                    <a:cxn ang="0">
                      <a:pos x="45" y="45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63" h="58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835" y="2202"/>
                  <a:ext cx="144" cy="126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40" y="39"/>
                    </a:cxn>
                    <a:cxn ang="0">
                      <a:pos x="0" y="48"/>
                    </a:cxn>
                    <a:cxn ang="0">
                      <a:pos x="41" y="40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58" h="52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900" y="2283"/>
                  <a:ext cx="118" cy="105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34" y="33"/>
                    </a:cxn>
                    <a:cxn ang="0">
                      <a:pos x="0" y="40"/>
                    </a:cxn>
                    <a:cxn ang="0">
                      <a:pos x="35" y="34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49" h="44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908" y="2254"/>
                  <a:ext cx="131" cy="114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35" y="35"/>
                    </a:cxn>
                    <a:cxn ang="0">
                      <a:pos x="0" y="42"/>
                    </a:cxn>
                    <a:cxn ang="0">
                      <a:pos x="37" y="36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1" h="47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_color1" descr="© INSCALE GmbH, 26.05.2010&#10;http://www.presentationload.com/"/>
                <p:cNvSpPr>
                  <a:spLocks/>
                </p:cNvSpPr>
                <p:nvPr/>
              </p:nvSpPr>
              <p:spPr bwMode="gray">
                <a:xfrm>
                  <a:off x="2899" y="2277"/>
                  <a:ext cx="118" cy="108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33" y="32"/>
                    </a:cxn>
                    <a:cxn ang="0">
                      <a:pos x="0" y="39"/>
                    </a:cxn>
                    <a:cxn ang="0">
                      <a:pos x="34" y="33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47" h="43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noProof="1">
                    <a:solidFill>
                      <a:prstClr val="black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73067" name="Gruppieren 135"/>
            <p:cNvGrpSpPr>
              <a:grpSpLocks/>
            </p:cNvGrpSpPr>
            <p:nvPr/>
          </p:nvGrpSpPr>
          <p:grpSpPr bwMode="auto">
            <a:xfrm>
              <a:off x="3239562" y="1449687"/>
              <a:ext cx="1370886" cy="1274633"/>
              <a:chOff x="2911902" y="1480167"/>
              <a:chExt cx="1370886" cy="1274633"/>
            </a:xfrm>
          </p:grpSpPr>
          <p:grpSp>
            <p:nvGrpSpPr>
              <p:cNvPr id="173070" name="Gruppieren 95"/>
              <p:cNvGrpSpPr>
                <a:grpSpLocks/>
              </p:cNvGrpSpPr>
              <p:nvPr/>
            </p:nvGrpSpPr>
            <p:grpSpPr bwMode="auto">
              <a:xfrm rot="-9566888">
                <a:off x="3147375" y="1480167"/>
                <a:ext cx="1135413" cy="1274633"/>
                <a:chOff x="3139200" y="3748495"/>
                <a:chExt cx="1392096" cy="1562789"/>
              </a:xfrm>
            </p:grpSpPr>
            <p:grpSp>
              <p:nvGrpSpPr>
                <p:cNvPr id="173072" name="Group 341"/>
                <p:cNvGrpSpPr>
                  <a:grpSpLocks/>
                </p:cNvGrpSpPr>
                <p:nvPr/>
              </p:nvGrpSpPr>
              <p:grpSpPr bwMode="auto">
                <a:xfrm rot="4943651">
                  <a:off x="3137004" y="3916997"/>
                  <a:ext cx="1396479" cy="1392097"/>
                  <a:chOff x="3146" y="1103"/>
                  <a:chExt cx="739" cy="737"/>
                </a:xfrm>
              </p:grpSpPr>
              <p:sp>
                <p:nvSpPr>
                  <p:cNvPr id="25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146" y="1091"/>
                    <a:ext cx="372" cy="413"/>
                  </a:xfrm>
                  <a:custGeom>
                    <a:avLst/>
                    <a:gdLst/>
                    <a:ahLst/>
                    <a:cxnLst>
                      <a:cxn ang="0">
                        <a:pos x="306" y="321"/>
                      </a:cxn>
                      <a:cxn ang="0">
                        <a:pos x="210" y="212"/>
                      </a:cxn>
                      <a:cxn ang="0">
                        <a:pos x="23" y="42"/>
                      </a:cxn>
                      <a:cxn ang="0">
                        <a:pos x="23" y="86"/>
                      </a:cxn>
                      <a:cxn ang="0">
                        <a:pos x="145" y="276"/>
                      </a:cxn>
                      <a:cxn ang="0">
                        <a:pos x="238" y="382"/>
                      </a:cxn>
                      <a:cxn ang="0">
                        <a:pos x="326" y="451"/>
                      </a:cxn>
                      <a:cxn ang="0">
                        <a:pos x="365" y="412"/>
                      </a:cxn>
                      <a:cxn ang="0">
                        <a:pos x="306" y="321"/>
                      </a:cxn>
                    </a:cxnLst>
                    <a:rect l="0" t="0" r="r" b="b"/>
                    <a:pathLst>
                      <a:path w="365" h="456">
                        <a:moveTo>
                          <a:pt x="306" y="321"/>
                        </a:moveTo>
                        <a:cubicBezTo>
                          <a:pt x="210" y="212"/>
                          <a:pt x="210" y="212"/>
                          <a:pt x="210" y="212"/>
                        </a:cubicBezTo>
                        <a:cubicBezTo>
                          <a:pt x="23" y="42"/>
                          <a:pt x="23" y="42"/>
                          <a:pt x="23" y="42"/>
                        </a:cubicBezTo>
                        <a:cubicBezTo>
                          <a:pt x="23" y="42"/>
                          <a:pt x="0" y="0"/>
                          <a:pt x="23" y="86"/>
                        </a:cubicBezTo>
                        <a:cubicBezTo>
                          <a:pt x="145" y="276"/>
                          <a:pt x="145" y="276"/>
                          <a:pt x="145" y="276"/>
                        </a:cubicBezTo>
                        <a:cubicBezTo>
                          <a:pt x="238" y="382"/>
                          <a:pt x="238" y="382"/>
                          <a:pt x="238" y="382"/>
                        </a:cubicBezTo>
                        <a:cubicBezTo>
                          <a:pt x="326" y="451"/>
                          <a:pt x="326" y="451"/>
                          <a:pt x="326" y="451"/>
                        </a:cubicBezTo>
                        <a:cubicBezTo>
                          <a:pt x="326" y="451"/>
                          <a:pt x="364" y="456"/>
                          <a:pt x="365" y="412"/>
                        </a:cubicBezTo>
                        <a:lnTo>
                          <a:pt x="306" y="32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379" y="1224"/>
                    <a:ext cx="508" cy="349"/>
                  </a:xfrm>
                  <a:custGeom>
                    <a:avLst/>
                    <a:gdLst/>
                    <a:ahLst/>
                    <a:cxnLst>
                      <a:cxn ang="0">
                        <a:pos x="201" y="0"/>
                      </a:cxn>
                      <a:cxn ang="0">
                        <a:pos x="27" y="50"/>
                      </a:cxn>
                      <a:cxn ang="0">
                        <a:pos x="431" y="383"/>
                      </a:cxn>
                      <a:cxn ang="0">
                        <a:pos x="501" y="317"/>
                      </a:cxn>
                      <a:cxn ang="0">
                        <a:pos x="201" y="0"/>
                      </a:cxn>
                    </a:cxnLst>
                    <a:rect l="0" t="0" r="r" b="b"/>
                    <a:pathLst>
                      <a:path w="501" h="383">
                        <a:moveTo>
                          <a:pt x="201" y="0"/>
                        </a:moveTo>
                        <a:cubicBezTo>
                          <a:pt x="201" y="0"/>
                          <a:pt x="36" y="6"/>
                          <a:pt x="27" y="50"/>
                        </a:cubicBezTo>
                        <a:cubicBezTo>
                          <a:pt x="0" y="179"/>
                          <a:pt x="431" y="383"/>
                          <a:pt x="431" y="383"/>
                        </a:cubicBezTo>
                        <a:cubicBezTo>
                          <a:pt x="501" y="317"/>
                          <a:pt x="501" y="317"/>
                          <a:pt x="501" y="317"/>
                        </a:cubicBezTo>
                        <a:lnTo>
                          <a:pt x="20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0000"/>
                          <a:lumOff val="6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7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308" y="1296"/>
                    <a:ext cx="388" cy="531"/>
                  </a:xfrm>
                  <a:custGeom>
                    <a:avLst/>
                    <a:gdLst/>
                    <a:ahLst/>
                    <a:cxnLst>
                      <a:cxn ang="0">
                        <a:pos x="126" y="5"/>
                      </a:cxn>
                      <a:cxn ang="0">
                        <a:pos x="0" y="269"/>
                      </a:cxn>
                      <a:cxn ang="0">
                        <a:pos x="300" y="586"/>
                      </a:cxn>
                      <a:cxn ang="0">
                        <a:pos x="383" y="442"/>
                      </a:cxn>
                      <a:cxn ang="0">
                        <a:pos x="126" y="5"/>
                      </a:cxn>
                    </a:cxnLst>
                    <a:rect l="0" t="0" r="r" b="b"/>
                    <a:pathLst>
                      <a:path w="383" h="586">
                        <a:moveTo>
                          <a:pt x="126" y="5"/>
                        </a:moveTo>
                        <a:cubicBezTo>
                          <a:pt x="53" y="8"/>
                          <a:pt x="0" y="269"/>
                          <a:pt x="0" y="269"/>
                        </a:cubicBezTo>
                        <a:cubicBezTo>
                          <a:pt x="300" y="586"/>
                          <a:pt x="300" y="586"/>
                          <a:pt x="300" y="586"/>
                        </a:cubicBezTo>
                        <a:cubicBezTo>
                          <a:pt x="383" y="442"/>
                          <a:pt x="383" y="442"/>
                          <a:pt x="383" y="442"/>
                        </a:cubicBezTo>
                        <a:cubicBezTo>
                          <a:pt x="383" y="442"/>
                          <a:pt x="252" y="0"/>
                          <a:pt x="126" y="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367" y="1161"/>
                    <a:ext cx="305" cy="4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0" y="280"/>
                      </a:cxn>
                      <a:cxn ang="0">
                        <a:pos x="269" y="466"/>
                      </a:cxn>
                      <a:cxn ang="0">
                        <a:pos x="300" y="31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00" h="466">
                        <a:moveTo>
                          <a:pt x="0" y="0"/>
                        </a:moveTo>
                        <a:cubicBezTo>
                          <a:pt x="0" y="0"/>
                          <a:pt x="5" y="219"/>
                          <a:pt x="40" y="280"/>
                        </a:cubicBezTo>
                        <a:cubicBezTo>
                          <a:pt x="77" y="344"/>
                          <a:pt x="269" y="466"/>
                          <a:pt x="269" y="466"/>
                        </a:cubicBezTo>
                        <a:cubicBezTo>
                          <a:pt x="300" y="317"/>
                          <a:pt x="300" y="317"/>
                          <a:pt x="300" y="31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9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248" y="1299"/>
                    <a:ext cx="443" cy="318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9" y="35"/>
                      </a:cxn>
                      <a:cxn ang="0">
                        <a:pos x="435" y="300"/>
                      </a:cxn>
                      <a:cxn ang="0">
                        <a:pos x="300" y="354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435" h="354">
                        <a:moveTo>
                          <a:pt x="0" y="37"/>
                        </a:moveTo>
                        <a:cubicBezTo>
                          <a:pt x="0" y="37"/>
                          <a:pt x="219" y="0"/>
                          <a:pt x="279" y="35"/>
                        </a:cubicBezTo>
                        <a:cubicBezTo>
                          <a:pt x="346" y="73"/>
                          <a:pt x="435" y="300"/>
                          <a:pt x="435" y="300"/>
                        </a:cubicBezTo>
                        <a:cubicBezTo>
                          <a:pt x="300" y="354"/>
                          <a:pt x="300" y="354"/>
                          <a:pt x="300" y="354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73073" name="Group 347"/>
                <p:cNvGrpSpPr>
                  <a:grpSpLocks/>
                </p:cNvGrpSpPr>
                <p:nvPr/>
              </p:nvGrpSpPr>
              <p:grpSpPr bwMode="auto">
                <a:xfrm rot="4943651">
                  <a:off x="4210363" y="3765574"/>
                  <a:ext cx="266447" cy="232331"/>
                  <a:chOff x="3097" y="1092"/>
                  <a:chExt cx="141" cy="123"/>
                </a:xfrm>
              </p:grpSpPr>
              <p:sp>
                <p:nvSpPr>
                  <p:cNvPr id="173081" name="Freeform 348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097" y="1092"/>
                    <a:ext cx="62" cy="61"/>
                  </a:xfrm>
                  <a:custGeom>
                    <a:avLst/>
                    <a:gdLst>
                      <a:gd name="T0" fmla="*/ 68 w 61"/>
                      <a:gd name="T1" fmla="*/ 31 h 68"/>
                      <a:gd name="T2" fmla="*/ 3 w 61"/>
                      <a:gd name="T3" fmla="*/ 8 h 68"/>
                      <a:gd name="T4" fmla="*/ 0 w 61"/>
                      <a:gd name="T5" fmla="*/ 6 h 68"/>
                      <a:gd name="T6" fmla="*/ 8 w 61"/>
                      <a:gd name="T7" fmla="*/ 0 h 68"/>
                      <a:gd name="T8" fmla="*/ 10 w 61"/>
                      <a:gd name="T9" fmla="*/ 3 h 68"/>
                      <a:gd name="T10" fmla="*/ 68 w 61"/>
                      <a:gd name="T11" fmla="*/ 31 h 68"/>
                      <a:gd name="T12" fmla="*/ 68 w 61"/>
                      <a:gd name="T13" fmla="*/ 31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1"/>
                      <a:gd name="T22" fmla="*/ 0 h 68"/>
                      <a:gd name="T23" fmla="*/ 61 w 61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1" h="68">
                        <a:moveTo>
                          <a:pt x="61" y="68"/>
                        </a:move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3"/>
                          <a:pt x="4" y="4"/>
                          <a:pt x="8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61" y="67"/>
                          <a:pt x="61" y="67"/>
                          <a:pt x="61" y="67"/>
                        </a:cubicBezTo>
                        <a:lnTo>
                          <a:pt x="61" y="6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666666"/>
                      </a:gs>
                      <a:gs pos="100000">
                        <a:srgbClr val="DDDDDD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3082" name="Freeform 349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 rot="10521890">
                    <a:off x="3131" y="1113"/>
                    <a:ext cx="107" cy="102"/>
                  </a:xfrm>
                  <a:custGeom>
                    <a:avLst/>
                    <a:gdLst>
                      <a:gd name="T0" fmla="*/ 67 w 106"/>
                      <a:gd name="T1" fmla="*/ 0 h 113"/>
                      <a:gd name="T2" fmla="*/ 41 w 106"/>
                      <a:gd name="T3" fmla="*/ 20 h 113"/>
                      <a:gd name="T4" fmla="*/ 0 w 106"/>
                      <a:gd name="T5" fmla="*/ 28 h 113"/>
                      <a:gd name="T6" fmla="*/ 71 w 106"/>
                      <a:gd name="T7" fmla="*/ 52 h 113"/>
                      <a:gd name="T8" fmla="*/ 110 w 106"/>
                      <a:gd name="T9" fmla="*/ 32 h 113"/>
                      <a:gd name="T10" fmla="*/ 67 w 106"/>
                      <a:gd name="T11" fmla="*/ 0 h 1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6"/>
                      <a:gd name="T19" fmla="*/ 0 h 113"/>
                      <a:gd name="T20" fmla="*/ 106 w 106"/>
                      <a:gd name="T21" fmla="*/ 113 h 1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6" h="113">
                        <a:moveTo>
                          <a:pt x="60" y="0"/>
                        </a:moveTo>
                        <a:cubicBezTo>
                          <a:pt x="60" y="0"/>
                          <a:pt x="62" y="20"/>
                          <a:pt x="41" y="41"/>
                        </a:cubicBezTo>
                        <a:cubicBezTo>
                          <a:pt x="17" y="63"/>
                          <a:pt x="0" y="56"/>
                          <a:pt x="0" y="56"/>
                        </a:cubicBezTo>
                        <a:cubicBezTo>
                          <a:pt x="64" y="106"/>
                          <a:pt x="64" y="106"/>
                          <a:pt x="64" y="106"/>
                        </a:cubicBezTo>
                        <a:cubicBezTo>
                          <a:pt x="64" y="106"/>
                          <a:pt x="106" y="113"/>
                          <a:pt x="103" y="67"/>
                        </a:cubicBezTo>
                        <a:lnTo>
                          <a:pt x="6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3074" name="Group 350"/>
                <p:cNvGrpSpPr>
                  <a:grpSpLocks/>
                </p:cNvGrpSpPr>
                <p:nvPr/>
              </p:nvGrpSpPr>
              <p:grpSpPr bwMode="auto">
                <a:xfrm rot="-6134459">
                  <a:off x="4232520" y="3818223"/>
                  <a:ext cx="185189" cy="164332"/>
                  <a:chOff x="2757" y="2115"/>
                  <a:chExt cx="229" cy="223"/>
                </a:xfrm>
              </p:grpSpPr>
              <p:sp>
                <p:nvSpPr>
                  <p:cNvPr id="17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775" y="2172"/>
                    <a:ext cx="144" cy="126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41" y="41"/>
                      </a:cxn>
                      <a:cxn ang="0">
                        <a:pos x="0" y="50"/>
                      </a:cxn>
                      <a:cxn ang="0">
                        <a:pos x="43" y="42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60" h="55">
                        <a:moveTo>
                          <a:pt x="57" y="0"/>
                        </a:moveTo>
                        <a:cubicBezTo>
                          <a:pt x="58" y="15"/>
                          <a:pt x="53" y="31"/>
                          <a:pt x="41" y="41"/>
                        </a:cubicBezTo>
                        <a:cubicBezTo>
                          <a:pt x="30" y="51"/>
                          <a:pt x="14" y="53"/>
                          <a:pt x="0" y="50"/>
                        </a:cubicBezTo>
                        <a:cubicBezTo>
                          <a:pt x="14" y="55"/>
                          <a:pt x="31" y="53"/>
                          <a:pt x="43" y="42"/>
                        </a:cubicBezTo>
                        <a:cubicBezTo>
                          <a:pt x="55" y="32"/>
                          <a:pt x="60" y="16"/>
                          <a:pt x="57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8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758" y="2139"/>
                    <a:ext cx="150" cy="135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43" y="43"/>
                      </a:cxn>
                      <a:cxn ang="0">
                        <a:pos x="0" y="53"/>
                      </a:cxn>
                      <a:cxn ang="0">
                        <a:pos x="45" y="45"/>
                      </a:cxn>
                      <a:cxn ang="0">
                        <a:pos x="60" y="0"/>
                      </a:cxn>
                    </a:cxnLst>
                    <a:rect l="0" t="0" r="r" b="b"/>
                    <a:pathLst>
                      <a:path w="63" h="58">
                        <a:moveTo>
                          <a:pt x="60" y="0"/>
                        </a:moveTo>
                        <a:cubicBezTo>
                          <a:pt x="61" y="16"/>
                          <a:pt x="56" y="33"/>
                          <a:pt x="43" y="43"/>
                        </a:cubicBezTo>
                        <a:cubicBezTo>
                          <a:pt x="31" y="54"/>
                          <a:pt x="15" y="57"/>
                          <a:pt x="0" y="53"/>
                        </a:cubicBezTo>
                        <a:cubicBezTo>
                          <a:pt x="15" y="58"/>
                          <a:pt x="32" y="55"/>
                          <a:pt x="45" y="45"/>
                        </a:cubicBezTo>
                        <a:cubicBezTo>
                          <a:pt x="58" y="34"/>
                          <a:pt x="63" y="17"/>
                          <a:pt x="6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798" y="2184"/>
                    <a:ext cx="136" cy="120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40" y="39"/>
                      </a:cxn>
                      <a:cxn ang="0">
                        <a:pos x="0" y="48"/>
                      </a:cxn>
                      <a:cxn ang="0">
                        <a:pos x="41" y="40"/>
                      </a:cxn>
                      <a:cxn ang="0">
                        <a:pos x="55" y="0"/>
                      </a:cxn>
                    </a:cxnLst>
                    <a:rect l="0" t="0" r="r" b="b"/>
                    <a:pathLst>
                      <a:path w="58" h="52">
                        <a:moveTo>
                          <a:pt x="55" y="0"/>
                        </a:moveTo>
                        <a:cubicBezTo>
                          <a:pt x="57" y="15"/>
                          <a:pt x="52" y="29"/>
                          <a:pt x="40" y="39"/>
                        </a:cubicBezTo>
                        <a:cubicBezTo>
                          <a:pt x="29" y="48"/>
                          <a:pt x="14" y="51"/>
                          <a:pt x="0" y="48"/>
                        </a:cubicBezTo>
                        <a:cubicBezTo>
                          <a:pt x="15" y="52"/>
                          <a:pt x="30" y="50"/>
                          <a:pt x="41" y="40"/>
                        </a:cubicBezTo>
                        <a:cubicBezTo>
                          <a:pt x="53" y="30"/>
                          <a:pt x="58" y="15"/>
                          <a:pt x="55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0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39" y="2274"/>
                    <a:ext cx="117" cy="103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34" y="33"/>
                      </a:cxn>
                      <a:cxn ang="0">
                        <a:pos x="0" y="40"/>
                      </a:cxn>
                      <a:cxn ang="0">
                        <a:pos x="35" y="34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49" h="44">
                        <a:moveTo>
                          <a:pt x="47" y="0"/>
                        </a:moveTo>
                        <a:cubicBezTo>
                          <a:pt x="48" y="12"/>
                          <a:pt x="44" y="25"/>
                          <a:pt x="34" y="33"/>
                        </a:cubicBezTo>
                        <a:cubicBezTo>
                          <a:pt x="25" y="41"/>
                          <a:pt x="12" y="43"/>
                          <a:pt x="0" y="40"/>
                        </a:cubicBezTo>
                        <a:cubicBezTo>
                          <a:pt x="12" y="44"/>
                          <a:pt x="25" y="42"/>
                          <a:pt x="35" y="34"/>
                        </a:cubicBezTo>
                        <a:cubicBezTo>
                          <a:pt x="45" y="26"/>
                          <a:pt x="49" y="12"/>
                          <a:pt x="47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64" y="2231"/>
                    <a:ext cx="123" cy="106"/>
                  </a:xfrm>
                  <a:custGeom>
                    <a:avLst/>
                    <a:gdLst/>
                    <a:ahLst/>
                    <a:cxnLst>
                      <a:cxn ang="0">
                        <a:pos x="49" y="0"/>
                      </a:cxn>
                      <a:cxn ang="0">
                        <a:pos x="35" y="35"/>
                      </a:cxn>
                      <a:cxn ang="0">
                        <a:pos x="0" y="42"/>
                      </a:cxn>
                      <a:cxn ang="0">
                        <a:pos x="37" y="36"/>
                      </a:cxn>
                      <a:cxn ang="0">
                        <a:pos x="49" y="0"/>
                      </a:cxn>
                    </a:cxnLst>
                    <a:rect l="0" t="0" r="r" b="b"/>
                    <a:pathLst>
                      <a:path w="51" h="47">
                        <a:moveTo>
                          <a:pt x="49" y="0"/>
                        </a:moveTo>
                        <a:cubicBezTo>
                          <a:pt x="50" y="13"/>
                          <a:pt x="46" y="26"/>
                          <a:pt x="35" y="35"/>
                        </a:cubicBezTo>
                        <a:cubicBezTo>
                          <a:pt x="26" y="43"/>
                          <a:pt x="12" y="46"/>
                          <a:pt x="0" y="42"/>
                        </a:cubicBezTo>
                        <a:cubicBezTo>
                          <a:pt x="12" y="47"/>
                          <a:pt x="26" y="45"/>
                          <a:pt x="37" y="36"/>
                        </a:cubicBezTo>
                        <a:cubicBezTo>
                          <a:pt x="47" y="27"/>
                          <a:pt x="51" y="13"/>
                          <a:pt x="49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" name="_color1" descr="© INSCALE GmbH, 26.05.2010&#10;http://www.presentationload.com/"/>
                  <p:cNvSpPr>
                    <a:spLocks/>
                  </p:cNvSpPr>
                  <p:nvPr/>
                </p:nvSpPr>
                <p:spPr bwMode="gray">
                  <a:xfrm>
                    <a:off x="2854" y="2239"/>
                    <a:ext cx="112" cy="100"/>
                  </a:xfrm>
                  <a:custGeom>
                    <a:avLst/>
                    <a:gdLst/>
                    <a:ahLst/>
                    <a:cxnLst>
                      <a:cxn ang="0">
                        <a:pos x="45" y="0"/>
                      </a:cxn>
                      <a:cxn ang="0">
                        <a:pos x="33" y="32"/>
                      </a:cxn>
                      <a:cxn ang="0">
                        <a:pos x="0" y="39"/>
                      </a:cxn>
                      <a:cxn ang="0">
                        <a:pos x="34" y="33"/>
                      </a:cxn>
                      <a:cxn ang="0">
                        <a:pos x="45" y="0"/>
                      </a:cxn>
                    </a:cxnLst>
                    <a:rect l="0" t="0" r="r" b="b"/>
                    <a:pathLst>
                      <a:path w="47" h="43">
                        <a:moveTo>
                          <a:pt x="45" y="0"/>
                        </a:moveTo>
                        <a:cubicBezTo>
                          <a:pt x="46" y="12"/>
                          <a:pt x="42" y="24"/>
                          <a:pt x="33" y="32"/>
                        </a:cubicBezTo>
                        <a:cubicBezTo>
                          <a:pt x="24" y="39"/>
                          <a:pt x="12" y="42"/>
                          <a:pt x="0" y="39"/>
                        </a:cubicBezTo>
                        <a:cubicBezTo>
                          <a:pt x="12" y="43"/>
                          <a:pt x="25" y="41"/>
                          <a:pt x="34" y="33"/>
                        </a:cubicBezTo>
                        <a:cubicBezTo>
                          <a:pt x="43" y="25"/>
                          <a:pt x="47" y="12"/>
                          <a:pt x="45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noProof="1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</p:grpSp>
          <p:pic>
            <p:nvPicPr>
              <p:cNvPr id="173071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gray">
              <a:xfrm rot="-2554349">
                <a:off x="2911902" y="2392059"/>
                <a:ext cx="368208" cy="202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Ellipse 138"/>
            <p:cNvSpPr/>
            <p:nvPr/>
          </p:nvSpPr>
          <p:spPr bwMode="gray">
            <a:xfrm>
              <a:off x="464640" y="2243223"/>
              <a:ext cx="2880539" cy="2880539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spcFirstLastPara="1" wrap="none" tIns="0" anchor="ctr">
              <a:prstTxWarp prst="textArchUp">
                <a:avLst>
                  <a:gd name="adj" fmla="val 12254660"/>
                </a:avLst>
              </a:prstTxWarp>
            </a:bodyPr>
            <a:lstStyle/>
            <a:p>
              <a:pPr algn="ctr" fontAlgn="auto">
                <a:lnSpc>
                  <a:spcPts val="4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noProof="1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cs"/>
                </a:rPr>
                <a:t/>
              </a:r>
              <a:br>
                <a:rPr lang="en-US" sz="3200" b="1" noProof="1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cs"/>
                </a:rPr>
              </a:br>
              <a:r>
                <a:rPr lang="en-US" sz="3200" b="1" noProof="1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cs"/>
                </a:rPr>
                <a:t/>
              </a:r>
              <a:br>
                <a:rPr lang="en-US" sz="3200" b="1" noProof="1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cs"/>
                </a:rPr>
              </a:br>
              <a:endParaRPr lang="en-US" sz="3200" b="1" noProof="1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endParaRPr>
            </a:p>
          </p:txBody>
        </p:sp>
        <p:pic>
          <p:nvPicPr>
            <p:cNvPr id="173069" name="_effect" descr="C:\Users\marc.h\Desktop\Schatten-TEST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rot="-6637209">
              <a:off x="2660443" y="5081921"/>
              <a:ext cx="368208" cy="202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0710" name="Номер слайда 89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EDC18CFB-7B13-4CC4-B2C6-0B1379B17AD7}" type="slidenum">
              <a:rPr lang="ru-RU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48</a:t>
            </a:fld>
            <a:endParaRPr lang="ru-RU" sz="1200">
              <a:solidFill>
                <a:srgbClr val="898989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5"/>
          <p:cNvSpPr>
            <a:spLocks noChangeArrowheads="1"/>
          </p:cNvSpPr>
          <p:nvPr/>
        </p:nvSpPr>
        <p:spPr bwMode="gray">
          <a:xfrm>
            <a:off x="80963" y="-315913"/>
            <a:ext cx="9144000" cy="6553201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uppieren 4"/>
          <p:cNvGrpSpPr/>
          <p:nvPr/>
        </p:nvGrpSpPr>
        <p:grpSpPr>
          <a:xfrm>
            <a:off x="0" y="0"/>
            <a:ext cx="5102536" cy="6859590"/>
            <a:chOff x="-42064" y="0"/>
            <a:chExt cx="5149482" cy="6859590"/>
          </a:xfrm>
          <a:solidFill>
            <a:srgbClr val="C00000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42064" y="0"/>
              <a:ext cx="4335769" cy="6859590"/>
            </a:xfrm>
            <a:custGeom>
              <a:avLst/>
              <a:gdLst/>
              <a:ahLst/>
              <a:cxnLst>
                <a:cxn ang="0">
                  <a:pos x="847" y="1549"/>
                </a:cxn>
                <a:cxn ang="0">
                  <a:pos x="1820" y="0"/>
                </a:cxn>
                <a:cxn ang="0">
                  <a:pos x="0" y="0"/>
                </a:cxn>
                <a:cxn ang="0">
                  <a:pos x="0" y="2880"/>
                </a:cxn>
                <a:cxn ang="0">
                  <a:pos x="1528" y="2880"/>
                </a:cxn>
                <a:cxn ang="0">
                  <a:pos x="847" y="1549"/>
                </a:cxn>
              </a:cxnLst>
              <a:rect l="0" t="0" r="r" b="b"/>
              <a:pathLst>
                <a:path w="1820" h="2880">
                  <a:moveTo>
                    <a:pt x="847" y="1549"/>
                  </a:moveTo>
                  <a:cubicBezTo>
                    <a:pt x="847" y="937"/>
                    <a:pt x="1222" y="385"/>
                    <a:pt x="18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1528" y="2880"/>
                    <a:pt x="1528" y="2880"/>
                    <a:pt x="1528" y="2880"/>
                  </a:cubicBezTo>
                  <a:cubicBezTo>
                    <a:pt x="1102" y="2517"/>
                    <a:pt x="847" y="2054"/>
                    <a:pt x="847" y="154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254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34593" y="0"/>
              <a:ext cx="3372825" cy="6859590"/>
            </a:xfrm>
            <a:custGeom>
              <a:avLst/>
              <a:gdLst/>
              <a:ahLst/>
              <a:cxnLst>
                <a:cxn ang="0">
                  <a:pos x="438" y="1344"/>
                </a:cxn>
                <a:cxn ang="0">
                  <a:pos x="1147" y="0"/>
                </a:cxn>
                <a:cxn ang="0">
                  <a:pos x="960" y="0"/>
                </a:cxn>
                <a:cxn ang="0">
                  <a:pos x="0" y="1701"/>
                </a:cxn>
                <a:cxn ang="0">
                  <a:pos x="418" y="2880"/>
                </a:cxn>
                <a:cxn ang="0">
                  <a:pos x="1416" y="2880"/>
                </a:cxn>
                <a:cxn ang="0">
                  <a:pos x="438" y="1344"/>
                </a:cxn>
              </a:cxnLst>
              <a:rect l="0" t="0" r="r" b="b"/>
              <a:pathLst>
                <a:path w="1416" h="2880">
                  <a:moveTo>
                    <a:pt x="438" y="1344"/>
                  </a:moveTo>
                  <a:cubicBezTo>
                    <a:pt x="438" y="830"/>
                    <a:pt x="705" y="360"/>
                    <a:pt x="1147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368" y="430"/>
                    <a:pt x="0" y="1033"/>
                    <a:pt x="0" y="1701"/>
                  </a:cubicBezTo>
                  <a:cubicBezTo>
                    <a:pt x="0" y="2131"/>
                    <a:pt x="153" y="2533"/>
                    <a:pt x="418" y="2880"/>
                  </a:cubicBezTo>
                  <a:cubicBezTo>
                    <a:pt x="1416" y="2880"/>
                    <a:pt x="1416" y="2880"/>
                    <a:pt x="1416" y="2880"/>
                  </a:cubicBezTo>
                  <a:cubicBezTo>
                    <a:pt x="816" y="2504"/>
                    <a:pt x="438" y="1955"/>
                    <a:pt x="438" y="1344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34593" y="480968"/>
              <a:ext cx="2772875" cy="6378622"/>
            </a:xfrm>
            <a:custGeom>
              <a:avLst/>
              <a:gdLst/>
              <a:ahLst/>
              <a:cxnLst>
                <a:cxn ang="0">
                  <a:pos x="351" y="1099"/>
                </a:cxn>
                <a:cxn ang="0">
                  <a:pos x="712" y="0"/>
                </a:cxn>
                <a:cxn ang="0">
                  <a:pos x="0" y="1499"/>
                </a:cxn>
                <a:cxn ang="0">
                  <a:pos x="418" y="2678"/>
                </a:cxn>
                <a:cxn ang="0">
                  <a:pos x="1164" y="2678"/>
                </a:cxn>
                <a:cxn ang="0">
                  <a:pos x="351" y="1099"/>
                </a:cxn>
              </a:cxnLst>
              <a:rect l="0" t="0" r="r" b="b"/>
              <a:pathLst>
                <a:path w="1164" h="2678">
                  <a:moveTo>
                    <a:pt x="351" y="1099"/>
                  </a:moveTo>
                  <a:cubicBezTo>
                    <a:pt x="351" y="701"/>
                    <a:pt x="482" y="326"/>
                    <a:pt x="712" y="0"/>
                  </a:cubicBezTo>
                  <a:cubicBezTo>
                    <a:pt x="268" y="408"/>
                    <a:pt x="0" y="930"/>
                    <a:pt x="0" y="1499"/>
                  </a:cubicBezTo>
                  <a:cubicBezTo>
                    <a:pt x="0" y="1929"/>
                    <a:pt x="153" y="2331"/>
                    <a:pt x="418" y="2678"/>
                  </a:cubicBezTo>
                  <a:cubicBezTo>
                    <a:pt x="1164" y="2678"/>
                    <a:pt x="1164" y="2678"/>
                    <a:pt x="1164" y="2678"/>
                  </a:cubicBezTo>
                  <a:cubicBezTo>
                    <a:pt x="660" y="2267"/>
                    <a:pt x="351" y="1711"/>
                    <a:pt x="351" y="109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74083" name="Titel 1"/>
          <p:cNvSpPr txBox="1">
            <a:spLocks/>
          </p:cNvSpPr>
          <p:nvPr/>
        </p:nvSpPr>
        <p:spPr bwMode="auto">
          <a:xfrm>
            <a:off x="3203575" y="1196975"/>
            <a:ext cx="56165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</a:pPr>
            <a:r>
              <a:rPr lang="ru-RU" sz="4400" b="1">
                <a:solidFill>
                  <a:srgbClr val="000000"/>
                </a:solidFill>
                <a:latin typeface="Calibri" pitchFamily="34" charset="0"/>
              </a:rPr>
              <a:t>Услуги в социальной сфере в деятельности НКО</a:t>
            </a:r>
          </a:p>
        </p:txBody>
      </p:sp>
      <p:sp>
        <p:nvSpPr>
          <p:cNvPr id="174084" name="Untertitel 2"/>
          <p:cNvSpPr txBox="1">
            <a:spLocks/>
          </p:cNvSpPr>
          <p:nvPr/>
        </p:nvSpPr>
        <p:spPr bwMode="auto">
          <a:xfrm>
            <a:off x="4140200" y="4292600"/>
            <a:ext cx="46894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085" name="Rectangle 1"/>
          <p:cNvSpPr>
            <a:spLocks noChangeArrowheads="1"/>
          </p:cNvSpPr>
          <p:nvPr/>
        </p:nvSpPr>
        <p:spPr bwMode="auto">
          <a:xfrm>
            <a:off x="4295775" y="3897313"/>
            <a:ext cx="46815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•Типология продуктов CO НКО.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•Социальные услуги CO НКО, подходы к выделению.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•Развитие ассортимента услуг (набор услуг или комплексная услуга «под ключ»).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/>
              <a:t>Взаимные ожидания в ходе реформы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981075"/>
          <a:ext cx="8785225" cy="4233863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Цели государства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pitchFamily="34" charset="0"/>
                        <a:cs typeface="Helvetica" pitchFamily="34" charset="0"/>
                        <a:sym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Цели СОНКО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245586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Разгосударствление социальных услуг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Создание конкуренции в сфере производства соц.услуг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Повышение качества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Увеличение ассортимента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Приращение мощностей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  <a:sym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Обновление услуг, направлений деятельности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Более устойчивое и длительное финансирование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Развитие частично оплачиваемых услуг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Возможность создания специализированных услуг для своей целевой группы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Возможность быстрого реагирования на запрос целевой группы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  <a:sym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388" y="5445125"/>
            <a:ext cx="8785225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Интересы СОНКО не совпадают с ожиданиями ОИВ и граждан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/>
              <a:t> интерес ОИВ – много качественной работы с минимальными издержками для ОИВ;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/>
              <a:t>Граждане не доверяют и не готовы платить СОНКО даже не рыночную цену.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34E000-11D0-4CDF-B087-10EE5A6CD13A}" type="slidenum">
              <a:rPr lang="de-DE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Что такое социальная услуга: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Понятие, сущность, целевая направленность</a:t>
            </a:r>
          </a:p>
        </p:txBody>
      </p:sp>
      <p:sp>
        <p:nvSpPr>
          <p:cNvPr id="139267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247EC-C9BF-4D09-B93B-BE035B3A2C60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Широкое понимание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dirty="0" smtClean="0"/>
              <a:t>Услуга –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Результат, по меньшей мере, одного действия, обязательно осуществленного при взаимодействии поставщика и потребителя, и, как правило, нематериальный (ГОСТ Р ИСО 9000-2008) 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Действие </a:t>
            </a:r>
            <a:r>
              <a:rPr lang="ru-RU" sz="1600" dirty="0"/>
              <a:t>или деятельность, совершенные одним лицом (физическим или юридическим) в интересах другого </a:t>
            </a:r>
            <a:r>
              <a:rPr lang="ru-RU" sz="1600" dirty="0" smtClean="0"/>
              <a:t>лица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Блага, предоставляемые в форме </a:t>
            </a:r>
            <a:r>
              <a:rPr lang="ru-RU" sz="1600" dirty="0" smtClean="0"/>
              <a:t>деятельности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Любая деятельность или благо, которую одна сторона может предложить </a:t>
            </a:r>
            <a:r>
              <a:rPr lang="ru-RU" sz="1600" dirty="0" smtClean="0"/>
              <a:t>другой</a:t>
            </a:r>
            <a:endParaRPr lang="ru-RU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100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dirty="0" smtClean="0"/>
              <a:t>По ГОСТу </a:t>
            </a:r>
            <a:r>
              <a:rPr lang="ru-RU" sz="1600" dirty="0"/>
              <a:t>Р </a:t>
            </a:r>
            <a:r>
              <a:rPr lang="ru-RU" sz="1600" dirty="0" smtClean="0"/>
              <a:t>50646-94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Материальная услуга — услуга по удовлетворению материально-бытовых потребностей потребителя услуг.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Социально-культурная услуга (нематериальная услуга) — услуга по удовлетворению духовных, интеллектуальных потребностей и поддержанию нормальной жизнедеятельности </a:t>
            </a:r>
            <a:r>
              <a:rPr lang="ru-RU" sz="1600" dirty="0" smtClean="0"/>
              <a:t>потребителя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Еще один ГОСТ «Социальные службы»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/>
              <a:t>Действия социальной службы, заключающиеся в оказании социальной помощи клиенту для преодоления им трудной жизненной </a:t>
            </a:r>
            <a:r>
              <a:rPr lang="ru-RU" sz="1600" dirty="0" smtClean="0"/>
              <a:t>ситуации</a:t>
            </a:r>
            <a:endParaRPr lang="ru-RU" sz="16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/>
              <a:t>ТЖС – ситуация объективно нарушающая жизнедеятельность гражданина по определенным причинам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/>
          </a:p>
        </p:txBody>
      </p:sp>
      <p:sp>
        <p:nvSpPr>
          <p:cNvPr id="140292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4C66EE-F6F9-409F-92F6-CA92FB8FDC1E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Свойства услуги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1315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559E3-FF43-4202-86D6-005661BCF2D8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/>
              <a:t>Узкое понимание социальной услуги (по 442-ФЗ)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2339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6D354-3CE2-42CC-8E0A-F5AE28A8EF8B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Виды услуг (ГОСТ)</a:t>
            </a:r>
            <a:endParaRPr lang="ru-RU" dirty="0"/>
          </a:p>
        </p:txBody>
      </p:sp>
      <p:sp>
        <p:nvSpPr>
          <p:cNvPr id="180226" name="Объект 6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52181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1) социально-бытовые, направленные на поддержание жизнедеятельности граждан в быту;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2) социально-медицинские, направленные на поддержание и сохранение здоровья путем организации ухода, содействия в проведении оздоровительных мероприятий, систематического наблюдения для выявления отклонений в состоянии здоровья клиента;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3) социально-психологические, предусматривающие оказание помощи в коррекции психологического состояния для адаптации в социальной среде, в т.ч. телефон доверия;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4) социально-педагогические, направленные на профилактику отклонений в поведении и развитии личности получателей социальных услуг, формирование у них позитивных интересов (в том числе в сфере досуга), организацию их досуга, оказание помощи семье в воспитании детей;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4A795-EF3A-4B21-9D9E-6E9E27E55F8F}" type="slidenum">
              <a:rPr lang="ru-RU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mtClean="0"/>
              <a:t>Виды 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5) социально-трудовые, направленные на оказание помощи в трудоустройстве и в решении других проблем, связанных с трудовой адаптацией;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6) социально-правовые, направленные на оказание помощи в получении юридических услуг, в том числе бесплатно, в защите прав и законных интересов получателей социальных услуг;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7) услуги в целях повышения коммуникативного потенциала получателей социальных услуг, имеющих ограничения жизнедеятельности, в том числе детей-инвалидов;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8) срочные социальные </a:t>
            </a:r>
            <a:r>
              <a:rPr lang="ru-RU" dirty="0" smtClean="0"/>
              <a:t>услуги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9) социально-экономические (льготы, пособия)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6563E-518B-45B4-ACF7-E73CB97E643A}" type="slidenum">
              <a:rPr lang="ru-RU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Образовательные услуги (на примере услуг для детей)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b="1" dirty="0" smtClean="0"/>
              <a:t>Услуги бюджетного сектора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Услуги дошкольного образования*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Услуга ухода и присмотра за детьми (детские сады без лицензии)*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Услуги дополнительного образования детей*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Образовательные услуги для детей, нуждающихся в психолого-педагогической и медико-социальной помощи*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Специальное (коррекционное) образовательное учреждение для обучающихся, воспитанников с ограниченными возможностями здоровья*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И даже среднее (общее и полное) и высшее образование (например, образовательный холдинг Захарова Н.Н.: институт – колледж – школа – детский сад)</a:t>
            </a:r>
            <a:r>
              <a:rPr lang="ru-RU" altLang="ru-RU" sz="2400" dirty="0"/>
              <a:t>*</a:t>
            </a:r>
            <a:endParaRPr lang="ru-RU" altLang="ru-RU" sz="2400" dirty="0" smtClean="0"/>
          </a:p>
        </p:txBody>
      </p:sp>
      <p:sp>
        <p:nvSpPr>
          <p:cNvPr id="145411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CD31A0-499C-4DE3-A0DE-33D96B228C0C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Услуги в сфере здравоохранения 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562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dirty="0" smtClean="0"/>
              <a:t>Услуги бюджетного сектора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Медицинское обслуживание и сопровождение беременных женщин*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Патронаж детей до 1 года*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Разъяснение диагноза и процесса лечения*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Просвещение по вопросам ухода за больным в постоперационный и реабилитационный период*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Санитарное и медицинское просвещение (просветительские программы для больных с различными заболеваниями, </a:t>
            </a:r>
            <a:r>
              <a:rPr lang="ru-RU" altLang="ru-RU" sz="2000" dirty="0" err="1" smtClean="0"/>
              <a:t>астмашкола</a:t>
            </a:r>
            <a:r>
              <a:rPr lang="ru-RU" altLang="ru-RU" sz="2000" dirty="0" smtClean="0"/>
              <a:t> например)*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Организация досуга в детских стационарах*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dirty="0" smtClean="0"/>
              <a:t>Рыночные услуги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Семейный доктор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/>
              <a:t>Патронаж лежачих больных, больных </a:t>
            </a:r>
            <a:r>
              <a:rPr lang="ru-RU" altLang="ru-RU" sz="2000" dirty="0" smtClean="0"/>
              <a:t>и инвалидов</a:t>
            </a:r>
            <a:endParaRPr lang="ru-RU" altLang="ru-RU" sz="2000" dirty="0"/>
          </a:p>
        </p:txBody>
      </p:sp>
      <p:sp>
        <p:nvSpPr>
          <p:cNvPr id="146435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2ED1A-C151-4D9A-A48E-4EE7A941D3DA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Услуги в сфере социального обслуживания (примеры)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5621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dirty="0" smtClean="0"/>
              <a:t>Услуги бюджетного сектора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Услуги для престарелых и их семей (геронтологические центры, психоневрологические интернаты, дома-интернаты для престарелых и инвалидов)*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/>
              <a:t>Психолого-медико-социальное сопровождение замещающих </a:t>
            </a:r>
            <a:r>
              <a:rPr lang="ru-RU" altLang="ru-RU" sz="2000" dirty="0" smtClean="0"/>
              <a:t>семей*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Реабилитационные услуги для инвалидов (реабилитационные центры для детей и подростков с ограниченными возможностями, Центр комплексной реабилитации инвалидов, дома – интернаты для умственно отсталых детей, Центры психолого-медико-социального сопровождения)*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Консультационные услуги для семей в трудной жизненной ситуации*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Выявление и сопровождение семей, находящихся в социально опасном положении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Услуги сопровождения специалистами семьям, имеющим в своем составе потенциальных клиентов данных учреждений (инвалидов, престарелых)*</a:t>
            </a:r>
          </a:p>
        </p:txBody>
      </p:sp>
      <p:sp>
        <p:nvSpPr>
          <p:cNvPr id="147459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13610-6A38-478F-89C1-2286F25547E6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Услуги в сфере культуры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dirty="0" smtClean="0"/>
              <a:t>Услуги бюджетного сектора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Библиотечное обслуживание населения (самая широкая сеть учреждений культуры, спектр услуг шире чем </a:t>
            </a:r>
            <a:r>
              <a:rPr lang="ru-RU" altLang="ru-RU" sz="2000" dirty="0" err="1" smtClean="0"/>
              <a:t>книгохранение</a:t>
            </a:r>
            <a:r>
              <a:rPr lang="ru-RU" altLang="ru-RU" sz="2000" dirty="0" smtClean="0"/>
              <a:t> и </a:t>
            </a:r>
            <a:r>
              <a:rPr lang="ru-RU" altLang="ru-RU" sz="2000" dirty="0" err="1" smtClean="0"/>
              <a:t>книгопользование</a:t>
            </a:r>
            <a:r>
              <a:rPr lang="ru-RU" altLang="ru-RU" sz="20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Культурно-досуговые центры (дома культуры и прочее) – клубы по интересам, кружки, концерты*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Театральные постановки и иные виды представлений*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/>
              <a:t>Музейная и выставочная </a:t>
            </a:r>
            <a:r>
              <a:rPr lang="ru-RU" altLang="ru-RU" sz="2000" dirty="0" smtClean="0"/>
              <a:t>деятельность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dirty="0" smtClean="0"/>
              <a:t>Рыночные услуги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Концерты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Просмотр художественных, документальных и научно-популярных фильмов (киноклубы)*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Зоосады и ботанические сады, парки и места отдыха, детские площадки*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Фестивали</a:t>
            </a:r>
          </a:p>
        </p:txBody>
      </p:sp>
      <p:sp>
        <p:nvSpPr>
          <p:cNvPr id="14848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FDDC37-C6A0-4F61-A313-0F401126C5E4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5"/>
          <p:cNvSpPr>
            <a:spLocks noChangeArrowheads="1"/>
          </p:cNvSpPr>
          <p:nvPr/>
        </p:nvSpPr>
        <p:spPr bwMode="gray">
          <a:xfrm>
            <a:off x="80963" y="-1035050"/>
            <a:ext cx="9144000" cy="789305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uppieren 4"/>
          <p:cNvGrpSpPr/>
          <p:nvPr/>
        </p:nvGrpSpPr>
        <p:grpSpPr>
          <a:xfrm>
            <a:off x="0" y="0"/>
            <a:ext cx="5102536" cy="6859590"/>
            <a:chOff x="-42064" y="0"/>
            <a:chExt cx="5149482" cy="6859590"/>
          </a:xfrm>
          <a:solidFill>
            <a:srgbClr val="C00000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42064" y="0"/>
              <a:ext cx="4335769" cy="6859590"/>
            </a:xfrm>
            <a:custGeom>
              <a:avLst/>
              <a:gdLst/>
              <a:ahLst/>
              <a:cxnLst>
                <a:cxn ang="0">
                  <a:pos x="847" y="1549"/>
                </a:cxn>
                <a:cxn ang="0">
                  <a:pos x="1820" y="0"/>
                </a:cxn>
                <a:cxn ang="0">
                  <a:pos x="0" y="0"/>
                </a:cxn>
                <a:cxn ang="0">
                  <a:pos x="0" y="2880"/>
                </a:cxn>
                <a:cxn ang="0">
                  <a:pos x="1528" y="2880"/>
                </a:cxn>
                <a:cxn ang="0">
                  <a:pos x="847" y="1549"/>
                </a:cxn>
              </a:cxnLst>
              <a:rect l="0" t="0" r="r" b="b"/>
              <a:pathLst>
                <a:path w="1820" h="2880">
                  <a:moveTo>
                    <a:pt x="847" y="1549"/>
                  </a:moveTo>
                  <a:cubicBezTo>
                    <a:pt x="847" y="937"/>
                    <a:pt x="1222" y="385"/>
                    <a:pt x="18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1528" y="2880"/>
                    <a:pt x="1528" y="2880"/>
                    <a:pt x="1528" y="2880"/>
                  </a:cubicBezTo>
                  <a:cubicBezTo>
                    <a:pt x="1102" y="2517"/>
                    <a:pt x="847" y="2054"/>
                    <a:pt x="847" y="154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254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34593" y="0"/>
              <a:ext cx="3372825" cy="6859590"/>
            </a:xfrm>
            <a:custGeom>
              <a:avLst/>
              <a:gdLst/>
              <a:ahLst/>
              <a:cxnLst>
                <a:cxn ang="0">
                  <a:pos x="438" y="1344"/>
                </a:cxn>
                <a:cxn ang="0">
                  <a:pos x="1147" y="0"/>
                </a:cxn>
                <a:cxn ang="0">
                  <a:pos x="960" y="0"/>
                </a:cxn>
                <a:cxn ang="0">
                  <a:pos x="0" y="1701"/>
                </a:cxn>
                <a:cxn ang="0">
                  <a:pos x="418" y="2880"/>
                </a:cxn>
                <a:cxn ang="0">
                  <a:pos x="1416" y="2880"/>
                </a:cxn>
                <a:cxn ang="0">
                  <a:pos x="438" y="1344"/>
                </a:cxn>
              </a:cxnLst>
              <a:rect l="0" t="0" r="r" b="b"/>
              <a:pathLst>
                <a:path w="1416" h="2880">
                  <a:moveTo>
                    <a:pt x="438" y="1344"/>
                  </a:moveTo>
                  <a:cubicBezTo>
                    <a:pt x="438" y="830"/>
                    <a:pt x="705" y="360"/>
                    <a:pt x="1147" y="0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368" y="430"/>
                    <a:pt x="0" y="1033"/>
                    <a:pt x="0" y="1701"/>
                  </a:cubicBezTo>
                  <a:cubicBezTo>
                    <a:pt x="0" y="2131"/>
                    <a:pt x="153" y="2533"/>
                    <a:pt x="418" y="2880"/>
                  </a:cubicBezTo>
                  <a:cubicBezTo>
                    <a:pt x="1416" y="2880"/>
                    <a:pt x="1416" y="2880"/>
                    <a:pt x="1416" y="2880"/>
                  </a:cubicBezTo>
                  <a:cubicBezTo>
                    <a:pt x="816" y="2504"/>
                    <a:pt x="438" y="1955"/>
                    <a:pt x="438" y="1344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34593" y="480968"/>
              <a:ext cx="2772875" cy="6378622"/>
            </a:xfrm>
            <a:custGeom>
              <a:avLst/>
              <a:gdLst/>
              <a:ahLst/>
              <a:cxnLst>
                <a:cxn ang="0">
                  <a:pos x="351" y="1099"/>
                </a:cxn>
                <a:cxn ang="0">
                  <a:pos x="712" y="0"/>
                </a:cxn>
                <a:cxn ang="0">
                  <a:pos x="0" y="1499"/>
                </a:cxn>
                <a:cxn ang="0">
                  <a:pos x="418" y="2678"/>
                </a:cxn>
                <a:cxn ang="0">
                  <a:pos x="1164" y="2678"/>
                </a:cxn>
                <a:cxn ang="0">
                  <a:pos x="351" y="1099"/>
                </a:cxn>
              </a:cxnLst>
              <a:rect l="0" t="0" r="r" b="b"/>
              <a:pathLst>
                <a:path w="1164" h="2678">
                  <a:moveTo>
                    <a:pt x="351" y="1099"/>
                  </a:moveTo>
                  <a:cubicBezTo>
                    <a:pt x="351" y="701"/>
                    <a:pt x="482" y="326"/>
                    <a:pt x="712" y="0"/>
                  </a:cubicBezTo>
                  <a:cubicBezTo>
                    <a:pt x="268" y="408"/>
                    <a:pt x="0" y="930"/>
                    <a:pt x="0" y="1499"/>
                  </a:cubicBezTo>
                  <a:cubicBezTo>
                    <a:pt x="0" y="1929"/>
                    <a:pt x="153" y="2331"/>
                    <a:pt x="418" y="2678"/>
                  </a:cubicBezTo>
                  <a:cubicBezTo>
                    <a:pt x="1164" y="2678"/>
                    <a:pt x="1164" y="2678"/>
                    <a:pt x="1164" y="2678"/>
                  </a:cubicBezTo>
                  <a:cubicBezTo>
                    <a:pt x="660" y="2267"/>
                    <a:pt x="351" y="1711"/>
                    <a:pt x="351" y="1099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118787" name="Titel 1"/>
          <p:cNvSpPr txBox="1">
            <a:spLocks/>
          </p:cNvSpPr>
          <p:nvPr/>
        </p:nvSpPr>
        <p:spPr bwMode="auto">
          <a:xfrm>
            <a:off x="3059113" y="1916113"/>
            <a:ext cx="58324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</a:pPr>
            <a:r>
              <a:rPr lang="ru-RU" sz="4400">
                <a:latin typeface="Calibri" pitchFamily="34" charset="0"/>
              </a:rPr>
              <a:t>Возможные источники финансирования НКО, оказывающих социальные услуги</a:t>
            </a:r>
            <a:endParaRPr lang="de-DE" sz="4400" b="1">
              <a:latin typeface="Calibri" pitchFamily="34" charset="0"/>
            </a:endParaRPr>
          </a:p>
        </p:txBody>
      </p:sp>
      <p:sp>
        <p:nvSpPr>
          <p:cNvPr id="118788" name="Untertitel 2"/>
          <p:cNvSpPr txBox="1">
            <a:spLocks/>
          </p:cNvSpPr>
          <p:nvPr/>
        </p:nvSpPr>
        <p:spPr bwMode="auto">
          <a:xfrm>
            <a:off x="4140200" y="4292600"/>
            <a:ext cx="46894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Услуги в сфере физической культуры и спорта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276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dirty="0" smtClean="0"/>
              <a:t>Услуги бюджетного сектора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Физическое воспитание детей и взрослых*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Дополнительное образование детей в части организации физкультурно-спортивной работы*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/>
              <a:t>Услуги для инвалидов и лиц с ограниченными возможностями (восстановительные центры</a:t>
            </a:r>
            <a:r>
              <a:rPr lang="ru-RU" altLang="ru-RU" sz="2000" dirty="0" smtClean="0"/>
              <a:t>)*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/>
              <a:t>Организация и проведение спортивных </a:t>
            </a:r>
            <a:r>
              <a:rPr lang="ru-RU" altLang="ru-RU" sz="2000" dirty="0" smtClean="0"/>
              <a:t>соревнований*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/>
              <a:t>Предоставление площадок для занятий спортом и физической </a:t>
            </a:r>
            <a:r>
              <a:rPr lang="ru-RU" altLang="ru-RU" sz="2000" dirty="0" smtClean="0"/>
              <a:t>культурой*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dirty="0" smtClean="0"/>
              <a:t>Рыночные услуги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Фитнес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Специализированные услуги (йога, восточные единоборства, туризм и др.)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Услуги для занятий экстремальными видами спорта (экстрим-парк, например)</a:t>
            </a:r>
          </a:p>
        </p:txBody>
      </p:sp>
      <p:sp>
        <p:nvSpPr>
          <p:cNvPr id="149507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F530DD-73F0-4220-9D40-08FD83C482A0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850" y="274638"/>
            <a:ext cx="8712200" cy="2746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Виды наших «</a:t>
            </a:r>
            <a:r>
              <a:rPr lang="ru-RU" dirty="0" err="1" smtClean="0"/>
              <a:t>прото-продуктов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87394" name="AutoShape 3"/>
          <p:cNvSpPr>
            <a:spLocks noChangeArrowheads="1"/>
          </p:cNvSpPr>
          <p:nvPr/>
        </p:nvSpPr>
        <p:spPr bwMode="auto">
          <a:xfrm>
            <a:off x="247650" y="566738"/>
            <a:ext cx="3841750" cy="165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lIns="12700" tIns="12700" rIns="12700" bIns="12700"/>
          <a:lstStyle/>
          <a:p>
            <a:pPr algn="ctr">
              <a:lnSpc>
                <a:spcPct val="75000"/>
              </a:lnSpc>
            </a:pPr>
            <a:r>
              <a:rPr lang="ru-RU" sz="1600" b="1">
                <a:solidFill>
                  <a:srgbClr val="9B2D1F"/>
                </a:solidFill>
              </a:rPr>
              <a:t>По подходам к взаимодействию  (степени вмешательства) с </a:t>
            </a:r>
            <a:r>
              <a:rPr lang="ru-RU" sz="1600" b="1">
                <a:solidFill>
                  <a:srgbClr val="000000"/>
                </a:solidFill>
              </a:rPr>
              <a:t>«клиентом»</a:t>
            </a:r>
          </a:p>
          <a:p>
            <a:pPr>
              <a:lnSpc>
                <a:spcPct val="75000"/>
              </a:lnSpc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</a:rPr>
              <a:t>Экспертные</a:t>
            </a:r>
          </a:p>
          <a:p>
            <a:pPr lvl="1">
              <a:lnSpc>
                <a:spcPct val="75000"/>
              </a:lnSpc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</a:rPr>
              <a:t>Процессные, в т.ч. Коммуникационные</a:t>
            </a:r>
          </a:p>
          <a:p>
            <a:pPr lvl="2">
              <a:lnSpc>
                <a:spcPct val="75000"/>
              </a:lnSpc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</a:rPr>
              <a:t>Обучающие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187395" name="AutoShape 1"/>
          <p:cNvSpPr>
            <a:spLocks noChangeArrowheads="1"/>
          </p:cNvSpPr>
          <p:nvPr/>
        </p:nvSpPr>
        <p:spPr bwMode="auto">
          <a:xfrm>
            <a:off x="0" y="2133600"/>
            <a:ext cx="4287838" cy="472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lIns="12700" tIns="0" rIns="12700" bIns="12700"/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9B2D1F"/>
                </a:solidFill>
                <a:cs typeface="Times New Roman" pitchFamily="18" charset="0"/>
              </a:rPr>
              <a:t>По функциональным областям</a:t>
            </a:r>
            <a:endParaRPr lang="ru-RU">
              <a:solidFill>
                <a:srgbClr val="9B2D1F"/>
              </a:solidFill>
            </a:endParaRPr>
          </a:p>
          <a:p>
            <a:pPr algn="just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Защита интересов, прав целевых групп,  о</a:t>
            </a:r>
            <a:r>
              <a:rPr lang="ru-RU" sz="1600">
                <a:solidFill>
                  <a:srgbClr val="000000"/>
                </a:solidFill>
              </a:rPr>
              <a:t>бщественных интересов</a:t>
            </a:r>
          </a:p>
          <a:p>
            <a:pPr algn="just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ru-RU" sz="1600">
                <a:solidFill>
                  <a:srgbClr val="000000"/>
                </a:solidFill>
              </a:rPr>
              <a:t>Реакция на деятельность органов власти или иных групп</a:t>
            </a:r>
          </a:p>
          <a:p>
            <a:pPr algn="just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Производство гражданских сервисов и т.д.</a:t>
            </a:r>
            <a:endParaRPr lang="ru-RU" sz="1600">
              <a:solidFill>
                <a:srgbClr val="000000"/>
              </a:solidFill>
            </a:endParaRPr>
          </a:p>
          <a:p>
            <a:pPr algn="just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ru-RU" sz="1600">
                <a:solidFill>
                  <a:srgbClr val="000000"/>
                </a:solidFill>
              </a:rPr>
              <a:t> Продвижение ценностей и инициатив в сфере гуманитарной специализации </a:t>
            </a:r>
          </a:p>
          <a:p>
            <a:pPr algn="just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ru-RU" sz="1600">
                <a:solidFill>
                  <a:srgbClr val="000000"/>
                </a:solidFill>
              </a:rPr>
              <a:t> Развитие гражданских институтов </a:t>
            </a:r>
          </a:p>
          <a:p>
            <a:pPr algn="just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ru-RU" sz="1600">
                <a:solidFill>
                  <a:srgbClr val="000000"/>
                </a:solidFill>
              </a:rPr>
              <a:t> </a:t>
            </a: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Управление деятельностью НКО</a:t>
            </a:r>
            <a:endParaRPr lang="ru-RU" sz="1600">
              <a:solidFill>
                <a:srgbClr val="000000"/>
              </a:solidFill>
            </a:endParaRPr>
          </a:p>
          <a:p>
            <a:pPr algn="just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ru-RU" sz="1600">
                <a:solidFill>
                  <a:srgbClr val="000000"/>
                </a:solidFill>
              </a:rPr>
              <a:t> </a:t>
            </a: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Развитие человеческих ресурсов</a:t>
            </a:r>
            <a:endParaRPr lang="ru-RU" sz="1600">
              <a:solidFill>
                <a:srgbClr val="000000"/>
              </a:solidFill>
            </a:endParaRPr>
          </a:p>
          <a:p>
            <a:pPr algn="just"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Альтернативное, независимое, автономное  развитие, информирование и т.п.</a:t>
            </a:r>
            <a:endParaRPr lang="ru-RU" sz="1600">
              <a:solidFill>
                <a:srgbClr val="000000"/>
              </a:solidFill>
            </a:endParaRPr>
          </a:p>
          <a:p>
            <a:pPr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Солидарность , сетевая деятельность, партнерства и др.</a:t>
            </a:r>
          </a:p>
          <a:p>
            <a:pPr eaLnBrk="0" hangingPunct="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ru-RU" sz="1600">
                <a:solidFill>
                  <a:srgbClr val="000000"/>
                </a:solidFill>
              </a:rPr>
              <a:t>Специальные действия </a:t>
            </a:r>
          </a:p>
        </p:txBody>
      </p:sp>
      <p:sp>
        <p:nvSpPr>
          <p:cNvPr id="187396" name="AutoShape 2"/>
          <p:cNvSpPr>
            <a:spLocks noChangeArrowheads="1"/>
          </p:cNvSpPr>
          <p:nvPr/>
        </p:nvSpPr>
        <p:spPr bwMode="auto">
          <a:xfrm>
            <a:off x="4411663" y="519113"/>
            <a:ext cx="4546600" cy="63388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lIns="12700" tIns="12700" rIns="12700" bIns="12700"/>
          <a:lstStyle/>
          <a:p>
            <a:pPr algn="ctr">
              <a:lnSpc>
                <a:spcPct val="75000"/>
              </a:lnSpc>
            </a:pPr>
            <a:r>
              <a:rPr lang="ru-RU" b="1">
                <a:solidFill>
                  <a:srgbClr val="9B2D1F"/>
                </a:solidFill>
                <a:cs typeface="Times New Roman" pitchFamily="18" charset="0"/>
              </a:rPr>
              <a:t>По форме деятельности</a:t>
            </a:r>
            <a:endParaRPr lang="ru-RU">
              <a:solidFill>
                <a:srgbClr val="9B2D1F"/>
              </a:solidFill>
            </a:endParaRPr>
          </a:p>
          <a:p>
            <a:pPr algn="just"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Консультации</a:t>
            </a:r>
            <a:endParaRPr lang="ru-RU">
              <a:solidFill>
                <a:srgbClr val="000000"/>
              </a:solidFill>
            </a:endParaRPr>
          </a:p>
          <a:p>
            <a:pPr algn="just"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Обслуживающие проекты (патронаж) – индивидуальный и групповой</a:t>
            </a:r>
          </a:p>
          <a:p>
            <a:pPr algn="just"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ru-RU">
                <a:solidFill>
                  <a:srgbClr val="000000"/>
                </a:solidFill>
              </a:rPr>
              <a:t> Адвокатирование в уполномоченном органе и суде</a:t>
            </a:r>
          </a:p>
          <a:p>
            <a:pPr algn="just"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Обучение, тренинги, мастерские</a:t>
            </a:r>
            <a:endParaRPr lang="ru-RU">
              <a:solidFill>
                <a:srgbClr val="000000"/>
              </a:solidFill>
            </a:endParaRPr>
          </a:p>
          <a:p>
            <a:pPr algn="just"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Информирование</a:t>
            </a:r>
            <a:endParaRPr lang="ru-RU">
              <a:solidFill>
                <a:srgbClr val="000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Экспертиза, проблемная диагностика, исследования</a:t>
            </a:r>
          </a:p>
          <a:p>
            <a:pPr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Проектирование, создание рекомендаций</a:t>
            </a:r>
          </a:p>
          <a:p>
            <a:pPr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ru-RU">
                <a:solidFill>
                  <a:srgbClr val="000000"/>
                </a:solidFill>
              </a:rPr>
              <a:t>Дискуссионные  и промо-мероприятия; </a:t>
            </a:r>
          </a:p>
          <a:p>
            <a:pPr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ru-RU">
                <a:solidFill>
                  <a:srgbClr val="000000"/>
                </a:solidFill>
              </a:rPr>
              <a:t>Услуги ресурсного центра и  площадки ( в т.ч. в И-нете),</a:t>
            </a:r>
          </a:p>
          <a:p>
            <a:pPr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ru-RU">
                <a:solidFill>
                  <a:srgbClr val="000000"/>
                </a:solidFill>
              </a:rPr>
              <a:t>Клубная деятельность</a:t>
            </a:r>
          </a:p>
          <a:p>
            <a:pPr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ru-RU">
                <a:solidFill>
                  <a:srgbClr val="000000"/>
                </a:solidFill>
              </a:rPr>
              <a:t>Медиация и переговоры</a:t>
            </a:r>
          </a:p>
          <a:p>
            <a:pPr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ru-RU">
                <a:solidFill>
                  <a:srgbClr val="000000"/>
                </a:solidFill>
              </a:rPr>
              <a:t> Арт-акции, творческие события</a:t>
            </a:r>
          </a:p>
          <a:p>
            <a:pPr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</a:pPr>
            <a:r>
              <a:rPr lang="ru-RU">
                <a:solidFill>
                  <a:srgbClr val="000000"/>
                </a:solidFill>
              </a:rPr>
              <a:t>Создание  и распространение значимых текстов</a:t>
            </a:r>
          </a:p>
          <a:p>
            <a:pPr eaLnBrk="0" hangingPunct="0">
              <a:buFontTx/>
              <a:buChar char="•"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739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36914-3DFE-4753-BD9A-41A2317AAB17}" type="slidenum">
              <a:rPr lang="ru-RU"/>
              <a:pPr>
                <a:defRPr/>
              </a:pPr>
              <a:t>61</a:t>
            </a:fld>
            <a:endParaRPr lang="ru-R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75000"/>
              </a:lnSpc>
              <a:spcAft>
                <a:spcPts val="0"/>
              </a:spcAft>
              <a:defRPr/>
            </a:pPr>
            <a:r>
              <a:rPr lang="ru-RU" dirty="0" smtClean="0"/>
              <a:t>Как доходим до создания услуги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-1" y="0"/>
          <a:ext cx="664793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227763" y="908050"/>
            <a:ext cx="2635250" cy="536575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Инновация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Услуга </a:t>
            </a:r>
            <a:r>
              <a:rPr lang="ru-RU" dirty="0" smtClean="0"/>
              <a:t>улучшенного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качества</a:t>
            </a:r>
            <a:endParaRPr lang="ru-RU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Адаптация </a:t>
            </a:r>
            <a:r>
              <a:rPr lang="ru-RU" dirty="0" smtClean="0"/>
              <a:t>услуги для </a:t>
            </a:r>
            <a:r>
              <a:rPr lang="ru-RU" dirty="0"/>
              <a:t>новой </a:t>
            </a:r>
            <a:r>
              <a:rPr lang="ru-RU" dirty="0" smtClean="0"/>
              <a:t>клиентской </a:t>
            </a:r>
            <a:r>
              <a:rPr lang="ru-RU" dirty="0"/>
              <a:t>группы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Анализ выпавших 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региональных услуг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Анализ опыта других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регионов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BD75E-80E8-446F-A84B-5F8288353CC5}" type="slidenum">
              <a:rPr lang="ru-RU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Стратегии выделения услуг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908050"/>
          <a:ext cx="8640763" cy="542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579"/>
                <a:gridCol w="2329303"/>
                <a:gridCol w="2247902"/>
                <a:gridCol w="1584176"/>
              </a:tblGrid>
              <a:tr h="1584176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400" dirty="0" err="1" smtClean="0"/>
                        <a:t>Ведомствен</a:t>
                      </a:r>
                      <a:endParaRPr lang="ru-RU" sz="2400" dirty="0" smtClean="0"/>
                    </a:p>
                    <a:p>
                      <a:pPr marL="0" indent="0">
                        <a:buNone/>
                      </a:pPr>
                      <a:r>
                        <a:rPr lang="ru-RU" sz="2400" dirty="0" err="1" smtClean="0"/>
                        <a:t>ный</a:t>
                      </a:r>
                      <a:r>
                        <a:rPr lang="ru-RU" sz="2400" dirty="0" smtClean="0"/>
                        <a:t> характер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дом престарелых, дет сад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Ориентир</a:t>
                      </a:r>
                      <a:r>
                        <a:rPr lang="ru-RU" sz="2400" baseline="0" dirty="0" smtClean="0"/>
                        <a:t> на конкуренцию с учреждениями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Рынок и/или</a:t>
                      </a:r>
                      <a:r>
                        <a:rPr lang="ru-RU" sz="2400" baseline="0" dirty="0" smtClean="0"/>
                        <a:t> бюджет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 </a:t>
                      </a:r>
                      <a:r>
                        <a:rPr lang="ru-RU" sz="2400" dirty="0" err="1" smtClean="0"/>
                        <a:t>Межведомстве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нная</a:t>
                      </a:r>
                      <a:r>
                        <a:rPr lang="ru-RU" sz="2400" baseline="0" dirty="0" smtClean="0"/>
                        <a:t> к</a:t>
                      </a:r>
                      <a:r>
                        <a:rPr lang="ru-RU" sz="2400" dirty="0" smtClean="0"/>
                        <a:t>омплексная для клиента услуга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школа ответственного </a:t>
                      </a:r>
                      <a:r>
                        <a:rPr lang="ru-RU" sz="2400" dirty="0" err="1" smtClean="0"/>
                        <a:t>родительства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Ориентир </a:t>
                      </a:r>
                      <a:r>
                        <a:rPr lang="ru-RU" sz="2400" baseline="0" dirty="0" smtClean="0"/>
                        <a:t>на потребности клиентов, решение </a:t>
                      </a:r>
                      <a:r>
                        <a:rPr lang="ru-RU" sz="2400" baseline="0" dirty="0" err="1" smtClean="0"/>
                        <a:t>соц</a:t>
                      </a:r>
                      <a:r>
                        <a:rPr lang="ru-RU" sz="2400" baseline="0" dirty="0" smtClean="0"/>
                        <a:t> проблемы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Рынок и/или бюджет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 Не связанный общей идеей набор услуг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Мультифункциональный</a:t>
                      </a:r>
                      <a:r>
                        <a:rPr lang="ru-RU" sz="2400" baseline="0" dirty="0" smtClean="0"/>
                        <a:t> центр оказания востребованных услуг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Ориентир на имеющиеся ресурсы, потребности клиентов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Рынок и/или бюджет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5ADB0-D30E-408E-B50F-B19AF0C682B7}" type="slidenum">
              <a:rPr lang="ru-RU"/>
              <a:pPr>
                <a:defRPr/>
              </a:pPr>
              <a:t>63</a:t>
            </a:fld>
            <a:endParaRPr lang="ru-R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Примеры выделения из деятельности НКО услуги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Основной продукт НКО – организация благотворительных ярмарок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Услуга: трудоустройство инвалидов по изготовлению значков с дальнейшей их реализацией на благотворительных ярмарках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Общество помощи </a:t>
            </a:r>
            <a:r>
              <a:rPr lang="ru-RU" dirty="0" err="1" smtClean="0"/>
              <a:t>онкобольным</a:t>
            </a:r>
            <a:r>
              <a:rPr lang="ru-RU" dirty="0" smtClean="0"/>
              <a:t>, основной продукт – просветительская работа, организация среды общения онкологических больных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Услуга: надомная помощь престарелым с </a:t>
            </a:r>
            <a:r>
              <a:rPr lang="ru-RU" dirty="0" err="1" smtClean="0"/>
              <a:t>онкозаболеваниями</a:t>
            </a:r>
            <a:r>
              <a:rPr lang="ru-RU" dirty="0" smtClean="0"/>
              <a:t>, консультация </a:t>
            </a:r>
            <a:r>
              <a:rPr lang="ru-RU" dirty="0" err="1" smtClean="0"/>
              <a:t>онкобольных</a:t>
            </a:r>
            <a:r>
              <a:rPr lang="ru-RU" dirty="0" smtClean="0"/>
              <a:t>, профилактические консультации  (школа здоровья)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D535F-75CD-417C-85BE-17D5090BFB0E}" type="slidenum">
              <a:rPr lang="ru-RU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Упражнение: от текущей деятельности к услуге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48150"/>
          </a:xfrm>
        </p:spPr>
        <p:txBody>
          <a:bodyPr rtlCol="0">
            <a:normAutofit fontScale="850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СОНКО по борьбе с ВИЧ (своего помещения нет, есть волонтеры из числа людей с ВИЧ)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Ветеранская организация (есть помещение и волонтеры пожилого возраста)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Ассоциация многодетных семей (помещения нет)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Задание: выделить возможные услуги в деятельности одной или нескольких из указанных организаций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Указать источник финансирования: кто будет платить за услугу (бюджет или получатели услуг)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Время </a:t>
            </a:r>
            <a:r>
              <a:rPr lang="ru-RU" sz="2400" dirty="0"/>
              <a:t>выполнения: </a:t>
            </a:r>
            <a:r>
              <a:rPr lang="ru-RU" sz="2400" dirty="0" smtClean="0"/>
              <a:t>5 </a:t>
            </a:r>
            <a:r>
              <a:rPr lang="ru-RU" sz="2400" dirty="0"/>
              <a:t>мин.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D6B22-BF40-4049-833A-75F71382AD76}" type="slidenum">
              <a:rPr lang="ru-RU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mtClean="0"/>
              <a:t>Пример выполнения упражнения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13337"/>
          </a:xfrm>
        </p:spPr>
        <p:txBody>
          <a:bodyPr rtlCol="0"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СОНКО по борьбе с ВИЧ: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Курс для школьников (ОИВ, ОМСУ в образовании)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Консультации равных консультантов (ОИВ, учреждение в здравоохранении)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Психологическое сопровождение лиц с диагнозом ВИЧ и его семьи (на разных стадиях кризиса)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Консультирование молодых родителей с ВИЧ (школа планирования семьи)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363BC-2497-44EA-A34F-BEB5BBD31244}" type="slidenum">
              <a:rPr lang="ru-RU"/>
              <a:pPr>
                <a:defRPr/>
              </a:pPr>
              <a:t>66</a:t>
            </a:fld>
            <a:endParaRPr 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63938" y="3200400"/>
            <a:ext cx="5256212" cy="2028825"/>
          </a:xfrm>
        </p:spPr>
        <p:txBody>
          <a:bodyPr>
            <a:normAutofit fontScale="77500" lnSpcReduction="20000"/>
          </a:bodyPr>
          <a:lstStyle/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•</a:t>
            </a:r>
            <a:r>
              <a:rPr lang="ru-RU" sz="3200" dirty="0"/>
              <a:t>Как планировать расходы на производство услуги (на примере)</a:t>
            </a: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/>
              <a:t>•Покупатели услуг или компенсация из бюджета (возможные риски)</a:t>
            </a:r>
          </a:p>
        </p:txBody>
      </p:sp>
      <p:sp>
        <p:nvSpPr>
          <p:cNvPr id="195586" name="Заголовок 5"/>
          <p:cNvSpPr>
            <a:spLocks noGrp="1"/>
          </p:cNvSpPr>
          <p:nvPr>
            <p:ph type="ctrTitle"/>
          </p:nvPr>
        </p:nvSpPr>
        <p:spPr>
          <a:xfrm>
            <a:off x="457200" y="1341438"/>
            <a:ext cx="8229600" cy="1635125"/>
          </a:xfrm>
        </p:spPr>
        <p:txBody>
          <a:bodyPr/>
          <a:lstStyle/>
          <a:p>
            <a:pPr eaLnBrk="1" hangingPunct="1"/>
            <a:r>
              <a:rPr lang="ru-RU" sz="3600" smtClean="0"/>
              <a:t>Расчет расходов на производство и продвижение услуг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ADE59-ACD1-4621-ACFF-7F036F479BD9}" type="slidenum">
              <a:rPr lang="ru-RU"/>
              <a:pPr>
                <a:defRPr/>
              </a:pPr>
              <a:t>67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900"/>
          </a:xfrm>
        </p:spPr>
        <p:txBody>
          <a:bodyPr/>
          <a:lstStyle/>
          <a:p>
            <a:pPr eaLnBrk="1" hangingPunct="1"/>
            <a:r>
              <a:rPr lang="ru-RU" smtClean="0"/>
              <a:t>Расходы на входе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Согласования (изменения в устав, открытие ИП, ООО)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Лицензирование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Оборудование для оказания услуги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Ремонт помещений (при необходимости)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Реклама (СМИ, день открытых дверей, сайт…)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Специалисты на этапе запуска (администратор, менеджер…)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Транспортные расходы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Непредвиденные расходы!!!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….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Чем подробнее распишете, тем точнее рассчитаете сумму инвестиций</a:t>
            </a:r>
            <a:endParaRPr lang="ru-RU" sz="2400" i="1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AB9B5-A546-46C6-B157-8641415EB599}" type="slidenum">
              <a:rPr lang="ru-RU"/>
              <a:pPr>
                <a:defRPr/>
              </a:pPr>
              <a:t>68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Расходы в процессе оказания услуги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Расходные материалы (канцтовары и т.п.)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Амортизация и обслуживание оборудования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Оплата основных специалистов </a:t>
            </a:r>
            <a:r>
              <a:rPr lang="ru-RU" dirty="0"/>
              <a:t> </a:t>
            </a:r>
            <a:r>
              <a:rPr lang="ru-RU" dirty="0" smtClean="0"/>
              <a:t>(в т.ч. отчисления  в фонд </a:t>
            </a:r>
            <a:r>
              <a:rPr lang="ru-RU" dirty="0" err="1" smtClean="0"/>
              <a:t>соц</a:t>
            </a:r>
            <a:r>
              <a:rPr lang="ru-RU" dirty="0" smtClean="0"/>
              <a:t> страхования)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Оплата специалистов, обеспечивающих бесперебойную работу службы (уборка, доставка, администрирование…)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Питание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Коммунальные платежи, услуги связи, интернет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Охрана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Транспортные расходы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Обучение, повышение квалификации и </a:t>
            </a:r>
            <a:r>
              <a:rPr lang="ru-RU" dirty="0" err="1" smtClean="0"/>
              <a:t>супервизия</a:t>
            </a:r>
            <a:r>
              <a:rPr lang="ru-RU" dirty="0" smtClean="0"/>
              <a:t> для специалистов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…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F9B44-2A51-467F-B578-ACFC54CFBE0A}" type="slidenum">
              <a:rPr lang="ru-RU"/>
              <a:pPr>
                <a:defRPr/>
              </a:pPr>
              <a:t>69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/>
              <a:t>Возможные источники финансирования</a:t>
            </a:r>
          </a:p>
        </p:txBody>
      </p:sp>
      <p:sp>
        <p:nvSpPr>
          <p:cNvPr id="12083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36295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Участвовать в реализации государственных программ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Участвовать в конкурсах социально значимых проектов, финансируемых из бюджета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Участвовать в государственных закупках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Участвовать в предоставлении услуг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Осуществлять деятельность, приносящую доход, в том числе оказывать платные услуги населению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Привлекать средства спонсорской и благотворительной помощи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Привлекать средства грантовых программ на реализацию проектов</a:t>
            </a:r>
          </a:p>
        </p:txBody>
      </p:sp>
    </p:spTree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9223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рассчитать цену услуги для заказчика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68313" y="1196975"/>
            <a:ext cx="8218487" cy="525621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Себестоимость услуги= все расходы на производство услуг в определенный период/к количеству обслуживаемых (но не дороже ведомственных аналогов – бюджетное задание)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При планировании цены на коммерческие услуги закладывается дополнительно надбавка для погашения кредита, возврата средств потраченных на запуск и прибыль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ПРОБЛЕМА: при расчете цены для ОИВ в стоимость не закладывается обеспечение работы организации и ее развитие (ремонт, охрана помещения…),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При финансовом планировании учитывать возможные финансовые разрывы (пример: Телефон доверия)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9EDDE-1048-423B-8E1D-D3DAFF3C305B}" type="slidenum">
              <a:rPr lang="ru-RU"/>
              <a:pPr>
                <a:defRPr/>
              </a:pPr>
              <a:t>70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Классификация затрат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BE696-8E95-42E1-8F57-88757F93AAC0}" type="slidenum">
              <a:rPr lang="ru-RU"/>
              <a:pPr>
                <a:defRPr/>
              </a:pPr>
              <a:t>71</a:t>
            </a:fld>
            <a:endParaRPr lang="ru-RU"/>
          </a:p>
        </p:txBody>
      </p:sp>
      <p:sp>
        <p:nvSpPr>
          <p:cNvPr id="200707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ts val="200"/>
              </a:spcBef>
              <a:buFont typeface="Symbol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переменные затраты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находятся в пропорциональной зависимости от объема работ. Такими могут оказаться, например, расходы на питание участников конференции или почтовые расходы при увеличении или уменьшении списка адресатов, которым рассылаются информационные материалы;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200"/>
              </a:spcBef>
              <a:buFont typeface="Symbol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постоянные (фиксированные)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, то есть совсем или почти не меняющиеся затраты, такие как арендная плата за то же самое помещение под офис. Но при планировании бюджета лучше учитывать возможность некоторых колебаний таких расходов;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200"/>
              </a:spcBef>
              <a:buFont typeface="Symbol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смешанные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– например, расходы на телефонную связь, которые состоят из постоянной абонентной платы и переменной (за время использования телефона, за междугородные переговоры);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200"/>
              </a:spcBef>
              <a:buFont typeface="Symbol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затраты, которые при изменении объема работ меняются скачками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smtClean="0">
                <a:latin typeface="Times New Roman" pitchFamily="18" charset="0"/>
                <a:cs typeface="Times New Roman" pitchFamily="18" charset="0"/>
              </a:rPr>
              <a:t>Пример, в текущем году в летнем экологическом лагере побывало 100 детей, распределенных по нескольким группам. Если в следующем году к ним добавятся еще 5 детей, то их можно без особых проблем распределить по существующим группам, не увеличивая количество работников лагеря. Но если новеньких будет уже 30, то придется организовывать новую группу и брать на работу еще как минимум одного воспитателя, и расходы на зарплату персонала и налоги увеличатся скачком.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Упражнение: Описание социальной услуги/*планирование расходов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1.	</a:t>
            </a:r>
            <a:r>
              <a:rPr lang="ru-RU" dirty="0" smtClean="0"/>
              <a:t>Наименование услуги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2.	Кому  оказывается услуга (целевая аудитория)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3.	Описание проблемы, которую решает услуга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4.	Барьеры получения услуги (подтверждение права клиента на получение услуги)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5.	Количество услуг (график, периодичность)*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6.	Территория оказания услуги*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7.	Ресурсы, необходимые для оказания услуги*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8.	Финансирование (платно, нерыночная цена, бесплатно (укажите источник финансирования))*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9.	Продвижение услуги*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10.	 Оценка качества оказания услуги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79219-48C4-4474-9C1A-4635A502F922}" type="slidenum">
              <a:rPr lang="ru-RU"/>
              <a:pPr>
                <a:defRPr/>
              </a:pPr>
              <a:t>72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750" y="3213100"/>
            <a:ext cx="8280400" cy="3384550"/>
          </a:xfrm>
        </p:spPr>
        <p:txBody>
          <a:bodyPr/>
          <a:lstStyle/>
          <a:p>
            <a:pPr marL="457200" indent="-457200" algn="l" eaLnBrk="1" hangingPunct="1">
              <a:buFont typeface="Arial" charset="0"/>
              <a:buChar char="•"/>
            </a:pPr>
            <a:r>
              <a:rPr lang="ru-RU" sz="3200" smtClean="0"/>
              <a:t>при планировании услуги задумываться о гарантиях качества</a:t>
            </a:r>
          </a:p>
          <a:p>
            <a:pPr marL="457200" indent="-457200" algn="l" eaLnBrk="1" hangingPunct="1">
              <a:buFont typeface="Arial" charset="0"/>
              <a:buChar char="•"/>
            </a:pPr>
            <a:r>
              <a:rPr lang="ru-RU" sz="3200" smtClean="0"/>
              <a:t>запрос на оцифрованное качество услуг, включение СОНКО в систему показателей ведомств и программ (442 ФЗ)</a:t>
            </a:r>
          </a:p>
        </p:txBody>
      </p:sp>
      <p:sp>
        <p:nvSpPr>
          <p:cNvPr id="202754" name="Заголовок 5"/>
          <p:cNvSpPr>
            <a:spLocks noGrp="1"/>
          </p:cNvSpPr>
          <p:nvPr>
            <p:ph type="ctrTitle"/>
          </p:nvPr>
        </p:nvSpPr>
        <p:spPr>
          <a:xfrm>
            <a:off x="457200" y="1341438"/>
            <a:ext cx="8229600" cy="1635125"/>
          </a:xfrm>
        </p:spPr>
        <p:txBody>
          <a:bodyPr/>
          <a:lstStyle/>
          <a:p>
            <a:pPr eaLnBrk="1" hangingPunct="1"/>
            <a:r>
              <a:rPr lang="ru-RU" sz="3600" smtClean="0"/>
              <a:t>Управление качеством социальных услуг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</a:t>
            </a:r>
            <a:r>
              <a:rPr lang="ru-RU" smtClean="0"/>
              <a:t>закрепляем качество </a:t>
            </a:r>
            <a:r>
              <a:rPr lang="ru-RU" dirty="0" smtClean="0"/>
              <a:t>услуг (гарантии для заказчика)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/>
              <a:t>Факторы, влияющие </a:t>
            </a:r>
            <a:r>
              <a:rPr lang="ru-RU" sz="9600" dirty="0"/>
              <a:t>на качество социальных </a:t>
            </a:r>
            <a:r>
              <a:rPr lang="ru-RU" sz="9600" dirty="0" smtClean="0"/>
              <a:t>услуг организаций:</a:t>
            </a:r>
            <a:endParaRPr lang="ru-RU" sz="96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/>
              <a:t>- </a:t>
            </a:r>
            <a:r>
              <a:rPr lang="ru-RU" sz="9600" dirty="0"/>
              <a:t>наличие и состояние </a:t>
            </a:r>
            <a:r>
              <a:rPr lang="ru-RU" sz="9600" dirty="0" smtClean="0"/>
              <a:t>документов организации;</a:t>
            </a:r>
            <a:endParaRPr lang="ru-RU" sz="96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/>
              <a:t>- </a:t>
            </a:r>
            <a:r>
              <a:rPr lang="ru-RU" sz="9600" dirty="0"/>
              <a:t>условия размещения </a:t>
            </a:r>
            <a:r>
              <a:rPr lang="ru-RU" sz="9600" dirty="0" smtClean="0"/>
              <a:t>услуги (комфортность и приспособленность помещений);</a:t>
            </a:r>
            <a:endParaRPr lang="ru-RU" sz="96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/>
              <a:t>- </a:t>
            </a:r>
            <a:r>
              <a:rPr lang="ru-RU" sz="9600" dirty="0"/>
              <a:t>укомплектованность </a:t>
            </a:r>
            <a:r>
              <a:rPr lang="ru-RU" sz="9600" dirty="0" smtClean="0"/>
              <a:t>специалистами </a:t>
            </a:r>
            <a:r>
              <a:rPr lang="ru-RU" sz="9600" dirty="0"/>
              <a:t>и их квалификация;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/>
              <a:t>- </a:t>
            </a:r>
            <a:r>
              <a:rPr lang="ru-RU" sz="9600" dirty="0"/>
              <a:t>специальное и </a:t>
            </a:r>
            <a:r>
              <a:rPr lang="ru-RU" sz="9600" dirty="0" smtClean="0"/>
              <a:t>техническое </a:t>
            </a:r>
            <a:r>
              <a:rPr lang="ru-RU" sz="9600" dirty="0"/>
              <a:t>оснащение </a:t>
            </a:r>
            <a:r>
              <a:rPr lang="ru-RU" sz="9600" dirty="0" smtClean="0"/>
              <a:t>(</a:t>
            </a:r>
            <a:r>
              <a:rPr lang="ru-RU" sz="9600" dirty="0"/>
              <a:t>оборудование, приборы, аппаратура и т.д.);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/>
              <a:t>- </a:t>
            </a:r>
            <a:r>
              <a:rPr lang="ru-RU" sz="9600" dirty="0"/>
              <a:t>состояние информации об учреждении, порядке и правилах предоставления услуг клиентам социальной службы (далее - клиенты);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/>
              <a:t>- </a:t>
            </a:r>
            <a:r>
              <a:rPr lang="ru-RU" sz="9600" dirty="0"/>
              <a:t>наличие собственной и внешней систем (служб) контроля за деятельностью учреждения.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92515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E98AB-2D6A-4758-8D77-7F045C6FCDC1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500" b="1" smtClean="0"/>
              <a:t>Состав информации об услугах (в соответствии с Федеральном законом "О защите прав потребителей")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/>
              <a:t>- </a:t>
            </a:r>
            <a:r>
              <a:rPr lang="ru-RU" sz="8400" dirty="0"/>
              <a:t>перечень основных услуг, предоставляемых </a:t>
            </a:r>
            <a:r>
              <a:rPr lang="ru-RU" sz="8400" dirty="0" smtClean="0"/>
              <a:t>организацией;</a:t>
            </a:r>
            <a:endParaRPr lang="ru-RU" sz="84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400" dirty="0" smtClean="0"/>
              <a:t>- </a:t>
            </a:r>
            <a:r>
              <a:rPr lang="ru-RU" sz="8400" dirty="0"/>
              <a:t>характеристика услуги, область ее предоставления и затраты времени на ее предоставление;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400" dirty="0" smtClean="0"/>
              <a:t>- </a:t>
            </a:r>
            <a:r>
              <a:rPr lang="ru-RU" sz="8400" dirty="0"/>
              <a:t>наименование государственных стандартов социального обслуживания, требованиям которых должны соответствовать услуги;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400" dirty="0" smtClean="0"/>
              <a:t>- </a:t>
            </a:r>
            <a:r>
              <a:rPr lang="ru-RU" sz="8400" dirty="0"/>
              <a:t>взаимосвязь между качеством услуги, условиями ее предоставления и стоимостью (для полностью или частично оплачиваемой услуги);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400" dirty="0" smtClean="0"/>
              <a:t>- </a:t>
            </a:r>
            <a:r>
              <a:rPr lang="ru-RU" sz="8400" dirty="0"/>
              <a:t>возможность влияния клиентов на качество услуги;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400" dirty="0" smtClean="0"/>
              <a:t>- </a:t>
            </a:r>
            <a:r>
              <a:rPr lang="ru-RU" sz="8400" dirty="0"/>
              <a:t>адекватные и легкодоступные средства для эффективного общения персонала с клиентами </a:t>
            </a:r>
            <a:r>
              <a:rPr lang="ru-RU" sz="8400" dirty="0" smtClean="0"/>
              <a:t>организации;</a:t>
            </a:r>
            <a:endParaRPr lang="ru-RU" sz="84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400" dirty="0" smtClean="0"/>
              <a:t>- </a:t>
            </a:r>
            <a:r>
              <a:rPr lang="ru-RU" sz="8400" dirty="0"/>
              <a:t>возможность получения оценки качества услуги со стороны клиента;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400" dirty="0" smtClean="0"/>
              <a:t>- </a:t>
            </a:r>
            <a:r>
              <a:rPr lang="ru-RU" sz="8400" dirty="0"/>
              <a:t>установление взаимосвязи между предложенной услугой и реальными потребностями клиента;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400" dirty="0" smtClean="0"/>
              <a:t>- </a:t>
            </a:r>
            <a:r>
              <a:rPr lang="ru-RU" sz="8400" dirty="0"/>
              <a:t>правила и условия эффективного и безопасного предоставления услуг;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400" dirty="0" smtClean="0"/>
              <a:t>- </a:t>
            </a:r>
            <a:r>
              <a:rPr lang="ru-RU" sz="8400" dirty="0"/>
              <a:t>гарантийные обязательства учреждения - исполнителя услуг</a:t>
            </a:r>
            <a:r>
              <a:rPr lang="ru-RU" sz="8400" dirty="0" smtClean="0"/>
              <a:t>.</a:t>
            </a:r>
            <a:endParaRPr lang="ru-RU" sz="8400" dirty="0"/>
          </a:p>
        </p:txBody>
      </p:sp>
      <p:sp>
        <p:nvSpPr>
          <p:cNvPr id="193539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ABC93-B2D3-473E-A8F4-66A8AD96E6BA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Создание и учет требований имеющихся систем контроля качества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Внешние </a:t>
            </a:r>
            <a:endParaRPr lang="ru-RU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/>
              <a:t>Здравнадзор</a:t>
            </a:r>
            <a:r>
              <a:rPr lang="ru-RU" dirty="0"/>
              <a:t>, </a:t>
            </a:r>
            <a:r>
              <a:rPr lang="ru-RU" dirty="0" err="1"/>
              <a:t>обрнадзор</a:t>
            </a:r>
            <a:r>
              <a:rPr lang="ru-RU" dirty="0"/>
              <a:t> (оценка качества услуги), </a:t>
            </a:r>
            <a:r>
              <a:rPr lang="ru-RU" dirty="0" err="1"/>
              <a:t>госпожнадзор</a:t>
            </a:r>
            <a:r>
              <a:rPr lang="ru-RU" dirty="0"/>
              <a:t>, </a:t>
            </a:r>
            <a:r>
              <a:rPr lang="ru-RU" dirty="0" err="1"/>
              <a:t>роспотребнадзор</a:t>
            </a:r>
            <a:r>
              <a:rPr lang="ru-RU" dirty="0"/>
              <a:t> (оценка безопасности условий ее предоставления), налоговая и минюст (качество ведения документации и отчетности), независимая оценка (в перспективе)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Внутренние 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Супервизия</a:t>
            </a:r>
            <a:r>
              <a:rPr lang="ru-RU" dirty="0" smtClean="0"/>
              <a:t>, журналы учета, книга жалоб и предложений, опрос на «выходе», выборочный контроль и оценка качества соблюдения стандарта (инструкции)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40E4B-6FA3-4C94-9332-068A3BF274D2}" type="slidenum">
              <a:rPr lang="ru-RU"/>
              <a:pPr>
                <a:defRPr/>
              </a:pPr>
              <a:t>76</a:t>
            </a:fld>
            <a:endParaRPr lang="ru-RU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Критерии оценки качества </a:t>
            </a:r>
            <a:r>
              <a:rPr lang="ru-RU" dirty="0" err="1" smtClean="0"/>
              <a:t>соц</a:t>
            </a:r>
            <a:r>
              <a:rPr lang="ru-RU" dirty="0" smtClean="0"/>
              <a:t> услуг (ГОСТ)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0313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/>
              <a:t>а</a:t>
            </a:r>
            <a:r>
              <a:rPr lang="ru-RU" sz="5100" dirty="0"/>
              <a:t>) </a:t>
            </a:r>
            <a:r>
              <a:rPr lang="ru-RU" sz="5100" b="1" dirty="0"/>
              <a:t>полнота</a:t>
            </a:r>
            <a:r>
              <a:rPr lang="ru-RU" sz="5100" dirty="0"/>
              <a:t> предоставления услуги в соответствии с требованиями документов и ее </a:t>
            </a:r>
            <a:r>
              <a:rPr lang="ru-RU" sz="5100" b="1" dirty="0"/>
              <a:t>своевременность;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/>
              <a:t>б</a:t>
            </a:r>
            <a:r>
              <a:rPr lang="ru-RU" sz="5100" dirty="0"/>
              <a:t>) </a:t>
            </a:r>
            <a:r>
              <a:rPr lang="ru-RU" sz="5100" b="1" dirty="0"/>
              <a:t>результативность</a:t>
            </a:r>
            <a:r>
              <a:rPr lang="ru-RU" sz="5100" dirty="0"/>
              <a:t> (эффективность) предоставления услуги: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- </a:t>
            </a:r>
            <a:r>
              <a:rPr lang="ru-RU" sz="4500" dirty="0"/>
              <a:t>материальная (степень решения материальных или финансовых проблем клиента), оцениваемая непосредственным контролем результатов выполнения услуги;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- </a:t>
            </a:r>
            <a:r>
              <a:rPr lang="ru-RU" sz="4500" dirty="0"/>
              <a:t>нематериальная (степень улучшения психоэмоционального, физического состояния клиента, решения его правовых, бытовых и других проблем в результате взаимодействия с исполнителем услуги), оцениваемая косвенным методом, в том числе путем проведения социальных опросов, при этом должен быть обеспечен приоритет клиента в оценке качества услуги.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ПРИМЕРЫ: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4.2</a:t>
            </a:r>
            <a:r>
              <a:rPr lang="ru-RU" dirty="0"/>
              <a:t>. </a:t>
            </a:r>
            <a:r>
              <a:rPr lang="ru-RU" u="sng" dirty="0"/>
              <a:t>Качество социально-бытовых </a:t>
            </a:r>
            <a:r>
              <a:rPr lang="ru-RU" u="sng" dirty="0" smtClean="0"/>
              <a:t>услуг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Оказание </a:t>
            </a:r>
            <a:r>
              <a:rPr lang="ru-RU" dirty="0"/>
              <a:t>помощи в уходе за детьми, другими нетрудоспособными или длительно болеющими членами семьи должно в значительной мере освободить от этой обязанности остальных членов семьи и позволить им заниматься другими делами дома и на работе.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4.7</a:t>
            </a:r>
            <a:r>
              <a:rPr lang="ru-RU" dirty="0"/>
              <a:t>. </a:t>
            </a:r>
            <a:r>
              <a:rPr lang="ru-RU" u="sng" dirty="0"/>
              <a:t>Качество социально-правовых услуг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Оказание </a:t>
            </a:r>
            <a:r>
              <a:rPr lang="ru-RU" dirty="0"/>
              <a:t>помощи в подготовке жалоб на действие или бездействие социальных служб или работников этих служб, нарушающие или ущемляющие законные права клиентов, должно заключаться в том, чтобы помочь им юридически грамотно изложить в жалобах суть обжалуемых действий, требования устранить допущенные нарушения и отправить жалобу адресату.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95587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16D494-2B8F-43F7-8A75-3F23A9E5EB5C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  <a:cs typeface="Times New Roman" pitchFamily="18" charset="0"/>
              </a:rPr>
              <a:t>В каких документах закрепляем качество</a:t>
            </a:r>
            <a:endParaRPr lang="ru-RU" sz="4000" smtClean="0"/>
          </a:p>
        </p:txBody>
      </p:sp>
      <p:sp>
        <p:nvSpPr>
          <p:cNvPr id="20787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smtClean="0">
                <a:latin typeface="Arial" charset="0"/>
                <a:cs typeface="Times New Roman" pitchFamily="18" charset="0"/>
              </a:rPr>
              <a:t>Порядок предоставления социальной услуги устанавливается по видам социальных услуг и включает в себя:</a:t>
            </a:r>
          </a:p>
          <a:p>
            <a:pPr indent="0" algn="just" eaLnBrk="1" hangingPunct="1">
              <a:lnSpc>
                <a:spcPct val="80000"/>
              </a:lnSpc>
            </a:pPr>
            <a:r>
              <a:rPr lang="ru-RU" sz="2500" smtClean="0">
                <a:latin typeface="Arial" charset="0"/>
                <a:cs typeface="Times New Roman" pitchFamily="18" charset="0"/>
              </a:rPr>
              <a:t>1) наименование социальной услуги;</a:t>
            </a:r>
          </a:p>
          <a:p>
            <a:pPr indent="0" algn="just" eaLnBrk="1" hangingPunct="1">
              <a:lnSpc>
                <a:spcPct val="80000"/>
              </a:lnSpc>
            </a:pPr>
            <a:r>
              <a:rPr lang="ru-RU" sz="2500" smtClean="0">
                <a:latin typeface="Arial" charset="0"/>
                <a:cs typeface="Times New Roman" pitchFamily="18" charset="0"/>
              </a:rPr>
              <a:t>2) стандарт социальной услуги;</a:t>
            </a:r>
          </a:p>
          <a:p>
            <a:pPr indent="0" algn="just" eaLnBrk="1" hangingPunct="1">
              <a:lnSpc>
                <a:spcPct val="80000"/>
              </a:lnSpc>
            </a:pPr>
            <a:r>
              <a:rPr lang="ru-RU" sz="2500" smtClean="0">
                <a:latin typeface="Arial" charset="0"/>
                <a:cs typeface="Times New Roman" pitchFamily="18" charset="0"/>
              </a:rPr>
              <a:t>3) правила предоставления социальной услуги бесплатно либо за плату или частичную плату;</a:t>
            </a:r>
          </a:p>
          <a:p>
            <a:pPr indent="0" algn="just" eaLnBrk="1" hangingPunct="1">
              <a:lnSpc>
                <a:spcPct val="80000"/>
              </a:lnSpc>
            </a:pPr>
            <a:r>
              <a:rPr lang="ru-RU" sz="2500" smtClean="0">
                <a:latin typeface="Arial" charset="0"/>
                <a:cs typeface="Times New Roman" pitchFamily="18" charset="0"/>
              </a:rPr>
              <a:t>4) требования к деятельности поставщика социальной услуги в сфере социального обслуживания;</a:t>
            </a:r>
          </a:p>
          <a:p>
            <a:pPr indent="0" algn="just" eaLnBrk="1" hangingPunct="1">
              <a:lnSpc>
                <a:spcPct val="80000"/>
              </a:lnSpc>
            </a:pPr>
            <a:r>
              <a:rPr lang="ru-RU" sz="2500" smtClean="0">
                <a:latin typeface="Arial" charset="0"/>
                <a:cs typeface="Times New Roman" pitchFamily="18" charset="0"/>
              </a:rPr>
              <a:t>5) перечень документов, необходимых для предоставления социальной услуги;</a:t>
            </a:r>
          </a:p>
          <a:p>
            <a:pPr indent="0" algn="just" eaLnBrk="1" hangingPunct="1">
              <a:lnSpc>
                <a:spcPct val="80000"/>
              </a:lnSpc>
            </a:pPr>
            <a:r>
              <a:rPr lang="ru-RU" sz="2500" smtClean="0">
                <a:latin typeface="Arial" charset="0"/>
                <a:cs typeface="Times New Roman" pitchFamily="18" charset="0"/>
              </a:rPr>
              <a:t>6) другое</a:t>
            </a:r>
          </a:p>
          <a:p>
            <a:pPr indent="0" eaLnBrk="1" hangingPunct="1">
              <a:lnSpc>
                <a:spcPct val="80000"/>
              </a:lnSpc>
            </a:pPr>
            <a:endParaRPr lang="ru-RU" sz="2500" smtClean="0"/>
          </a:p>
        </p:txBody>
      </p:sp>
      <p:sp>
        <p:nvSpPr>
          <p:cNvPr id="19661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074046-56E9-473A-B8A8-EE9DE9087F26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Стандарт социальной услуги -</a:t>
            </a:r>
          </a:p>
        </p:txBody>
      </p:sp>
      <p:sp>
        <p:nvSpPr>
          <p:cNvPr id="2088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000000"/>
                </a:solidFill>
              </a:rPr>
              <a:t>основные требования к объему, периодичности и качеству предоставления социальной услуги получателю социальной услуги, установленные по видам социальных услуг</a:t>
            </a:r>
            <a:endParaRPr lang="ru-RU" smtClean="0"/>
          </a:p>
        </p:txBody>
      </p:sp>
      <p:sp>
        <p:nvSpPr>
          <p:cNvPr id="197635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567E7-B7CD-4A99-9F40-4D4DCCAA227D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490538"/>
          </a:xfrm>
        </p:spPr>
        <p:txBody>
          <a:bodyPr anchor="b"/>
          <a:lstStyle/>
          <a:p>
            <a:r>
              <a:rPr lang="ru-RU" sz="4000" smtClean="0"/>
              <a:t>Меры поддержки СО НКО – поставщиков соцуслуг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>
          <a:off x="395536" y="1340768"/>
          <a:ext cx="830160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Стандарт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1) описание социальной услуги, в том числе ее объем;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2) сроки предоставления социальной услуги;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3) </a:t>
            </a:r>
            <a:r>
              <a:rPr lang="ru-RU" dirty="0" err="1"/>
              <a:t>подушевой</a:t>
            </a:r>
            <a:r>
              <a:rPr lang="ru-RU" dirty="0"/>
              <a:t> норматив финансирования социальной </a:t>
            </a:r>
            <a:r>
              <a:rPr lang="ru-RU" dirty="0" smtClean="0"/>
              <a:t>услуги (расчет стоимости 1 услуги);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4) показатели качества и оценку результатов предоставления социальной услуги;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5) условия предоставления социальной услуги, в том числе условия доступности предоставления социальной услуги для инвалидов и других лиц с учетом ограничений их жизнедеятельности;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6) иные необходимые для предоставления социальной услуги положения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8659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503CA-CFF7-4228-8354-E3707C3A9CA3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Упражнение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Опишите возможные критерии качества услуги (выбрать любую из списка)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Способы контроля оценки качества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Гарантии качества для потребителя</a:t>
            </a:r>
            <a:endParaRPr lang="ru-RU" dirty="0"/>
          </a:p>
        </p:txBody>
      </p:sp>
      <p:sp>
        <p:nvSpPr>
          <p:cNvPr id="199683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6E33A3-59C8-4538-91E7-EEA175E48712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Организационные схемы производства услуг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1971" name="Номер слайда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FF51BD9-7239-46DB-ABF5-81B014EACA9C}" type="slidenum">
              <a:rPr lang="ru-RU" altLang="ru-RU" sz="1400">
                <a:solidFill>
                  <a:srgbClr val="000000"/>
                </a:solidFill>
              </a:rPr>
              <a:pPr algn="r"/>
              <a:t>82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mtClean="0"/>
              <a:t>От проектов к оказанию услуг</a:t>
            </a:r>
          </a:p>
        </p:txBody>
      </p:sp>
      <p:sp>
        <p:nvSpPr>
          <p:cNvPr id="212994" name="Объект 2"/>
          <p:cNvSpPr>
            <a:spLocks noGrp="1"/>
          </p:cNvSpPr>
          <p:nvPr>
            <p:ph idx="4294967295"/>
          </p:nvPr>
        </p:nvSpPr>
        <p:spPr>
          <a:xfrm>
            <a:off x="323850" y="1268413"/>
            <a:ext cx="8569325" cy="4857750"/>
          </a:xfrm>
        </p:spPr>
        <p:txBody>
          <a:bodyPr/>
          <a:lstStyle/>
          <a:p>
            <a:pPr eaLnBrk="1" hangingPunct="1"/>
            <a:r>
              <a:rPr lang="ru-RU" smtClean="0"/>
              <a:t>Организационные изменения при переходе к постоянному оказанию услуг: место, время, контроль…</a:t>
            </a:r>
          </a:p>
          <a:p>
            <a:pPr eaLnBrk="1" hangingPunct="1"/>
            <a:r>
              <a:rPr lang="ru-RU" smtClean="0"/>
              <a:t>Кадры (волонтеры или специалисты)</a:t>
            </a:r>
          </a:p>
          <a:p>
            <a:pPr eaLnBrk="1" hangingPunct="1"/>
            <a:r>
              <a:rPr lang="ru-RU" smtClean="0"/>
              <a:t>Планирование деятельности, перебои (организационный план)</a:t>
            </a:r>
          </a:p>
          <a:p>
            <a:pPr eaLnBrk="1" hangingPunct="1"/>
            <a:r>
              <a:rPr lang="ru-RU" smtClean="0"/>
              <a:t>Планирование результатов (количественные и качественные показатели)</a:t>
            </a:r>
          </a:p>
          <a:p>
            <a:pPr eaLnBrk="1" hangingPunct="1"/>
            <a:r>
              <a:rPr lang="ru-RU" smtClean="0"/>
              <a:t>Взвесить все «за» и «против»</a:t>
            </a:r>
          </a:p>
          <a:p>
            <a:pPr eaLnBrk="1" hangingPunct="1"/>
            <a:endParaRPr lang="ru-RU" smtClean="0"/>
          </a:p>
        </p:txBody>
      </p:sp>
      <p:sp>
        <p:nvSpPr>
          <p:cNvPr id="212995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037CAF6-0688-40D6-A6FE-C9C5C378859A}" type="slidenum">
              <a:rPr lang="ru-RU" altLang="ru-RU" sz="1400">
                <a:solidFill>
                  <a:srgbClr val="000000"/>
                </a:solidFill>
              </a:rPr>
              <a:pPr algn="r"/>
              <a:t>83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el 1"/>
          <p:cNvSpPr>
            <a:spLocks noGrp="1"/>
          </p:cNvSpPr>
          <p:nvPr>
            <p:ph type="title"/>
          </p:nvPr>
        </p:nvSpPr>
        <p:spPr bwMode="gray">
          <a:xfrm>
            <a:off x="323850" y="238125"/>
            <a:ext cx="8496300" cy="617538"/>
          </a:xfrm>
        </p:spPr>
        <p:txBody>
          <a:bodyPr/>
          <a:lstStyle/>
          <a:p>
            <a:pPr eaLnBrk="1" hangingPunct="1"/>
            <a:r>
              <a:rPr lang="ru-RU" sz="3200" smtClean="0"/>
              <a:t>Особенности привлечения бюджетных средств</a:t>
            </a:r>
            <a:endParaRPr lang="de-DE" sz="3200" smtClean="0"/>
          </a:p>
        </p:txBody>
      </p:sp>
      <p:sp>
        <p:nvSpPr>
          <p:cNvPr id="133122" name="Номер слайда 5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6CD93F-7300-4A36-A018-5E2F227FF2EA}" type="slidenum">
              <a:rPr lang="de-DE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 smtClean="0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052736"/>
          <a:ext cx="82089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</TotalTime>
  <Words>4197</Words>
  <Application>Microsoft Office PowerPoint</Application>
  <PresentationFormat>Экран (4:3)</PresentationFormat>
  <Paragraphs>563</Paragraphs>
  <Slides>83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Шаблон оформления</vt:lpstr>
      </vt:variant>
      <vt:variant>
        <vt:i4>33</vt:i4>
      </vt:variant>
      <vt:variant>
        <vt:lpstr>Заголовки слайдов</vt:lpstr>
      </vt:variant>
      <vt:variant>
        <vt:i4>83</vt:i4>
      </vt:variant>
    </vt:vector>
  </HeadingPairs>
  <TitlesOfParts>
    <vt:vector size="129" baseType="lpstr">
      <vt:lpstr>Arial</vt:lpstr>
      <vt:lpstr>Calibri</vt:lpstr>
      <vt:lpstr>Cambria</vt:lpstr>
      <vt:lpstr>Wingdings 2</vt:lpstr>
      <vt:lpstr>Perpetua</vt:lpstr>
      <vt:lpstr>Wingdings</vt:lpstr>
      <vt:lpstr>Corbel</vt:lpstr>
      <vt:lpstr>ArialMT</vt:lpstr>
      <vt:lpstr>Helvetica</vt:lpstr>
      <vt:lpstr>Times New Roman</vt:lpstr>
      <vt:lpstr>Verdana</vt:lpstr>
      <vt:lpstr>Georgia</vt:lpstr>
      <vt:lpstr>Symbol</vt:lpstr>
      <vt:lpstr>Тема Office</vt:lpstr>
      <vt:lpstr>2_Справедливость</vt:lpstr>
      <vt:lpstr>1_Тема Office</vt:lpstr>
      <vt:lpstr>3_Тема Office</vt:lpstr>
      <vt:lpstr>2_Тема Office</vt:lpstr>
      <vt:lpstr>4_Тема Office</vt:lpstr>
      <vt:lpstr>Оформление по умолчанию</vt:lpstr>
      <vt:lpstr>6_Тема Office</vt:lpstr>
      <vt:lpstr>Тема Office</vt:lpstr>
      <vt:lpstr>Тема Office</vt:lpstr>
      <vt:lpstr>2_Справедливость</vt:lpstr>
      <vt:lpstr>2_Справедливость</vt:lpstr>
      <vt:lpstr>2_Справедливость</vt:lpstr>
      <vt:lpstr>2_Справедливость</vt:lpstr>
      <vt:lpstr>1_Тема Office</vt:lpstr>
      <vt:lpstr>3_Тема Office</vt:lpstr>
      <vt:lpstr>3_Тема Office</vt:lpstr>
      <vt:lpstr>3_Тема Office</vt:lpstr>
      <vt:lpstr>3_Тема Office</vt:lpstr>
      <vt:lpstr>3_Тема Office</vt:lpstr>
      <vt:lpstr>2_Тема Office</vt:lpstr>
      <vt:lpstr>4_Тема Office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6_Тема Office</vt:lpstr>
      <vt:lpstr>6_Тема Office</vt:lpstr>
      <vt:lpstr>Слайд 1</vt:lpstr>
      <vt:lpstr>Социальная сфера</vt:lpstr>
      <vt:lpstr>Участники социального обслуживания</vt:lpstr>
      <vt:lpstr>Слайд 4</vt:lpstr>
      <vt:lpstr>Слайд 5</vt:lpstr>
      <vt:lpstr>Слайд 6</vt:lpstr>
      <vt:lpstr>Возможные источники финансирования</vt:lpstr>
      <vt:lpstr>Меры поддержки СО НКО – поставщиков соцуслуг</vt:lpstr>
      <vt:lpstr>Особенности привлечения бюджетных средств</vt:lpstr>
      <vt:lpstr>Слайд 10</vt:lpstr>
      <vt:lpstr>Социальное предпринимательство</vt:lpstr>
      <vt:lpstr>Приказ Минэкономразвития РФ</vt:lpstr>
      <vt:lpstr>Фонд «Наше будущее»</vt:lpstr>
      <vt:lpstr>Требования к проектам</vt:lpstr>
      <vt:lpstr>Слайд 15</vt:lpstr>
      <vt:lpstr>Слайд 16</vt:lpstr>
      <vt:lpstr>Слайд 17</vt:lpstr>
      <vt:lpstr>Государственные программы Архангельской области</vt:lpstr>
      <vt:lpstr>Где искать информацию о программах</vt:lpstr>
      <vt:lpstr>ГОСУДАРСТВЕННАЯ ПРОГРАММА Архангельской области «Социальная поддержка граждан в Архангельской области (2013 - 2018 годы)» </vt:lpstr>
      <vt:lpstr>Перечень мероприятий</vt:lpstr>
      <vt:lpstr>Перечень мероприятий</vt:lpstr>
      <vt:lpstr>Прочие НПА</vt:lpstr>
      <vt:lpstr>Положения о порядке предоставления субсидий</vt:lpstr>
      <vt:lpstr>Слайд 25</vt:lpstr>
      <vt:lpstr>Особые условия для участия СО НКО</vt:lpstr>
      <vt:lpstr>Участие НКО в конкурсах – выборочный анализ</vt:lpstr>
      <vt:lpstr>Примеры участия НКО в закупках</vt:lpstr>
      <vt:lpstr>Как искать нужные заказы</vt:lpstr>
      <vt:lpstr>Слайд 30</vt:lpstr>
      <vt:lpstr>Электронный аукцион</vt:lpstr>
      <vt:lpstr>Участие в аукционе</vt:lpstr>
      <vt:lpstr>Удостоверяющие центры</vt:lpstr>
      <vt:lpstr>Слайд 34</vt:lpstr>
      <vt:lpstr>Слайд 35</vt:lpstr>
      <vt:lpstr>Слайд 36</vt:lpstr>
      <vt:lpstr>Слайд 37</vt:lpstr>
      <vt:lpstr>Слайд 38</vt:lpstr>
      <vt:lpstr>Слайд 39</vt:lpstr>
      <vt:lpstr>Регулирование производства  социальных услуг</vt:lpstr>
      <vt:lpstr>Меры поддержки поставщиков социальных услуг</vt:lpstr>
      <vt:lpstr>НПА Архангельской области</vt:lpstr>
      <vt:lpstr>Слайд 43</vt:lpstr>
      <vt:lpstr>Устав</vt:lpstr>
      <vt:lpstr>Вносим в Устав направление деятельности</vt:lpstr>
      <vt:lpstr>Платные услуги</vt:lpstr>
      <vt:lpstr>Правовые условия производства соц услуг</vt:lpstr>
      <vt:lpstr>Слайд 48</vt:lpstr>
      <vt:lpstr>Слайд 49</vt:lpstr>
      <vt:lpstr>Что такое социальная услуга:</vt:lpstr>
      <vt:lpstr>Широкое понимание</vt:lpstr>
      <vt:lpstr>Свойства услуги</vt:lpstr>
      <vt:lpstr>Узкое понимание социальной услуги (по 442-ФЗ)</vt:lpstr>
      <vt:lpstr>Виды услуг (ГОСТ)</vt:lpstr>
      <vt:lpstr>Виды услуг</vt:lpstr>
      <vt:lpstr>Образовательные услуги (на примере услуг для детей)</vt:lpstr>
      <vt:lpstr>Услуги в сфере здравоохранения </vt:lpstr>
      <vt:lpstr>Услуги в сфере социального обслуживания (примеры)</vt:lpstr>
      <vt:lpstr>Услуги в сфере культуры</vt:lpstr>
      <vt:lpstr>Услуги в сфере физической культуры и спорта</vt:lpstr>
      <vt:lpstr>Виды наших «прото-продуктов»</vt:lpstr>
      <vt:lpstr>Как доходим до создания услуги</vt:lpstr>
      <vt:lpstr>Стратегии выделения услуг</vt:lpstr>
      <vt:lpstr>Примеры выделения из деятельности НКО услуги</vt:lpstr>
      <vt:lpstr>Упражнение: от текущей деятельности к услуге </vt:lpstr>
      <vt:lpstr>Пример выполнения упражнения</vt:lpstr>
      <vt:lpstr>Расчет расходов на производство и продвижение услуг</vt:lpstr>
      <vt:lpstr>Расходы на входе</vt:lpstr>
      <vt:lpstr>Расходы в процессе оказания услуги</vt:lpstr>
      <vt:lpstr>Как рассчитать цену услуги для заказчика</vt:lpstr>
      <vt:lpstr>Классификация затрат</vt:lpstr>
      <vt:lpstr>Упражнение: Описание социальной услуги/*планирование расходов</vt:lpstr>
      <vt:lpstr>Управление качеством социальных услуг</vt:lpstr>
      <vt:lpstr>Как закрепляем качество услуг (гарантии для заказчика) </vt:lpstr>
      <vt:lpstr>Состав информации об услугах (в соответствии с Федеральном законом "О защите прав потребителей") </vt:lpstr>
      <vt:lpstr>Создание и учет требований имеющихся систем контроля качества</vt:lpstr>
      <vt:lpstr>Критерии оценки качества соц услуг (ГОСТ)</vt:lpstr>
      <vt:lpstr>В каких документах закрепляем качество</vt:lpstr>
      <vt:lpstr>Стандарт социальной услуги -</vt:lpstr>
      <vt:lpstr>Стандарт</vt:lpstr>
      <vt:lpstr>Упражнение</vt:lpstr>
      <vt:lpstr>Организационные схемы производства услуг</vt:lpstr>
      <vt:lpstr>От проектов к оказанию услуг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ДНС</cp:lastModifiedBy>
  <cp:revision>115</cp:revision>
  <cp:lastPrinted>2015-02-18T15:18:58Z</cp:lastPrinted>
  <dcterms:created xsi:type="dcterms:W3CDTF">2014-02-12T08:51:35Z</dcterms:created>
  <dcterms:modified xsi:type="dcterms:W3CDTF">2015-04-23T10:19:05Z</dcterms:modified>
</cp:coreProperties>
</file>