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theme/theme6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85" r:id="rId2"/>
    <p:sldMasterId id="2147483853" r:id="rId3"/>
    <p:sldMasterId id="2147483854" r:id="rId4"/>
    <p:sldMasterId id="2147483855" r:id="rId5"/>
    <p:sldMasterId id="2147483856" r:id="rId6"/>
    <p:sldMasterId id="2147483857" r:id="rId7"/>
  </p:sldMasterIdLst>
  <p:notesMasterIdLst>
    <p:notesMasterId r:id="rId23"/>
  </p:notesMasterIdLst>
  <p:handoutMasterIdLst>
    <p:handoutMasterId r:id="rId24"/>
  </p:handoutMasterIdLst>
  <p:sldIdLst>
    <p:sldId id="369" r:id="rId8"/>
    <p:sldId id="372" r:id="rId9"/>
    <p:sldId id="373" r:id="rId10"/>
    <p:sldId id="377" r:id="rId11"/>
    <p:sldId id="378" r:id="rId12"/>
    <p:sldId id="386" r:id="rId13"/>
    <p:sldId id="379" r:id="rId14"/>
    <p:sldId id="383" r:id="rId15"/>
    <p:sldId id="384" r:id="rId16"/>
    <p:sldId id="380" r:id="rId17"/>
    <p:sldId id="381" r:id="rId18"/>
    <p:sldId id="382" r:id="rId19"/>
    <p:sldId id="376" r:id="rId20"/>
    <p:sldId id="385" r:id="rId21"/>
    <p:sldId id="371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1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756" autoAdjust="0"/>
  </p:normalViewPr>
  <p:slideViewPr>
    <p:cSldViewPr>
      <p:cViewPr varScale="1">
        <p:scale>
          <a:sx n="114" d="100"/>
          <a:sy n="114" d="100"/>
        </p:scale>
        <p:origin x="1422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@ Центр ГРАНИ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3C07F6-9F02-42FF-BDAF-507A8E65D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08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@ Центр ГРАНИ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E42E7F-5DCC-4D5B-B063-D8A1B9A55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4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6915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FC3F39-F424-494A-A14F-CEAF0E3145E2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00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Постановление Госстандарта России от 06.11.2001 N 454-ст (ред. от 08.07.2014, с изм. от 25.12.2014) "О принятии и введении в действие ОКВЭД". С 1 января 2016 года Общероссийский классификатор видов экономической деятельности (ОКВЭД) ОК 029-2001 (КДЕС Ред. 1) утрачивает силу (пункт 2 Приказа Росстандарта от 31.01.2014 N 14-ст).</a:t>
            </a: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9987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F23647-C492-4A8D-9F72-D0D33687DDE2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A2CD-B86A-4D8E-97DD-CFCFD5710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39F9B-A05C-4044-90E9-DF607BE7A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9AB1-F232-464E-A983-86A3B2432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4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395C7-AAC0-4827-A4CF-66369CBD0702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79630-42F0-4250-A858-95CACB6CB3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AA4019E-5E40-4A4E-B921-DAEEA34D19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AA6B930-3E00-4DC7-AD63-AD0D1ED729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EF13E8-29E5-4B73-AE61-BF2397ED2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9D52CF-1E6A-4555-A671-0C1E28C9C0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B9B8E8-36D7-4F2F-9BC2-1D8B2524B4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54BBE-BF9E-4E80-98F5-40F798E4D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6C7AB8-80F6-4910-9030-3396C2D6F1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1911CD-68EE-426F-A691-3EFDBF1B24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E1D333-65E1-45F0-953C-0109E9E458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380678-6FDB-41A7-B23B-FC816C8F24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96D8-6545-48D8-83E5-9DB304411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6DDCA-2A77-4CB2-943C-79107822B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5180-5042-449E-B998-5D8FDDFC4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BA65B-9039-4F46-9866-CFFFEF1C3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F6AA-6195-4B4A-8BDD-1582020AA7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389F-B1A2-465D-A67A-7989D8447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EAC7-0E7D-4E81-B30C-9A3B072B3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AA22E-0E36-4FAF-9B1C-7AEC28B19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57B7-16EE-4A6F-A96A-AA10044D6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B3A7-A4C0-4783-ACAE-5B21FBF92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D167-CC69-4B3B-9777-13A77708C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82B393-81C9-41E0-9871-7726DBD8A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3" r:id="rId2"/>
    <p:sldLayoutId id="2147483832" r:id="rId3"/>
    <p:sldLayoutId id="2147483831" r:id="rId4"/>
    <p:sldLayoutId id="2147483830" r:id="rId5"/>
    <p:sldLayoutId id="2147483829" r:id="rId6"/>
    <p:sldLayoutId id="2147483828" r:id="rId7"/>
    <p:sldLayoutId id="2147483827" r:id="rId8"/>
    <p:sldLayoutId id="2147483826" r:id="rId9"/>
    <p:sldLayoutId id="2147483825" r:id="rId10"/>
    <p:sldLayoutId id="2147483824" r:id="rId11"/>
    <p:sldLayoutId id="2147483839" r:id="rId12"/>
    <p:sldLayoutId id="2147483840" r:id="rId13"/>
    <p:sldLayoutId id="214748384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A1A09-71B2-4522-9022-4464D4BDB2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3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19144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3" name="Дата 4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69646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696464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B96A687-2A6B-4008-BC0C-D9BFB2BDD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01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63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73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85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78D531-65F5-41F5-BF9C-F2CC5C8416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5"/>
          <p:cNvSpPr>
            <a:spLocks noChangeArrowheads="1"/>
          </p:cNvSpPr>
          <p:nvPr/>
        </p:nvSpPr>
        <p:spPr bwMode="gray">
          <a:xfrm>
            <a:off x="80963" y="-1035050"/>
            <a:ext cx="9144000" cy="7893050"/>
          </a:xfrm>
          <a:prstGeom prst="rect">
            <a:avLst/>
          </a:prstGeom>
          <a:gradFill rotWithShape="1">
            <a:gsLst>
              <a:gs pos="0">
                <a:srgbClr val="000000">
                  <a:alpha val="9998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</a:gradFill>
          <a:ln w="12700">
            <a:noFill/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</a:pPr>
            <a:endParaRPr lang="ru-RU" noProof="1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" name="Gruppieren 4"/>
          <p:cNvGrpSpPr/>
          <p:nvPr/>
        </p:nvGrpSpPr>
        <p:grpSpPr>
          <a:xfrm>
            <a:off x="0" y="0"/>
            <a:ext cx="5102536" cy="6859590"/>
            <a:chOff x="-42064" y="0"/>
            <a:chExt cx="5149482" cy="6859590"/>
          </a:xfrm>
          <a:solidFill>
            <a:srgbClr val="C00000"/>
          </a:solidFill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-42064" y="0"/>
              <a:ext cx="4335769" cy="6859590"/>
            </a:xfrm>
            <a:custGeom>
              <a:avLst/>
              <a:gdLst/>
              <a:ahLst/>
              <a:cxnLst>
                <a:cxn ang="0">
                  <a:pos x="847" y="1549"/>
                </a:cxn>
                <a:cxn ang="0">
                  <a:pos x="1820" y="0"/>
                </a:cxn>
                <a:cxn ang="0">
                  <a:pos x="0" y="0"/>
                </a:cxn>
                <a:cxn ang="0">
                  <a:pos x="0" y="2880"/>
                </a:cxn>
                <a:cxn ang="0">
                  <a:pos x="1528" y="2880"/>
                </a:cxn>
                <a:cxn ang="0">
                  <a:pos x="847" y="1549"/>
                </a:cxn>
              </a:cxnLst>
              <a:rect l="0" t="0" r="r" b="b"/>
              <a:pathLst>
                <a:path w="1820" h="2880">
                  <a:moveTo>
                    <a:pt x="847" y="1549"/>
                  </a:moveTo>
                  <a:cubicBezTo>
                    <a:pt x="847" y="937"/>
                    <a:pt x="1222" y="385"/>
                    <a:pt x="18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80"/>
                    <a:pt x="0" y="2880"/>
                    <a:pt x="0" y="2880"/>
                  </a:cubicBezTo>
                  <a:cubicBezTo>
                    <a:pt x="1528" y="2880"/>
                    <a:pt x="1528" y="2880"/>
                    <a:pt x="1528" y="2880"/>
                  </a:cubicBezTo>
                  <a:cubicBezTo>
                    <a:pt x="1102" y="2517"/>
                    <a:pt x="847" y="2054"/>
                    <a:pt x="847" y="1549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>
              <a:outerShdw blurRad="254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734593" y="0"/>
              <a:ext cx="3372825" cy="6859590"/>
            </a:xfrm>
            <a:custGeom>
              <a:avLst/>
              <a:gdLst/>
              <a:ahLst/>
              <a:cxnLst>
                <a:cxn ang="0">
                  <a:pos x="438" y="1344"/>
                </a:cxn>
                <a:cxn ang="0">
                  <a:pos x="1147" y="0"/>
                </a:cxn>
                <a:cxn ang="0">
                  <a:pos x="960" y="0"/>
                </a:cxn>
                <a:cxn ang="0">
                  <a:pos x="0" y="1701"/>
                </a:cxn>
                <a:cxn ang="0">
                  <a:pos x="418" y="2880"/>
                </a:cxn>
                <a:cxn ang="0">
                  <a:pos x="1416" y="2880"/>
                </a:cxn>
                <a:cxn ang="0">
                  <a:pos x="438" y="1344"/>
                </a:cxn>
              </a:cxnLst>
              <a:rect l="0" t="0" r="r" b="b"/>
              <a:pathLst>
                <a:path w="1416" h="2880">
                  <a:moveTo>
                    <a:pt x="438" y="1344"/>
                  </a:moveTo>
                  <a:cubicBezTo>
                    <a:pt x="438" y="830"/>
                    <a:pt x="705" y="360"/>
                    <a:pt x="1147" y="0"/>
                  </a:cubicBezTo>
                  <a:cubicBezTo>
                    <a:pt x="960" y="0"/>
                    <a:pt x="960" y="0"/>
                    <a:pt x="960" y="0"/>
                  </a:cubicBezTo>
                  <a:cubicBezTo>
                    <a:pt x="368" y="430"/>
                    <a:pt x="0" y="1033"/>
                    <a:pt x="0" y="1701"/>
                  </a:cubicBezTo>
                  <a:cubicBezTo>
                    <a:pt x="0" y="2131"/>
                    <a:pt x="153" y="2533"/>
                    <a:pt x="418" y="2880"/>
                  </a:cubicBezTo>
                  <a:cubicBezTo>
                    <a:pt x="1416" y="2880"/>
                    <a:pt x="1416" y="2880"/>
                    <a:pt x="1416" y="2880"/>
                  </a:cubicBezTo>
                  <a:cubicBezTo>
                    <a:pt x="816" y="2504"/>
                    <a:pt x="438" y="1955"/>
                    <a:pt x="438" y="1344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34593" y="480968"/>
              <a:ext cx="2772875" cy="6378622"/>
            </a:xfrm>
            <a:custGeom>
              <a:avLst/>
              <a:gdLst/>
              <a:ahLst/>
              <a:cxnLst>
                <a:cxn ang="0">
                  <a:pos x="351" y="1099"/>
                </a:cxn>
                <a:cxn ang="0">
                  <a:pos x="712" y="0"/>
                </a:cxn>
                <a:cxn ang="0">
                  <a:pos x="0" y="1499"/>
                </a:cxn>
                <a:cxn ang="0">
                  <a:pos x="418" y="2678"/>
                </a:cxn>
                <a:cxn ang="0">
                  <a:pos x="1164" y="2678"/>
                </a:cxn>
                <a:cxn ang="0">
                  <a:pos x="351" y="1099"/>
                </a:cxn>
              </a:cxnLst>
              <a:rect l="0" t="0" r="r" b="b"/>
              <a:pathLst>
                <a:path w="1164" h="2678">
                  <a:moveTo>
                    <a:pt x="351" y="1099"/>
                  </a:moveTo>
                  <a:cubicBezTo>
                    <a:pt x="351" y="701"/>
                    <a:pt x="482" y="326"/>
                    <a:pt x="712" y="0"/>
                  </a:cubicBezTo>
                  <a:cubicBezTo>
                    <a:pt x="268" y="408"/>
                    <a:pt x="0" y="930"/>
                    <a:pt x="0" y="1499"/>
                  </a:cubicBezTo>
                  <a:cubicBezTo>
                    <a:pt x="0" y="1929"/>
                    <a:pt x="153" y="2331"/>
                    <a:pt x="418" y="2678"/>
                  </a:cubicBezTo>
                  <a:cubicBezTo>
                    <a:pt x="1164" y="2678"/>
                    <a:pt x="1164" y="2678"/>
                    <a:pt x="1164" y="2678"/>
                  </a:cubicBezTo>
                  <a:cubicBezTo>
                    <a:pt x="660" y="2267"/>
                    <a:pt x="351" y="1711"/>
                    <a:pt x="351" y="1099"/>
                  </a:cubicBezTo>
                  <a:close/>
                </a:path>
              </a:pathLst>
            </a:custGeom>
            <a:grpFill/>
            <a:ln w="14288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165891" name="Titel 1"/>
          <p:cNvSpPr txBox="1">
            <a:spLocks/>
          </p:cNvSpPr>
          <p:nvPr/>
        </p:nvSpPr>
        <p:spPr bwMode="auto">
          <a:xfrm>
            <a:off x="3276600" y="1989138"/>
            <a:ext cx="55435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>
              <a:lnSpc>
                <a:spcPct val="90000"/>
              </a:lnSpc>
            </a:pPr>
            <a:r>
              <a:rPr lang="ru-RU" sz="4400" dirty="0">
                <a:latin typeface="Calibri" pitchFamily="34" charset="0"/>
              </a:rPr>
              <a:t>Особенности оказания платных услуг</a:t>
            </a:r>
            <a:endParaRPr lang="de-DE" sz="4400" b="1" dirty="0">
              <a:latin typeface="Calibri" pitchFamily="34" charset="0"/>
            </a:endParaRPr>
          </a:p>
        </p:txBody>
      </p:sp>
      <p:sp>
        <p:nvSpPr>
          <p:cNvPr id="165892" name="Untertitel 2"/>
          <p:cNvSpPr txBox="1">
            <a:spLocks/>
          </p:cNvSpPr>
          <p:nvPr/>
        </p:nvSpPr>
        <p:spPr bwMode="auto">
          <a:xfrm>
            <a:off x="4140200" y="4292600"/>
            <a:ext cx="46894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smtClean="0"/>
              <a:t>Федеральный закон от 05.05.2014 N 99-ФЗ внес изменения в Гражданский кодекс РФ</a:t>
            </a:r>
          </a:p>
        </p:txBody>
      </p:sp>
      <p:pic>
        <p:nvPicPr>
          <p:cNvPr id="242691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smtClean="0"/>
              <a:t>Федеральный закон от 05.05.2014 N 99-ФЗ внес изменения в Гражданский кодекс РФ</a:t>
            </a:r>
          </a:p>
        </p:txBody>
      </p:sp>
      <p:pic>
        <p:nvPicPr>
          <p:cNvPr id="243716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Где получить информацию о приведении Устава в соответствие</a:t>
            </a:r>
          </a:p>
        </p:txBody>
      </p:sp>
      <p:pic>
        <p:nvPicPr>
          <p:cNvPr id="244739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908050"/>
            <a:ext cx="8229600" cy="490538"/>
          </a:xfrm>
        </p:spPr>
        <p:txBody>
          <a:bodyPr/>
          <a:lstStyle/>
          <a:p>
            <a:pPr eaLnBrk="1" hangingPunct="1"/>
            <a:r>
              <a:rPr lang="ru-RU" sz="2800" smtClean="0"/>
              <a:t>Деятельность некоммерческой организации, приносящая доход должна отвечать следующим требованиям: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71010" name="Объект 2"/>
          <p:cNvSpPr>
            <a:spLocks noGrp="1"/>
          </p:cNvSpPr>
          <p:nvPr>
            <p:ph idx="4294967295"/>
          </p:nvPr>
        </p:nvSpPr>
        <p:spPr>
          <a:xfrm>
            <a:off x="250825" y="1628775"/>
            <a:ext cx="8569325" cy="4895850"/>
          </a:xfrm>
        </p:spPr>
        <p:txBody>
          <a:bodyPr/>
          <a:lstStyle/>
          <a:p>
            <a:r>
              <a:rPr lang="ru-RU" sz="2800" smtClean="0"/>
              <a:t>осуществляться только, если это предусмотрено Уставом организации;</a:t>
            </a:r>
          </a:p>
          <a:p>
            <a:r>
              <a:rPr lang="ru-RU" sz="2800" smtClean="0"/>
              <a:t>соответствовать целям создания НКО;</a:t>
            </a:r>
          </a:p>
          <a:p>
            <a:r>
              <a:rPr lang="ru-RU" sz="2800" smtClean="0"/>
              <a:t>осуществляться наряду с уставной деятельностью, не подменять собой уставную деятельность;</a:t>
            </a:r>
          </a:p>
          <a:p>
            <a:r>
              <a:rPr lang="ru-RU" sz="2800" smtClean="0"/>
              <a:t>сопровождаться ведением раздельного учета доходов и расходов от приносящей доход деятельности и прочей уставной деятельности.</a:t>
            </a:r>
          </a:p>
          <a:p>
            <a:pPr eaLnBrk="1" hangingPunct="1"/>
            <a:endParaRPr lang="ru-RU" sz="2800" smtClean="0"/>
          </a:p>
        </p:txBody>
      </p:sp>
      <p:sp>
        <p:nvSpPr>
          <p:cNvPr id="171011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A6DEB1-5EF1-432B-9CFC-F6A9BFA245AB}" type="slidenum">
              <a:rPr lang="ru-RU" altLang="ru-RU" sz="1400">
                <a:solidFill>
                  <a:srgbClr val="000000"/>
                </a:solidFill>
              </a:rPr>
              <a:pPr algn="r"/>
              <a:t>13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Может ли НКО распределять прибыль</a:t>
            </a:r>
          </a:p>
        </p:txBody>
      </p:sp>
      <p:sp>
        <p:nvSpPr>
          <p:cNvPr id="2478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218487" cy="4137025"/>
          </a:xfrm>
        </p:spPr>
        <p:txBody>
          <a:bodyPr/>
          <a:lstStyle/>
          <a:p>
            <a:pPr eaLnBrk="1" hangingPunct="1"/>
            <a:r>
              <a:rPr lang="ru-RU" sz="2400" smtClean="0"/>
              <a:t>Полученная прибыль должна направляться на достижение уставных целей деятельности организации.</a:t>
            </a:r>
          </a:p>
          <a:p>
            <a:pPr eaLnBrk="1" hangingPunct="1"/>
            <a:r>
              <a:rPr lang="ru-RU" sz="2400" smtClean="0"/>
              <a:t>НКО может выплачивать в рамках трудового законодательства премии сотрудникам. Для этого в организации должно быть принято положение о премиях.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 bIns="91440" anchor="b"/>
          <a:lstStyle/>
          <a:p>
            <a:pPr eaLnBrk="1" hangingPunct="1"/>
            <a:r>
              <a:rPr lang="ru-RU" sz="4000" smtClean="0"/>
              <a:t>Дополнительные требования</a:t>
            </a: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21C2BF58-10C4-4536-9B02-78BF07B127FE}" type="slidenum">
              <a:rPr lang="ru-RU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2035" name="Объект 3"/>
          <p:cNvSpPr>
            <a:spLocks noGrp="1"/>
          </p:cNvSpPr>
          <p:nvPr>
            <p:ph sz="quarter" idx="4294967295"/>
          </p:nvPr>
        </p:nvSpPr>
        <p:spPr>
          <a:xfrm>
            <a:off x="468313" y="1484313"/>
            <a:ext cx="8229600" cy="4133850"/>
          </a:xfrm>
        </p:spPr>
        <p:txBody>
          <a:bodyPr/>
          <a:lstStyle/>
          <a:p>
            <a:pPr marL="273050" indent="-273050" eaLnBrk="1" hangingPunct="1"/>
            <a:r>
              <a:rPr lang="ru-RU" sz="3000" smtClean="0"/>
              <a:t>Соответствие требованиям надзорных органов (роспотребнадзор, госпожнадзор)</a:t>
            </a:r>
          </a:p>
          <a:p>
            <a:pPr marL="273050" indent="-273050" eaLnBrk="1" hangingPunct="1"/>
            <a:r>
              <a:rPr lang="ru-RU" sz="3000" smtClean="0"/>
              <a:t>Лицензирование деятельности</a:t>
            </a:r>
          </a:p>
          <a:p>
            <a:pPr marL="273050" indent="-273050" eaLnBrk="1" hangingPunct="1"/>
            <a:r>
              <a:rPr lang="ru-RU" sz="3000" smtClean="0"/>
              <a:t>Специализированные кадры (наличие мед, пед. образования, аккредитация)</a:t>
            </a:r>
          </a:p>
          <a:p>
            <a:pPr marL="273050" indent="-273050" eaLnBrk="1" hangingPunct="1"/>
            <a:r>
              <a:rPr lang="ru-RU" sz="3000" smtClean="0"/>
              <a:t>Стандарты оказания услуг</a:t>
            </a:r>
          </a:p>
          <a:p>
            <a:pPr marL="273050" indent="-273050" eaLnBrk="1" hangingPunct="1"/>
            <a:r>
              <a:rPr lang="ru-RU" sz="3000" smtClean="0"/>
              <a:t>Доступность информации об услугах для потребителей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mtClean="0"/>
              <a:t>Устав</a:t>
            </a:r>
          </a:p>
        </p:txBody>
      </p:sp>
      <p:sp>
        <p:nvSpPr>
          <p:cNvPr id="167938" name="Объект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18487" cy="4857750"/>
          </a:xfrm>
        </p:spPr>
        <p:txBody>
          <a:bodyPr/>
          <a:lstStyle/>
          <a:p>
            <a:pPr eaLnBrk="1" hangingPunct="1"/>
            <a:r>
              <a:rPr lang="ru-RU" sz="2800" smtClean="0"/>
              <a:t>Предмет и цели деятельности должны быть отражены в Уставе.</a:t>
            </a:r>
          </a:p>
          <a:p>
            <a:pPr eaLnBrk="1" hangingPunct="1"/>
            <a:r>
              <a:rPr lang="ru-RU" sz="2800" smtClean="0"/>
              <a:t>Можно осуществлять только деятельность, которая предусмотрена Уставом. 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/>
              <a:t>     Для осуществления деятельности нужно выбрать код вида деятельности (ОКВЭД). Их может быть много, но основной только один.</a:t>
            </a:r>
          </a:p>
        </p:txBody>
      </p:sp>
      <p:sp>
        <p:nvSpPr>
          <p:cNvPr id="16793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F7AB3C1-ABE7-48A7-8DAB-A5D605830AB8}" type="slidenum">
              <a:rPr lang="ru-RU" altLang="ru-RU" sz="1400">
                <a:solidFill>
                  <a:srgbClr val="000000"/>
                </a:solidFill>
              </a:rPr>
              <a:pPr algn="r"/>
              <a:t>2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850900"/>
          </a:xfrm>
        </p:spPr>
        <p:txBody>
          <a:bodyPr/>
          <a:lstStyle/>
          <a:p>
            <a:pPr eaLnBrk="1" hangingPunct="1"/>
            <a:r>
              <a:rPr lang="ru-RU" sz="4000" smtClean="0"/>
              <a:t>ОКВЭД</a:t>
            </a:r>
          </a:p>
        </p:txBody>
      </p:sp>
      <p:sp>
        <p:nvSpPr>
          <p:cNvPr id="168962" name="Объект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ru-RU" sz="2000" smtClean="0"/>
              <a:t>91.33 - деятельность прочих общественных организаций</a:t>
            </a:r>
          </a:p>
          <a:p>
            <a:pPr eaLnBrk="1" hangingPunct="1"/>
            <a:r>
              <a:rPr lang="ru-RU" sz="2000" smtClean="0"/>
              <a:t>73 - научные исследования и разработки;</a:t>
            </a:r>
          </a:p>
          <a:p>
            <a:pPr eaLnBrk="1" hangingPunct="1"/>
            <a:r>
              <a:rPr lang="ru-RU" sz="2000" smtClean="0"/>
              <a:t>80 - образование;</a:t>
            </a:r>
          </a:p>
          <a:p>
            <a:pPr eaLnBrk="1" hangingPunct="1"/>
            <a:r>
              <a:rPr lang="ru-RU" sz="2000" smtClean="0"/>
              <a:t>85.11 - деятельность лечебных учреждений;</a:t>
            </a:r>
          </a:p>
          <a:p>
            <a:pPr eaLnBrk="1" hangingPunct="1"/>
            <a:r>
              <a:rPr lang="ru-RU" sz="2000" smtClean="0"/>
              <a:t>85.14 – прочая деятельность по охране здоровья;</a:t>
            </a:r>
            <a:endParaRPr lang="ru-RU" smtClean="0"/>
          </a:p>
          <a:p>
            <a:pPr eaLnBrk="1" hangingPunct="1"/>
            <a:r>
              <a:rPr lang="ru-RU" sz="2000" smtClean="0"/>
              <a:t>85.3 - предоставление социальных услуг;</a:t>
            </a:r>
          </a:p>
          <a:p>
            <a:pPr eaLnBrk="1" hangingPunct="1"/>
            <a:r>
              <a:rPr lang="ru-RU" sz="2000" smtClean="0"/>
              <a:t>92.61 - деятельность спортивных объектов;</a:t>
            </a:r>
          </a:p>
          <a:p>
            <a:pPr eaLnBrk="1" hangingPunct="1"/>
            <a:r>
              <a:rPr lang="ru-RU" sz="2000" smtClean="0"/>
              <a:t>92.62 - прочая деятельность в области спорта;</a:t>
            </a:r>
          </a:p>
          <a:p>
            <a:pPr eaLnBrk="1" hangingPunct="1"/>
            <a:r>
              <a:rPr lang="ru-RU" sz="2000" smtClean="0"/>
              <a:t>92.51 - деятельность библиотек, архивов, учреждений клубного типа (за исключением деятельности клубов);</a:t>
            </a:r>
          </a:p>
          <a:p>
            <a:pPr eaLnBrk="1" hangingPunct="1"/>
            <a:r>
              <a:rPr lang="ru-RU" sz="2000" smtClean="0"/>
              <a:t>92.52 - деятельность музеев и охрана исторических мест и зданий;</a:t>
            </a:r>
          </a:p>
          <a:p>
            <a:pPr eaLnBrk="1" hangingPunct="1"/>
            <a:r>
              <a:rPr lang="ru-RU" sz="2000" smtClean="0"/>
              <a:t>92.53 - деятельность ботанических садов, зоопарков и заповедников.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Для регистрации или внесения изменений необходимо указывать минимум 4 знака кода ОКВЭД </a:t>
            </a:r>
          </a:p>
        </p:txBody>
      </p:sp>
      <p:sp>
        <p:nvSpPr>
          <p:cNvPr id="168963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E61C0A-A34C-4B5D-B957-5C169D691103}" type="slidenum">
              <a:rPr lang="ru-RU" altLang="ru-RU" sz="1400">
                <a:solidFill>
                  <a:srgbClr val="000000"/>
                </a:solidFill>
              </a:rPr>
              <a:pPr algn="r"/>
              <a:t>3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Коды ОКВЭД</a:t>
            </a:r>
          </a:p>
        </p:txBody>
      </p:sp>
      <p:sp>
        <p:nvSpPr>
          <p:cNvPr id="2396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96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92392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Коды ОКВЭД</a:t>
            </a:r>
          </a:p>
        </p:txBody>
      </p:sp>
      <p:sp>
        <p:nvSpPr>
          <p:cNvPr id="2406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06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1341438"/>
            <a:ext cx="93154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74638"/>
            <a:ext cx="8218487" cy="706437"/>
          </a:xfrm>
        </p:spPr>
        <p:txBody>
          <a:bodyPr/>
          <a:lstStyle/>
          <a:p>
            <a:r>
              <a:rPr lang="ru-RU" sz="4000" smtClean="0"/>
              <a:t>Льготы для поставщиков соцуслуг</a:t>
            </a:r>
          </a:p>
        </p:txBody>
      </p:sp>
      <p:sp>
        <p:nvSpPr>
          <p:cNvPr id="24883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81075"/>
            <a:ext cx="8569325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 smtClean="0"/>
              <a:t>осуществление деятельности в области социального обслуживания населения, научных исследований и разработок, образования, здравоохранения, культуры и искусства (деятельность театров, библиотек, музеев и архивов) и массового спорта (за исключением профессионального) дает право на на льготы по уплате страховых взносов (в размере 20% в Пенсионный фонд, 0% в Фонд социального страхования и Фонд ОМС) </a:t>
            </a:r>
            <a:r>
              <a:rPr lang="ru-RU" sz="2100" b="1" smtClean="0"/>
              <a:t>ПРИ УСЛОВИИ </a:t>
            </a:r>
            <a:r>
              <a:rPr lang="ru-RU" sz="2100" smtClean="0"/>
              <a:t>если они применяют УСН и не менее 70% суммы всех доходов, полученных за год, составляют в совокупности следующие  доходы: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1) доходы в виде целевых поступлений на содержание некоммерческих организаций и ведение ими уставной деятельности (а именно деятельности в области социального обслуживания населения, научных исследований и разработок, образования, здравоохранения, культуры и искусства и массового спорта);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2) доходы в виде грантов, получаемых для осуществления в области указанных видов деятельности;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3) доходы от осуществления видов экономической деятельности в области указанных видов деятельности.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Может ли НКО осуществлять деятельность, приносящую доход?</a:t>
            </a:r>
          </a:p>
        </p:txBody>
      </p:sp>
      <p:sp>
        <p:nvSpPr>
          <p:cNvPr id="2416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Некоммерческие организации создаются для удовлетворения нематериальных потребностей граждан, они не имеют в качестве основной цели деятельности извлечение прибыли и  не распределяют полученную прибыль между участниками.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Социально ориентированные некоммерческие организации осуществляют деятельность, направленную на решение социальных проблем, развитие гражданского общества и виды деятельности, которые относятся к приоритетным на федеральном, региональном или местном уровне.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smtClean="0"/>
              <a:t>Может ли НКО осуществлять деятельность, приносящую доход?</a:t>
            </a:r>
          </a:p>
        </p:txBody>
      </p:sp>
      <p:sp>
        <p:nvSpPr>
          <p:cNvPr id="2457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Некоммерческие организации создаются для удовлетворения нематериальных потребностей граждан, они не имеют в качестве основной цели деятельности извлечение прибыли и  не распределяют полученную прибыль между участниками.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Социально ориентированные некоммерческие организации осуществляют деятельность, направленную на решение социальных проблем, развитие гражданского общества и виды деятельности, которые относятся к приоритетным на федеральном, региональном или местном уровне.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Организация должна учитывать требования Гражданского кодекса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smtClean="0"/>
              <a:t>Федеральный закон от 05.05.2014 N 99-ФЗ внес изменения в Гражданский кодекс РФ</a:t>
            </a:r>
          </a:p>
        </p:txBody>
      </p:sp>
      <p:sp>
        <p:nvSpPr>
          <p:cNvPr id="2467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некоммерческие организации не вправе осуществлять предпринимательскую деятельность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НКО не вправе создавать хозяйственные общества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некоммерческая организация, в уставе которой предусмотрена возможность  осуществлять деятельность, приносящую доход, должна иметь обособленное имущество в размере не менее минимального уставного капитала, предусмотренного для обществ с ограниченной ответственностью (на март 2015 года это 10 000 рублей). </a:t>
            </a:r>
          </a:p>
        </p:txBody>
      </p:sp>
    </p:spTree>
  </p:cSld>
  <p:clrMapOvr>
    <a:masterClrMapping/>
  </p:clrMapOvr>
  <p:transition spd="med">
    <p:fad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2_Справедливост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1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2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4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6_Тема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</TotalTime>
  <Words>752</Words>
  <Application>Microsoft Office PowerPoint</Application>
  <PresentationFormat>Экран (4:3)</PresentationFormat>
  <Paragraphs>62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Wingdings</vt:lpstr>
      <vt:lpstr>Wingdings 2</vt:lpstr>
      <vt:lpstr>3_Тема Office</vt:lpstr>
      <vt:lpstr>Оформление по умолчанию</vt:lpstr>
      <vt:lpstr>2_Справедливость</vt:lpstr>
      <vt:lpstr>1_Тема Office</vt:lpstr>
      <vt:lpstr>2_Тема Office</vt:lpstr>
      <vt:lpstr>4_Тема Office</vt:lpstr>
      <vt:lpstr>6_Тема Office</vt:lpstr>
      <vt:lpstr>Презентация PowerPoint</vt:lpstr>
      <vt:lpstr>Устав</vt:lpstr>
      <vt:lpstr>ОКВЭД</vt:lpstr>
      <vt:lpstr>Коды ОКВЭД</vt:lpstr>
      <vt:lpstr>Коды ОКВЭД</vt:lpstr>
      <vt:lpstr>Льготы для поставщиков соцуслуг</vt:lpstr>
      <vt:lpstr>Может ли НКО осуществлять деятельность, приносящую доход?</vt:lpstr>
      <vt:lpstr>Может ли НКО осуществлять деятельность, приносящую доход?</vt:lpstr>
      <vt:lpstr>Федеральный закон от 05.05.2014 N 99-ФЗ внес изменения в Гражданский кодекс РФ</vt:lpstr>
      <vt:lpstr>Федеральный закон от 05.05.2014 N 99-ФЗ внес изменения в Гражданский кодекс РФ</vt:lpstr>
      <vt:lpstr>Федеральный закон от 05.05.2014 N 99-ФЗ внес изменения в Гражданский кодекс РФ</vt:lpstr>
      <vt:lpstr>Где получить информацию о приведении Устава в соответствие</vt:lpstr>
      <vt:lpstr>Деятельность некоммерческой организации, приносящая доход должна отвечать следующим требованиям: </vt:lpstr>
      <vt:lpstr>Может ли НКО распределять прибыль</vt:lpstr>
      <vt:lpstr>Дополнительные требования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vetrov</cp:lastModifiedBy>
  <cp:revision>117</cp:revision>
  <cp:lastPrinted>2015-02-18T15:18:58Z</cp:lastPrinted>
  <dcterms:created xsi:type="dcterms:W3CDTF">2014-02-12T08:51:35Z</dcterms:created>
  <dcterms:modified xsi:type="dcterms:W3CDTF">2015-04-28T07:17:21Z</dcterms:modified>
</cp:coreProperties>
</file>