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theme/theme4.xml" ContentType="application/vnd.openxmlformats-officedocument.theme+xml"/>
  <Override PartName="/ppt/slideLayouts/slideLayout28.xml" ContentType="application/vnd.openxmlformats-officedocument.presentationml.slideLayout+xml"/>
  <Override PartName="/ppt/theme/theme5.xml" ContentType="application/vnd.openxmlformats-officedocument.theme+xml"/>
  <Override PartName="/ppt/slideLayouts/slideLayout29.xml" ContentType="application/vnd.openxmlformats-officedocument.presentationml.slideLayout+xml"/>
  <Override PartName="/ppt/theme/theme6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785" r:id="rId2"/>
    <p:sldMasterId id="2147483853" r:id="rId3"/>
    <p:sldMasterId id="2147483854" r:id="rId4"/>
    <p:sldMasterId id="2147483855" r:id="rId5"/>
    <p:sldMasterId id="2147483856" r:id="rId6"/>
    <p:sldMasterId id="2147483857" r:id="rId7"/>
  </p:sldMasterIdLst>
  <p:notesMasterIdLst>
    <p:notesMasterId r:id="rId23"/>
  </p:notesMasterIdLst>
  <p:handoutMasterIdLst>
    <p:handoutMasterId r:id="rId24"/>
  </p:handoutMasterIdLst>
  <p:sldIdLst>
    <p:sldId id="369" r:id="rId8"/>
    <p:sldId id="372" r:id="rId9"/>
    <p:sldId id="373" r:id="rId10"/>
    <p:sldId id="377" r:id="rId11"/>
    <p:sldId id="378" r:id="rId12"/>
    <p:sldId id="386" r:id="rId13"/>
    <p:sldId id="379" r:id="rId14"/>
    <p:sldId id="383" r:id="rId15"/>
    <p:sldId id="384" r:id="rId16"/>
    <p:sldId id="380" r:id="rId17"/>
    <p:sldId id="381" r:id="rId18"/>
    <p:sldId id="382" r:id="rId19"/>
    <p:sldId id="376" r:id="rId20"/>
    <p:sldId id="385" r:id="rId21"/>
    <p:sldId id="371" r:id="rId22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1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7756" autoAdjust="0"/>
  </p:normalViewPr>
  <p:slideViewPr>
    <p:cSldViewPr>
      <p:cViewPr varScale="1">
        <p:scale>
          <a:sx n="114" d="100"/>
          <a:sy n="114" d="100"/>
        </p:scale>
        <p:origin x="1422" y="8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@ Центр ГРАНИ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A3C07F6-9F02-42FF-BDAF-507A8E65D5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408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@ Центр ГРАНИ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DE42E7F-5DCC-4D5B-B063-D8A1B9A557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4461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691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6915" name="Номер слайда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1FC3F39-F424-494A-A14F-CEAF0E3145E2}" type="slidenum">
              <a:rPr lang="ru-RU" sz="1200">
                <a:latin typeface="Calibri" pitchFamily="34" charset="0"/>
              </a:rPr>
              <a:pPr algn="r"/>
              <a:t>1</a:t>
            </a:fld>
            <a:endParaRPr lang="ru-R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600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99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ct val="0"/>
              </a:spcBef>
            </a:pPr>
            <a:r>
              <a:rPr lang="ru-RU" smtClean="0">
                <a:latin typeface="Georgia" pitchFamily="18" charset="0"/>
                <a:ea typeface="Calibri" pitchFamily="34" charset="0"/>
                <a:cs typeface="Times New Roman" pitchFamily="18" charset="0"/>
              </a:rPr>
              <a:t>Постановление Госстандарта России от 06.11.2001 N 454-ст (ред. от 08.07.2014, с изм. от 25.12.2014) "О принятии и введении в действие ОКВЭД". С 1 января 2016 года Общероссийский классификатор видов экономической деятельности (ОКВЭД) ОК 029-2001 (КДЕС Ред. 1) утрачивает силу (пункт 2 Приказа Росстандарта от 31.01.2014 N 14-ст).</a:t>
            </a: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69987" name="Номер слайда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5F23647-C492-4A8D-9F72-D0D33687DDE2}" type="slidenum">
              <a:rPr lang="ru-RU" sz="1200">
                <a:latin typeface="Calibri" pitchFamily="34" charset="0"/>
              </a:rPr>
              <a:pPr algn="r"/>
              <a:t>3</a:t>
            </a:fld>
            <a:endParaRPr lang="ru-R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9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2A2CD-B86A-4D8E-97DD-CFCFD5710A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39F9B-A05C-4044-90E9-DF607BE7AA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89AB1-F232-464E-A983-86A3B24321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- charteo.com / Neutral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4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850" y="238539"/>
            <a:ext cx="8497092" cy="61645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23850" y="854994"/>
            <a:ext cx="8496300" cy="336244"/>
          </a:xfrm>
        </p:spPr>
        <p:txBody>
          <a:bodyPr lIns="0" tIns="0" rIns="0" bIns="0">
            <a:noAutofit/>
          </a:bodyPr>
          <a:lstStyle>
            <a:lvl1pPr>
              <a:buNone/>
              <a:defRPr sz="2000"/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395C7-AAC0-4827-A4CF-66369CBD0702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850" y="238539"/>
            <a:ext cx="8497092" cy="61645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23850" y="854994"/>
            <a:ext cx="8496300" cy="33624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Datumsplatzhalt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79630-42F0-4250-A858-95CACB6CB3A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AA4019E-5E40-4A4E-B921-DAEEA34D198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5AA6B930-3E00-4DC7-AD63-AD0D1ED7296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6EF13E8-29E5-4B73-AE61-BF2397ED2F7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D9D52CF-1E6A-4555-A671-0C1E28C9C0D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BB9B8E8-36D7-4F2F-9BC2-1D8B2524B4F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54BBE-BF9E-4E80-98F5-40F798E4D3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96C7AB8-80F6-4910-9030-3396C2D6F17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A1911CD-68EE-426F-A691-3EFDBF1B244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FE1D333-65E1-45F0-953C-0109E9E458D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7380678-6FDB-41A7-B23B-FC816C8F247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6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оугольник 8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596D8-6545-48D8-83E5-9DB3044116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6" name="Скругленный прямоугольник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Скругленный прямоугольник 8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050" y="6210300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6DDCA-2A77-4CB2-943C-79107822B4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6" name="Скругленный прямоугольник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10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оугольник 11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оугольник 12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0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F5180-5042-449E-B998-5D8FDDFC4B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- charteo.com / Neutral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- charteo.com / Neutral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- charteo.com / Neutral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BA65B-9039-4F46-9866-CFFFEF1C30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- charteo.com / Neutral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850" y="238539"/>
            <a:ext cx="8497092" cy="61645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23850" y="854994"/>
            <a:ext cx="8496300" cy="33624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Datumsplatzhalt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CF6AA-6195-4B4A-8BDD-1582020AA7A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9389F-B1A2-465D-A67A-7989D8447F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EEAC7-0E7D-4E81-B30C-9A3B072B3B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AA22E-0E36-4FAF-9B1C-7AEC28B191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257B7-16EE-4A6F-A96A-AA10044D60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0B3A7-A4C0-4783-ACAE-5B21FBF925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8D167-CC69-4B3B-9777-13A77708C5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7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28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29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theme" Target="../theme/theme7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6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682B393-81C9-41E0-9871-7726DBD8A2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3" r:id="rId2"/>
    <p:sldLayoutId id="2147483832" r:id="rId3"/>
    <p:sldLayoutId id="2147483831" r:id="rId4"/>
    <p:sldLayoutId id="2147483830" r:id="rId5"/>
    <p:sldLayoutId id="2147483829" r:id="rId6"/>
    <p:sldLayoutId id="2147483828" r:id="rId7"/>
    <p:sldLayoutId id="2147483827" r:id="rId8"/>
    <p:sldLayoutId id="2147483826" r:id="rId9"/>
    <p:sldLayoutId id="2147483825" r:id="rId10"/>
    <p:sldLayoutId id="2147483824" r:id="rId11"/>
    <p:sldLayoutId id="2147483839" r:id="rId12"/>
    <p:sldLayoutId id="2147483840" r:id="rId13"/>
    <p:sldLayoutId id="2147483841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3AA1A09-71B2-4522-9022-4464D4BDB2B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43" name="Заголовок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19144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3" name="Дата 4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rgbClr val="696464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886200" cy="457200"/>
          </a:xfrm>
          <a:prstGeom prst="rect">
            <a:avLst/>
          </a:prstGeom>
        </p:spPr>
        <p:txBody>
          <a:bodyPr anchor="ctr" anchorCtr="0"/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solidFill>
                  <a:srgbClr val="696464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146050" y="6208713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1B96A687-2A6B-4008-BC0C-D9BFB2BDDE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016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</p:sldLayoutIdLst>
  <p:transition spd="med">
    <p:fad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630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</p:sldLayoutIdLst>
  <p:transition spd="med">
    <p:fad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733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</p:sldLayoutIdLst>
  <p:transition spd="med">
    <p:fad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3859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" name="Datumsplatzhalter 2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78D531-65F5-41F5-BF9C-F2CC5C8416C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</p:sldLayoutIdLst>
  <p:transition spd="med">
    <p:fad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Rectangle 5"/>
          <p:cNvSpPr>
            <a:spLocks noChangeArrowheads="1"/>
          </p:cNvSpPr>
          <p:nvPr/>
        </p:nvSpPr>
        <p:spPr bwMode="gray">
          <a:xfrm>
            <a:off x="80963" y="-1035050"/>
            <a:ext cx="9144000" cy="7893050"/>
          </a:xfrm>
          <a:prstGeom prst="rect">
            <a:avLst/>
          </a:prstGeom>
          <a:gradFill rotWithShape="1">
            <a:gsLst>
              <a:gs pos="0">
                <a:srgbClr val="000000">
                  <a:alpha val="9998"/>
                </a:srgbClr>
              </a:gs>
              <a:gs pos="100000">
                <a:srgbClr val="FFFFFF">
                  <a:alpha val="0"/>
                </a:srgbClr>
              </a:gs>
            </a:gsLst>
            <a:lin ang="16200000" scaled="1"/>
          </a:gradFill>
          <a:ln w="12700">
            <a:noFill/>
            <a:miter lim="800000"/>
            <a:headEnd/>
            <a:tailEnd/>
          </a:ln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</a:pPr>
            <a:endParaRPr lang="ru-RU" noProof="1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2" name="Gruppieren 4"/>
          <p:cNvGrpSpPr/>
          <p:nvPr/>
        </p:nvGrpSpPr>
        <p:grpSpPr>
          <a:xfrm>
            <a:off x="0" y="0"/>
            <a:ext cx="5102536" cy="6859590"/>
            <a:chOff x="-42064" y="0"/>
            <a:chExt cx="5149482" cy="6859590"/>
          </a:xfrm>
          <a:solidFill>
            <a:srgbClr val="C00000"/>
          </a:solidFill>
        </p:grpSpPr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-42064" y="0"/>
              <a:ext cx="4335769" cy="6859590"/>
            </a:xfrm>
            <a:custGeom>
              <a:avLst/>
              <a:gdLst/>
              <a:ahLst/>
              <a:cxnLst>
                <a:cxn ang="0">
                  <a:pos x="847" y="1549"/>
                </a:cxn>
                <a:cxn ang="0">
                  <a:pos x="1820" y="0"/>
                </a:cxn>
                <a:cxn ang="0">
                  <a:pos x="0" y="0"/>
                </a:cxn>
                <a:cxn ang="0">
                  <a:pos x="0" y="2880"/>
                </a:cxn>
                <a:cxn ang="0">
                  <a:pos x="1528" y="2880"/>
                </a:cxn>
                <a:cxn ang="0">
                  <a:pos x="847" y="1549"/>
                </a:cxn>
              </a:cxnLst>
              <a:rect l="0" t="0" r="r" b="b"/>
              <a:pathLst>
                <a:path w="1820" h="2880">
                  <a:moveTo>
                    <a:pt x="847" y="1549"/>
                  </a:moveTo>
                  <a:cubicBezTo>
                    <a:pt x="847" y="937"/>
                    <a:pt x="1222" y="385"/>
                    <a:pt x="18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880"/>
                    <a:pt x="0" y="2880"/>
                    <a:pt x="0" y="2880"/>
                  </a:cubicBezTo>
                  <a:cubicBezTo>
                    <a:pt x="1528" y="2880"/>
                    <a:pt x="1528" y="2880"/>
                    <a:pt x="1528" y="2880"/>
                  </a:cubicBezTo>
                  <a:cubicBezTo>
                    <a:pt x="1102" y="2517"/>
                    <a:pt x="847" y="2054"/>
                    <a:pt x="847" y="1549"/>
                  </a:cubicBezTo>
                  <a:close/>
                </a:path>
              </a:pathLst>
            </a:custGeom>
            <a:grpFill/>
            <a:ln w="14288" cap="flat">
              <a:noFill/>
              <a:prstDash val="solid"/>
              <a:miter lim="800000"/>
              <a:headEnd/>
              <a:tailEnd/>
            </a:ln>
            <a:effectLst>
              <a:outerShdw blurRad="254000" dist="635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latin typeface="+mn-lt"/>
                <a:cs typeface="+mn-cs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1734593" y="0"/>
              <a:ext cx="3372825" cy="6859590"/>
            </a:xfrm>
            <a:custGeom>
              <a:avLst/>
              <a:gdLst/>
              <a:ahLst/>
              <a:cxnLst>
                <a:cxn ang="0">
                  <a:pos x="438" y="1344"/>
                </a:cxn>
                <a:cxn ang="0">
                  <a:pos x="1147" y="0"/>
                </a:cxn>
                <a:cxn ang="0">
                  <a:pos x="960" y="0"/>
                </a:cxn>
                <a:cxn ang="0">
                  <a:pos x="0" y="1701"/>
                </a:cxn>
                <a:cxn ang="0">
                  <a:pos x="418" y="2880"/>
                </a:cxn>
                <a:cxn ang="0">
                  <a:pos x="1416" y="2880"/>
                </a:cxn>
                <a:cxn ang="0">
                  <a:pos x="438" y="1344"/>
                </a:cxn>
              </a:cxnLst>
              <a:rect l="0" t="0" r="r" b="b"/>
              <a:pathLst>
                <a:path w="1416" h="2880">
                  <a:moveTo>
                    <a:pt x="438" y="1344"/>
                  </a:moveTo>
                  <a:cubicBezTo>
                    <a:pt x="438" y="830"/>
                    <a:pt x="705" y="360"/>
                    <a:pt x="1147" y="0"/>
                  </a:cubicBezTo>
                  <a:cubicBezTo>
                    <a:pt x="960" y="0"/>
                    <a:pt x="960" y="0"/>
                    <a:pt x="960" y="0"/>
                  </a:cubicBezTo>
                  <a:cubicBezTo>
                    <a:pt x="368" y="430"/>
                    <a:pt x="0" y="1033"/>
                    <a:pt x="0" y="1701"/>
                  </a:cubicBezTo>
                  <a:cubicBezTo>
                    <a:pt x="0" y="2131"/>
                    <a:pt x="153" y="2533"/>
                    <a:pt x="418" y="2880"/>
                  </a:cubicBezTo>
                  <a:cubicBezTo>
                    <a:pt x="1416" y="2880"/>
                    <a:pt x="1416" y="2880"/>
                    <a:pt x="1416" y="2880"/>
                  </a:cubicBezTo>
                  <a:cubicBezTo>
                    <a:pt x="816" y="2504"/>
                    <a:pt x="438" y="1955"/>
                    <a:pt x="438" y="1344"/>
                  </a:cubicBezTo>
                  <a:close/>
                </a:path>
              </a:pathLst>
            </a:custGeom>
            <a:grpFill/>
            <a:ln w="14288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latin typeface="+mn-lt"/>
                <a:cs typeface="+mn-cs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1734593" y="480968"/>
              <a:ext cx="2772875" cy="6378622"/>
            </a:xfrm>
            <a:custGeom>
              <a:avLst/>
              <a:gdLst/>
              <a:ahLst/>
              <a:cxnLst>
                <a:cxn ang="0">
                  <a:pos x="351" y="1099"/>
                </a:cxn>
                <a:cxn ang="0">
                  <a:pos x="712" y="0"/>
                </a:cxn>
                <a:cxn ang="0">
                  <a:pos x="0" y="1499"/>
                </a:cxn>
                <a:cxn ang="0">
                  <a:pos x="418" y="2678"/>
                </a:cxn>
                <a:cxn ang="0">
                  <a:pos x="1164" y="2678"/>
                </a:cxn>
                <a:cxn ang="0">
                  <a:pos x="351" y="1099"/>
                </a:cxn>
              </a:cxnLst>
              <a:rect l="0" t="0" r="r" b="b"/>
              <a:pathLst>
                <a:path w="1164" h="2678">
                  <a:moveTo>
                    <a:pt x="351" y="1099"/>
                  </a:moveTo>
                  <a:cubicBezTo>
                    <a:pt x="351" y="701"/>
                    <a:pt x="482" y="326"/>
                    <a:pt x="712" y="0"/>
                  </a:cubicBezTo>
                  <a:cubicBezTo>
                    <a:pt x="268" y="408"/>
                    <a:pt x="0" y="930"/>
                    <a:pt x="0" y="1499"/>
                  </a:cubicBezTo>
                  <a:cubicBezTo>
                    <a:pt x="0" y="1929"/>
                    <a:pt x="153" y="2331"/>
                    <a:pt x="418" y="2678"/>
                  </a:cubicBezTo>
                  <a:cubicBezTo>
                    <a:pt x="1164" y="2678"/>
                    <a:pt x="1164" y="2678"/>
                    <a:pt x="1164" y="2678"/>
                  </a:cubicBezTo>
                  <a:cubicBezTo>
                    <a:pt x="660" y="2267"/>
                    <a:pt x="351" y="1711"/>
                    <a:pt x="351" y="1099"/>
                  </a:cubicBezTo>
                  <a:close/>
                </a:path>
              </a:pathLst>
            </a:custGeom>
            <a:grpFill/>
            <a:ln w="14288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latin typeface="+mn-lt"/>
                <a:cs typeface="+mn-cs"/>
              </a:endParaRPr>
            </a:p>
          </p:txBody>
        </p:sp>
      </p:grpSp>
      <p:sp>
        <p:nvSpPr>
          <p:cNvPr id="165891" name="Titel 1"/>
          <p:cNvSpPr txBox="1">
            <a:spLocks/>
          </p:cNvSpPr>
          <p:nvPr/>
        </p:nvSpPr>
        <p:spPr bwMode="auto">
          <a:xfrm>
            <a:off x="3276600" y="1989138"/>
            <a:ext cx="5543550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ctr">
              <a:lnSpc>
                <a:spcPct val="90000"/>
              </a:lnSpc>
            </a:pPr>
            <a:r>
              <a:rPr lang="ru-RU" sz="4400" dirty="0">
                <a:latin typeface="Calibri" pitchFamily="34" charset="0"/>
              </a:rPr>
              <a:t>Особенности оказания платных услуг</a:t>
            </a:r>
            <a:endParaRPr lang="de-DE" sz="4400" b="1" dirty="0">
              <a:latin typeface="Calibri" pitchFamily="34" charset="0"/>
            </a:endParaRPr>
          </a:p>
        </p:txBody>
      </p:sp>
      <p:sp>
        <p:nvSpPr>
          <p:cNvPr id="165892" name="Untertitel 2"/>
          <p:cNvSpPr txBox="1">
            <a:spLocks/>
          </p:cNvSpPr>
          <p:nvPr/>
        </p:nvSpPr>
        <p:spPr bwMode="auto">
          <a:xfrm>
            <a:off x="4140200" y="4292600"/>
            <a:ext cx="4689475" cy="167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endParaRPr lang="ru-RU" sz="2800">
              <a:latin typeface="Calibri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3200" smtClean="0"/>
              <a:t>Федеральный закон от 05.05.2014 N 99-ФЗ внес изменения в Гражданский кодекс РФ</a:t>
            </a:r>
          </a:p>
        </p:txBody>
      </p:sp>
      <p:pic>
        <p:nvPicPr>
          <p:cNvPr id="242691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/>
          <a:srcRect/>
          <a:stretch>
            <a:fillRect/>
          </a:stretch>
        </p:blipFill>
        <p:spPr/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3200" smtClean="0"/>
              <a:t>Федеральный закон от 05.05.2014 N 99-ФЗ внес изменения в Гражданский кодекс РФ</a:t>
            </a:r>
          </a:p>
        </p:txBody>
      </p:sp>
      <p:pic>
        <p:nvPicPr>
          <p:cNvPr id="243716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/>
          <a:srcRect/>
          <a:stretch>
            <a:fillRect/>
          </a:stretch>
        </p:blipFill>
        <p:spPr/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4000" smtClean="0"/>
              <a:t>Где получить информацию о приведении Устава в соответствие</a:t>
            </a:r>
          </a:p>
        </p:txBody>
      </p:sp>
      <p:pic>
        <p:nvPicPr>
          <p:cNvPr id="244739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/>
          <a:srcRect/>
          <a:stretch>
            <a:fillRect/>
          </a:stretch>
        </p:blipFill>
        <p:spPr/>
      </p:pic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8313" y="908050"/>
            <a:ext cx="8229600" cy="490538"/>
          </a:xfrm>
        </p:spPr>
        <p:txBody>
          <a:bodyPr/>
          <a:lstStyle/>
          <a:p>
            <a:pPr eaLnBrk="1" hangingPunct="1"/>
            <a:r>
              <a:rPr lang="ru-RU" sz="2800" smtClean="0"/>
              <a:t>Деятельность некоммерческой организации, приносящая доход должна отвечать следующим требованиям:</a:t>
            </a:r>
            <a:br>
              <a:rPr lang="ru-RU" sz="2800" smtClean="0"/>
            </a:br>
            <a:endParaRPr lang="ru-RU" sz="2800" smtClean="0"/>
          </a:p>
        </p:txBody>
      </p:sp>
      <p:sp>
        <p:nvSpPr>
          <p:cNvPr id="171010" name="Объект 2"/>
          <p:cNvSpPr>
            <a:spLocks noGrp="1"/>
          </p:cNvSpPr>
          <p:nvPr>
            <p:ph idx="4294967295"/>
          </p:nvPr>
        </p:nvSpPr>
        <p:spPr>
          <a:xfrm>
            <a:off x="250825" y="1628775"/>
            <a:ext cx="8569325" cy="4895850"/>
          </a:xfrm>
        </p:spPr>
        <p:txBody>
          <a:bodyPr/>
          <a:lstStyle/>
          <a:p>
            <a:r>
              <a:rPr lang="ru-RU" sz="2800" smtClean="0"/>
              <a:t>осуществляться только, если это предусмотрено Уставом организации;</a:t>
            </a:r>
          </a:p>
          <a:p>
            <a:r>
              <a:rPr lang="ru-RU" sz="2800" smtClean="0"/>
              <a:t>соответствовать целям создания НКО;</a:t>
            </a:r>
          </a:p>
          <a:p>
            <a:r>
              <a:rPr lang="ru-RU" sz="2800" smtClean="0"/>
              <a:t>осуществляться наряду с уставной деятельностью, не подменять собой уставную деятельность;</a:t>
            </a:r>
          </a:p>
          <a:p>
            <a:r>
              <a:rPr lang="ru-RU" sz="2800" smtClean="0"/>
              <a:t>сопровождаться ведением раздельного учета доходов и расходов от приносящей доход деятельности и прочей уставной деятельности.</a:t>
            </a:r>
          </a:p>
          <a:p>
            <a:pPr eaLnBrk="1" hangingPunct="1"/>
            <a:endParaRPr lang="ru-RU" sz="2800" smtClean="0"/>
          </a:p>
        </p:txBody>
      </p:sp>
      <p:sp>
        <p:nvSpPr>
          <p:cNvPr id="171011" name="Номер слайда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65A6DEB1-5EF1-432B-9CFC-F6A9BFA245AB}" type="slidenum">
              <a:rPr lang="ru-RU" altLang="ru-RU" sz="1400">
                <a:solidFill>
                  <a:srgbClr val="000000"/>
                </a:solidFill>
              </a:rPr>
              <a:pPr algn="r"/>
              <a:t>13</a:t>
            </a:fld>
            <a:endParaRPr lang="ru-RU" altLang="ru-RU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4000" smtClean="0"/>
              <a:t>Может ли НКО распределять прибыль</a:t>
            </a:r>
          </a:p>
        </p:txBody>
      </p:sp>
      <p:sp>
        <p:nvSpPr>
          <p:cNvPr id="247811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989138"/>
            <a:ext cx="8218487" cy="4137025"/>
          </a:xfrm>
        </p:spPr>
        <p:txBody>
          <a:bodyPr/>
          <a:lstStyle/>
          <a:p>
            <a:pPr eaLnBrk="1" hangingPunct="1"/>
            <a:r>
              <a:rPr lang="ru-RU" sz="2400" smtClean="0"/>
              <a:t>Полученная прибыль должна направляться на достижение уставных целей деятельности организации.</a:t>
            </a:r>
          </a:p>
          <a:p>
            <a:pPr eaLnBrk="1" hangingPunct="1"/>
            <a:r>
              <a:rPr lang="ru-RU" sz="2400" smtClean="0"/>
              <a:t>НКО может выплачивать в рамках трудового законодательства премии сотрудникам. Для этого в организации должно быть принято положение о премиях.</a:t>
            </a:r>
          </a:p>
        </p:txBody>
      </p:sp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3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77875"/>
          </a:xfrm>
        </p:spPr>
        <p:txBody>
          <a:bodyPr bIns="91440" anchor="b"/>
          <a:lstStyle/>
          <a:p>
            <a:pPr eaLnBrk="1" hangingPunct="1"/>
            <a:r>
              <a:rPr lang="ru-RU" sz="4000" smtClean="0"/>
              <a:t>Дополнительные требования</a:t>
            </a:r>
          </a:p>
        </p:txBody>
      </p:sp>
      <p:sp>
        <p:nvSpPr>
          <p:cNvPr id="3" name="Номер слайда 2"/>
          <p:cNvSpPr txBox="1">
            <a:spLocks noGrp="1"/>
          </p:cNvSpPr>
          <p:nvPr/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21C2BF58-10C4-4536-9B02-78BF07B127FE}" type="slidenum">
              <a:rPr lang="ru-RU" sz="1400">
                <a:solidFill>
                  <a:srgbClr val="FFFFFF"/>
                </a:solidFill>
                <a:latin typeface="+mj-lt"/>
                <a:ea typeface="+mj-ea"/>
                <a:cs typeface="+mj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ru-RU" sz="14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2035" name="Объект 3"/>
          <p:cNvSpPr>
            <a:spLocks noGrp="1"/>
          </p:cNvSpPr>
          <p:nvPr>
            <p:ph sz="quarter" idx="4294967295"/>
          </p:nvPr>
        </p:nvSpPr>
        <p:spPr>
          <a:xfrm>
            <a:off x="468313" y="1484313"/>
            <a:ext cx="8229600" cy="4133850"/>
          </a:xfrm>
        </p:spPr>
        <p:txBody>
          <a:bodyPr/>
          <a:lstStyle/>
          <a:p>
            <a:pPr marL="273050" indent="-273050" eaLnBrk="1" hangingPunct="1"/>
            <a:r>
              <a:rPr lang="ru-RU" sz="3000" smtClean="0"/>
              <a:t>Соответствие требованиям надзорных органов (роспотребнадзор, госпожнадзор)</a:t>
            </a:r>
          </a:p>
          <a:p>
            <a:pPr marL="273050" indent="-273050" eaLnBrk="1" hangingPunct="1"/>
            <a:r>
              <a:rPr lang="ru-RU" sz="3000" smtClean="0"/>
              <a:t>Лицензирование деятельности</a:t>
            </a:r>
          </a:p>
          <a:p>
            <a:pPr marL="273050" indent="-273050" eaLnBrk="1" hangingPunct="1"/>
            <a:r>
              <a:rPr lang="ru-RU" sz="3000" smtClean="0"/>
              <a:t>Специализированные кадры (наличие мед, пед. образования, аккредитация)</a:t>
            </a:r>
          </a:p>
          <a:p>
            <a:pPr marL="273050" indent="-273050" eaLnBrk="1" hangingPunct="1"/>
            <a:r>
              <a:rPr lang="ru-RU" sz="3000" smtClean="0"/>
              <a:t>Стандарты оказания услуг</a:t>
            </a:r>
          </a:p>
          <a:p>
            <a:pPr marL="273050" indent="-273050" eaLnBrk="1" hangingPunct="1"/>
            <a:r>
              <a:rPr lang="ru-RU" sz="3000" smtClean="0"/>
              <a:t>Доступность информации об услугах для потребителей</a:t>
            </a: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7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ru-RU" smtClean="0"/>
              <a:t>Устав</a:t>
            </a:r>
          </a:p>
        </p:txBody>
      </p:sp>
      <p:sp>
        <p:nvSpPr>
          <p:cNvPr id="167938" name="Объект 2"/>
          <p:cNvSpPr>
            <a:spLocks noGrp="1"/>
          </p:cNvSpPr>
          <p:nvPr>
            <p:ph idx="4294967295"/>
          </p:nvPr>
        </p:nvSpPr>
        <p:spPr>
          <a:xfrm>
            <a:off x="468313" y="1268413"/>
            <a:ext cx="8218487" cy="4857750"/>
          </a:xfrm>
        </p:spPr>
        <p:txBody>
          <a:bodyPr/>
          <a:lstStyle/>
          <a:p>
            <a:pPr eaLnBrk="1" hangingPunct="1"/>
            <a:r>
              <a:rPr lang="ru-RU" sz="2800" smtClean="0"/>
              <a:t>Предмет и цели деятельности должны быть отражены в Уставе.</a:t>
            </a:r>
          </a:p>
          <a:p>
            <a:pPr eaLnBrk="1" hangingPunct="1"/>
            <a:r>
              <a:rPr lang="ru-RU" sz="2800" smtClean="0"/>
              <a:t>Можно осуществлять только деятельность, которая предусмотрена Уставом. </a:t>
            </a:r>
          </a:p>
          <a:p>
            <a:pPr eaLnBrk="1" hangingPunct="1">
              <a:buFont typeface="Arial" charset="0"/>
              <a:buNone/>
            </a:pPr>
            <a:r>
              <a:rPr lang="ru-RU" sz="2400" smtClean="0"/>
              <a:t>     </a:t>
            </a:r>
          </a:p>
          <a:p>
            <a:pPr eaLnBrk="1" hangingPunct="1">
              <a:buFont typeface="Arial" charset="0"/>
              <a:buNone/>
            </a:pPr>
            <a:r>
              <a:rPr lang="ru-RU" sz="2400" smtClean="0"/>
              <a:t>     Для осуществления деятельности нужно выбрать код вида деятельности (ОКВЭД). Их может быть много, но основной только один.</a:t>
            </a:r>
          </a:p>
        </p:txBody>
      </p:sp>
      <p:sp>
        <p:nvSpPr>
          <p:cNvPr id="167939" name="Номер слайда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F7AB3C1-ABE7-48A7-8DAB-A5D605830AB8}" type="slidenum">
              <a:rPr lang="ru-RU" altLang="ru-RU" sz="1400">
                <a:solidFill>
                  <a:srgbClr val="000000"/>
                </a:solidFill>
              </a:rPr>
              <a:pPr algn="r"/>
              <a:t>2</a:t>
            </a:fld>
            <a:endParaRPr lang="ru-RU" altLang="ru-RU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1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274638"/>
            <a:ext cx="8785225" cy="850900"/>
          </a:xfrm>
        </p:spPr>
        <p:txBody>
          <a:bodyPr/>
          <a:lstStyle/>
          <a:p>
            <a:pPr eaLnBrk="1" hangingPunct="1"/>
            <a:r>
              <a:rPr lang="ru-RU" sz="4000" smtClean="0"/>
              <a:t>ОКВЭД</a:t>
            </a:r>
          </a:p>
        </p:txBody>
      </p:sp>
      <p:sp>
        <p:nvSpPr>
          <p:cNvPr id="168962" name="Объект 2"/>
          <p:cNvSpPr>
            <a:spLocks noGrp="1"/>
          </p:cNvSpPr>
          <p:nvPr>
            <p:ph idx="4294967295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eaLnBrk="1" hangingPunct="1"/>
            <a:r>
              <a:rPr lang="ru-RU" sz="2000" smtClean="0"/>
              <a:t>91.33 - деятельность прочих общественных организаций</a:t>
            </a:r>
          </a:p>
          <a:p>
            <a:pPr eaLnBrk="1" hangingPunct="1"/>
            <a:r>
              <a:rPr lang="ru-RU" sz="2000" smtClean="0"/>
              <a:t>73 - научные исследования и разработки;</a:t>
            </a:r>
          </a:p>
          <a:p>
            <a:pPr eaLnBrk="1" hangingPunct="1"/>
            <a:r>
              <a:rPr lang="ru-RU" sz="2000" smtClean="0"/>
              <a:t>80 - образование;</a:t>
            </a:r>
          </a:p>
          <a:p>
            <a:pPr eaLnBrk="1" hangingPunct="1"/>
            <a:r>
              <a:rPr lang="ru-RU" sz="2000" smtClean="0"/>
              <a:t>85.11 - деятельность лечебных учреждений;</a:t>
            </a:r>
          </a:p>
          <a:p>
            <a:pPr eaLnBrk="1" hangingPunct="1"/>
            <a:r>
              <a:rPr lang="ru-RU" sz="2000" smtClean="0"/>
              <a:t>85.14 – прочая деятельность по охране здоровья;</a:t>
            </a:r>
            <a:endParaRPr lang="ru-RU" smtClean="0"/>
          </a:p>
          <a:p>
            <a:pPr eaLnBrk="1" hangingPunct="1"/>
            <a:r>
              <a:rPr lang="ru-RU" sz="2000" smtClean="0"/>
              <a:t>85.3 - предоставление социальных услуг;</a:t>
            </a:r>
          </a:p>
          <a:p>
            <a:pPr eaLnBrk="1" hangingPunct="1"/>
            <a:r>
              <a:rPr lang="ru-RU" sz="2000" smtClean="0"/>
              <a:t>92.61 - деятельность спортивных объектов;</a:t>
            </a:r>
          </a:p>
          <a:p>
            <a:pPr eaLnBrk="1" hangingPunct="1"/>
            <a:r>
              <a:rPr lang="ru-RU" sz="2000" smtClean="0"/>
              <a:t>92.62 - прочая деятельность в области спорта;</a:t>
            </a:r>
          </a:p>
          <a:p>
            <a:pPr eaLnBrk="1" hangingPunct="1"/>
            <a:r>
              <a:rPr lang="ru-RU" sz="2000" smtClean="0"/>
              <a:t>92.51 - деятельность библиотек, архивов, учреждений клубного типа (за исключением деятельности клубов);</a:t>
            </a:r>
          </a:p>
          <a:p>
            <a:pPr eaLnBrk="1" hangingPunct="1"/>
            <a:r>
              <a:rPr lang="ru-RU" sz="2000" smtClean="0"/>
              <a:t>92.52 - деятельность музеев и охрана исторических мест и зданий;</a:t>
            </a:r>
          </a:p>
          <a:p>
            <a:pPr eaLnBrk="1" hangingPunct="1"/>
            <a:r>
              <a:rPr lang="ru-RU" sz="2000" smtClean="0"/>
              <a:t>92.53 - деятельность ботанических садов, зоопарков и заповедников.</a:t>
            </a:r>
          </a:p>
          <a:p>
            <a:pPr eaLnBrk="1" hangingPunct="1">
              <a:buFont typeface="Arial" charset="0"/>
              <a:buNone/>
            </a:pPr>
            <a:endParaRPr lang="ru-RU" smtClean="0"/>
          </a:p>
          <a:p>
            <a:pPr eaLnBrk="1" hangingPunct="1">
              <a:buFont typeface="Arial" charset="0"/>
              <a:buNone/>
            </a:pPr>
            <a:r>
              <a:rPr lang="ru-RU" sz="2000" smtClean="0"/>
              <a:t>      Для регистрации или внесения изменений необходимо указывать минимум 4 знака кода ОКВЭД </a:t>
            </a:r>
          </a:p>
        </p:txBody>
      </p:sp>
      <p:sp>
        <p:nvSpPr>
          <p:cNvPr id="168963" name="Номер слайда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AE61C0A-A34C-4B5D-B957-5C169D691103}" type="slidenum">
              <a:rPr lang="ru-RU" altLang="ru-RU" sz="1400">
                <a:solidFill>
                  <a:srgbClr val="000000"/>
                </a:solidFill>
              </a:rPr>
              <a:pPr algn="r"/>
              <a:t>3</a:t>
            </a:fld>
            <a:endParaRPr lang="ru-RU" altLang="ru-RU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mtClean="0"/>
              <a:t>Коды ОКВЭД</a:t>
            </a:r>
          </a:p>
        </p:txBody>
      </p:sp>
      <p:sp>
        <p:nvSpPr>
          <p:cNvPr id="23961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3962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84313"/>
            <a:ext cx="9239250" cy="460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mtClean="0"/>
              <a:t>Коды ОКВЭД</a:t>
            </a:r>
          </a:p>
        </p:txBody>
      </p:sp>
      <p:sp>
        <p:nvSpPr>
          <p:cNvPr id="24064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4064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71450" y="1341438"/>
            <a:ext cx="9315450" cy="490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274638"/>
            <a:ext cx="8218487" cy="706437"/>
          </a:xfrm>
        </p:spPr>
        <p:txBody>
          <a:bodyPr/>
          <a:lstStyle/>
          <a:p>
            <a:r>
              <a:rPr lang="ru-RU" sz="4000" smtClean="0"/>
              <a:t>Льготы для поставщиков соцуслуг</a:t>
            </a:r>
          </a:p>
        </p:txBody>
      </p:sp>
      <p:sp>
        <p:nvSpPr>
          <p:cNvPr id="248835" name="Rectangle 3"/>
          <p:cNvSpPr>
            <a:spLocks noGrp="1"/>
          </p:cNvSpPr>
          <p:nvPr>
            <p:ph type="body" idx="4294967295"/>
          </p:nvPr>
        </p:nvSpPr>
        <p:spPr>
          <a:xfrm>
            <a:off x="323850" y="981075"/>
            <a:ext cx="8569325" cy="55435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100" smtClean="0"/>
              <a:t>осуществление деятельности в области социального обслуживания населения, научных исследований и разработок, образования, здравоохранения, культуры и искусства (деятельность театров, библиотек, музеев и архивов) и массового спорта (за исключением профессионального) дает право на на льготы по уплате страховых взносов (в размере 20% в Пенсионный фонд, 0% в Фонд социального страхования и Фонд ОМС) </a:t>
            </a:r>
            <a:r>
              <a:rPr lang="ru-RU" sz="2100" b="1" smtClean="0"/>
              <a:t>ПРИ УСЛОВИИ </a:t>
            </a:r>
            <a:r>
              <a:rPr lang="ru-RU" sz="2100" smtClean="0"/>
              <a:t>если они применяют УСН и не менее 70% суммы всех доходов, полученных за год, составляют в совокупности следующие  доходы:</a:t>
            </a:r>
          </a:p>
          <a:p>
            <a:pPr>
              <a:lnSpc>
                <a:spcPct val="80000"/>
              </a:lnSpc>
            </a:pPr>
            <a:r>
              <a:rPr lang="ru-RU" sz="2100" smtClean="0"/>
              <a:t>1) доходы в виде целевых поступлений на содержание некоммерческих организаций и ведение ими уставной деятельности (а именно деятельности в области социального обслуживания населения, научных исследований и разработок, образования, здравоохранения, культуры и искусства и массового спорта);</a:t>
            </a:r>
          </a:p>
          <a:p>
            <a:pPr>
              <a:lnSpc>
                <a:spcPct val="80000"/>
              </a:lnSpc>
            </a:pPr>
            <a:r>
              <a:rPr lang="ru-RU" sz="2100" smtClean="0"/>
              <a:t>2) доходы в виде грантов, получаемых для осуществления в области указанных видов деятельности;</a:t>
            </a:r>
          </a:p>
          <a:p>
            <a:pPr>
              <a:lnSpc>
                <a:spcPct val="80000"/>
              </a:lnSpc>
            </a:pPr>
            <a:r>
              <a:rPr lang="ru-RU" sz="2100" smtClean="0"/>
              <a:t>3) доходы от осуществления видов экономической деятельности в области указанных видов деятельности.</a:t>
            </a:r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4000" smtClean="0"/>
              <a:t>Может ли НКО осуществлять деятельность, приносящую доход?</a:t>
            </a:r>
          </a:p>
        </p:txBody>
      </p:sp>
      <p:sp>
        <p:nvSpPr>
          <p:cNvPr id="2416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 smtClean="0"/>
              <a:t>Некоммерческие организации создаются для удовлетворения нематериальных потребностей граждан, они не имеют в качестве основной цели деятельности извлечение прибыли и  не распределяют полученную прибыль между участниками. 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Социально ориентированные некоммерческие организации осуществляют деятельность, направленную на решение социальных проблем, развитие гражданского общества и виды деятельности, которые относятся к приоритетным на федеральном, региональном или местном уровне.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4000" smtClean="0"/>
              <a:t>Может ли НКО осуществлять деятельность, приносящую доход?</a:t>
            </a:r>
          </a:p>
        </p:txBody>
      </p:sp>
      <p:sp>
        <p:nvSpPr>
          <p:cNvPr id="24576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 smtClean="0"/>
              <a:t>Некоммерческие организации создаются для удовлетворения нематериальных потребностей граждан, они не имеют в качестве основной цели деятельности извлечение прибыли и  не распределяют полученную прибыль между участниками. 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Социально ориентированные некоммерческие организации осуществляют деятельность, направленную на решение социальных проблем, развитие гражданского общества и виды деятельности, которые относятся к приоритетным на федеральном, региональном или местном уровне.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Организация должна учитывать требования Гражданского кодекса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3200" smtClean="0"/>
              <a:t>Федеральный закон от 05.05.2014 N 99-ФЗ внес изменения в Гражданский кодекс РФ</a:t>
            </a:r>
          </a:p>
        </p:txBody>
      </p:sp>
      <p:sp>
        <p:nvSpPr>
          <p:cNvPr id="24678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 smtClean="0"/>
              <a:t>некоммерческие организации не вправе осуществлять предпринимательскую деятельность 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НКО не вправе создавать хозяйственные общества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некоммерческая организация, в уставе которой предусмотрена возможность  осуществлять деятельность, приносящую доход, должна иметь обособленное имущество в размере не менее минимального уставного капитала, предусмотренного для обществ с ограниченной ответственностью (на март 2015 года это 10 000 рублей). </a:t>
            </a:r>
          </a:p>
        </p:txBody>
      </p:sp>
    </p:spTree>
  </p:cSld>
  <p:clrMapOvr>
    <a:masterClrMapping/>
  </p:clrMapOvr>
  <p:transition spd="med">
    <p:fade/>
  </p:transition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_Тема Office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2_Справедливость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Тема Office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1_Тема 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Тема Office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2_Тема 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Тема Office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4_Тема 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Тема Office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6_Тема 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1468</TotalTime>
  <Words>752</Words>
  <Application>Microsoft Office PowerPoint</Application>
  <PresentationFormat>Экран (4:3)</PresentationFormat>
  <Paragraphs>62</Paragraphs>
  <Slides>15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7</vt:i4>
      </vt:variant>
      <vt:variant>
        <vt:lpstr>Заголовки слайдов</vt:lpstr>
      </vt:variant>
      <vt:variant>
        <vt:i4>15</vt:i4>
      </vt:variant>
    </vt:vector>
  </HeadingPairs>
  <TitlesOfParts>
    <vt:vector size="28" baseType="lpstr">
      <vt:lpstr>Arial</vt:lpstr>
      <vt:lpstr>Calibri</vt:lpstr>
      <vt:lpstr>Georgia</vt:lpstr>
      <vt:lpstr>Times New Roman</vt:lpstr>
      <vt:lpstr>Wingdings</vt:lpstr>
      <vt:lpstr>Wingdings 2</vt:lpstr>
      <vt:lpstr>3_Тема Office</vt:lpstr>
      <vt:lpstr>Оформление по умолчанию</vt:lpstr>
      <vt:lpstr>2_Справедливость</vt:lpstr>
      <vt:lpstr>1_Тема Office</vt:lpstr>
      <vt:lpstr>2_Тема Office</vt:lpstr>
      <vt:lpstr>4_Тема Office</vt:lpstr>
      <vt:lpstr>6_Тема Office</vt:lpstr>
      <vt:lpstr>Презентация PowerPoint</vt:lpstr>
      <vt:lpstr>Устав</vt:lpstr>
      <vt:lpstr>ОКВЭД</vt:lpstr>
      <vt:lpstr>Коды ОКВЭД</vt:lpstr>
      <vt:lpstr>Коды ОКВЭД</vt:lpstr>
      <vt:lpstr>Льготы для поставщиков соцуслуг</vt:lpstr>
      <vt:lpstr>Может ли НКО осуществлять деятельность, приносящую доход?</vt:lpstr>
      <vt:lpstr>Может ли НКО осуществлять деятельность, приносящую доход?</vt:lpstr>
      <vt:lpstr>Федеральный закон от 05.05.2014 N 99-ФЗ внес изменения в Гражданский кодекс РФ</vt:lpstr>
      <vt:lpstr>Федеральный закон от 05.05.2014 N 99-ФЗ внес изменения в Гражданский кодекс РФ</vt:lpstr>
      <vt:lpstr>Федеральный закон от 05.05.2014 N 99-ФЗ внес изменения в Гражданский кодекс РФ</vt:lpstr>
      <vt:lpstr>Где получить информацию о приведении Устава в соответствие</vt:lpstr>
      <vt:lpstr>Деятельность некоммерческой организации, приносящая доход должна отвечать следующим требованиям: </vt:lpstr>
      <vt:lpstr>Может ли НКО распределять прибыль</vt:lpstr>
      <vt:lpstr>Дополнительные требования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vetrov</cp:lastModifiedBy>
  <cp:revision>117</cp:revision>
  <cp:lastPrinted>2015-02-18T15:18:58Z</cp:lastPrinted>
  <dcterms:created xsi:type="dcterms:W3CDTF">2014-02-12T08:51:35Z</dcterms:created>
  <dcterms:modified xsi:type="dcterms:W3CDTF">2015-04-28T07:17:21Z</dcterms:modified>
</cp:coreProperties>
</file>