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1" r:id="rId2"/>
    <p:sldMasterId id="2147483747" r:id="rId3"/>
    <p:sldMasterId id="2147483760" r:id="rId4"/>
    <p:sldMasterId id="2147483785" r:id="rId5"/>
    <p:sldMasterId id="2147483798" r:id="rId6"/>
  </p:sldMasterIdLst>
  <p:notesMasterIdLst>
    <p:notesMasterId r:id="rId46"/>
  </p:notesMasterIdLst>
  <p:handoutMasterIdLst>
    <p:handoutMasterId r:id="rId47"/>
  </p:handoutMasterIdLst>
  <p:sldIdLst>
    <p:sldId id="256" r:id="rId7"/>
    <p:sldId id="276" r:id="rId8"/>
    <p:sldId id="308" r:id="rId9"/>
    <p:sldId id="309" r:id="rId10"/>
    <p:sldId id="310" r:id="rId11"/>
    <p:sldId id="311" r:id="rId12"/>
    <p:sldId id="277" r:id="rId13"/>
    <p:sldId id="279" r:id="rId14"/>
    <p:sldId id="312" r:id="rId15"/>
    <p:sldId id="313" r:id="rId16"/>
    <p:sldId id="314" r:id="rId17"/>
    <p:sldId id="316" r:id="rId18"/>
    <p:sldId id="317" r:id="rId19"/>
    <p:sldId id="318" r:id="rId20"/>
    <p:sldId id="319" r:id="rId21"/>
    <p:sldId id="287" r:id="rId22"/>
    <p:sldId id="290" r:id="rId23"/>
    <p:sldId id="288" r:id="rId24"/>
    <p:sldId id="289" r:id="rId25"/>
    <p:sldId id="350" r:id="rId26"/>
    <p:sldId id="351" r:id="rId27"/>
    <p:sldId id="352" r:id="rId28"/>
    <p:sldId id="353" r:id="rId29"/>
    <p:sldId id="292" r:id="rId30"/>
    <p:sldId id="293" r:id="rId31"/>
    <p:sldId id="295" r:id="rId32"/>
    <p:sldId id="294" r:id="rId33"/>
    <p:sldId id="354" r:id="rId34"/>
    <p:sldId id="296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7" r:id="rId44"/>
    <p:sldId id="355" r:id="rId4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1" initials="U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4800" autoAdjust="0"/>
  </p:normalViewPr>
  <p:slideViewPr>
    <p:cSldViewPr>
      <p:cViewPr>
        <p:scale>
          <a:sx n="68" d="100"/>
          <a:sy n="68" d="100"/>
        </p:scale>
        <p:origin x="-5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commentAuthors" Target="commentAuthors.xml"/><Relationship Id="rId8" Type="http://schemas.openxmlformats.org/officeDocument/2006/relationships/slide" Target="slides/slide2.xml"/><Relationship Id="rId51" Type="http://schemas.openxmlformats.org/officeDocument/2006/relationships/theme" Target="theme/theme1.xm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812F5-07B0-4919-9C4D-2FEF332DC4C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3B3CF4-BDB7-4B2E-B05E-D8D8AA185B33}">
      <dgm:prSet phldrT="[Текст]"/>
      <dgm:spPr/>
      <dgm:t>
        <a:bodyPr/>
        <a:lstStyle/>
        <a:p>
          <a:r>
            <a:rPr lang="ru-RU" dirty="0" smtClean="0"/>
            <a:t>Неосязаемость</a:t>
          </a:r>
          <a:endParaRPr lang="ru-RU" dirty="0"/>
        </a:p>
      </dgm:t>
    </dgm:pt>
    <dgm:pt modelId="{3C48C8B4-2A8A-4FD9-9C07-14573339A28E}" type="parTrans" cxnId="{1DB4F11F-F4FE-4717-BE95-4AF2B59C8413}">
      <dgm:prSet/>
      <dgm:spPr/>
      <dgm:t>
        <a:bodyPr/>
        <a:lstStyle/>
        <a:p>
          <a:endParaRPr lang="ru-RU"/>
        </a:p>
      </dgm:t>
    </dgm:pt>
    <dgm:pt modelId="{4A12CF9A-68AB-440D-82A4-03E220E26E2C}" type="sibTrans" cxnId="{1DB4F11F-F4FE-4717-BE95-4AF2B59C8413}">
      <dgm:prSet/>
      <dgm:spPr/>
      <dgm:t>
        <a:bodyPr/>
        <a:lstStyle/>
        <a:p>
          <a:endParaRPr lang="ru-RU"/>
        </a:p>
      </dgm:t>
    </dgm:pt>
    <dgm:pt modelId="{1B7E4383-D598-4B53-9B3E-CF13A31A7885}">
      <dgm:prSet phldrT="[Текст]"/>
      <dgm:spPr/>
      <dgm:t>
        <a:bodyPr/>
        <a:lstStyle/>
        <a:p>
          <a:r>
            <a:rPr lang="ru-RU" dirty="0" smtClean="0"/>
            <a:t>Услугу нельзя потрогать или продемонстрировать</a:t>
          </a:r>
          <a:endParaRPr lang="ru-RU" dirty="0"/>
        </a:p>
      </dgm:t>
    </dgm:pt>
    <dgm:pt modelId="{6C5FD0AC-341C-4406-B0A2-EF20E0F57C19}" type="parTrans" cxnId="{0E909870-12ED-4A66-AD6B-271D45AE0F6E}">
      <dgm:prSet/>
      <dgm:spPr/>
      <dgm:t>
        <a:bodyPr/>
        <a:lstStyle/>
        <a:p>
          <a:endParaRPr lang="ru-RU"/>
        </a:p>
      </dgm:t>
    </dgm:pt>
    <dgm:pt modelId="{CA7B678A-5527-43CA-BC04-90ED7D310EA1}" type="sibTrans" cxnId="{0E909870-12ED-4A66-AD6B-271D45AE0F6E}">
      <dgm:prSet/>
      <dgm:spPr/>
      <dgm:t>
        <a:bodyPr/>
        <a:lstStyle/>
        <a:p>
          <a:endParaRPr lang="ru-RU"/>
        </a:p>
      </dgm:t>
    </dgm:pt>
    <dgm:pt modelId="{3B73414B-75D1-4518-A6E6-387B584E27C9}">
      <dgm:prSet phldrT="[Текст]"/>
      <dgm:spPr/>
      <dgm:t>
        <a:bodyPr/>
        <a:lstStyle/>
        <a:p>
          <a:r>
            <a:rPr lang="ru-RU" dirty="0" smtClean="0"/>
            <a:t>Неотделимость</a:t>
          </a:r>
          <a:endParaRPr lang="ru-RU" dirty="0"/>
        </a:p>
      </dgm:t>
    </dgm:pt>
    <dgm:pt modelId="{224CD12A-D693-4697-8490-938B7EE1DAF9}" type="parTrans" cxnId="{DD73D302-AAFC-48C2-8C7C-C9163C748EDE}">
      <dgm:prSet/>
      <dgm:spPr/>
      <dgm:t>
        <a:bodyPr/>
        <a:lstStyle/>
        <a:p>
          <a:endParaRPr lang="ru-RU"/>
        </a:p>
      </dgm:t>
    </dgm:pt>
    <dgm:pt modelId="{77329C4D-9471-4819-9871-FDBE2F90A954}" type="sibTrans" cxnId="{DD73D302-AAFC-48C2-8C7C-C9163C748EDE}">
      <dgm:prSet/>
      <dgm:spPr/>
      <dgm:t>
        <a:bodyPr/>
        <a:lstStyle/>
        <a:p>
          <a:endParaRPr lang="ru-RU"/>
        </a:p>
      </dgm:t>
    </dgm:pt>
    <dgm:pt modelId="{8F0B0447-7451-409B-A7F6-BEEA84391D92}">
      <dgm:prSet phldrT="[Текст]"/>
      <dgm:spPr/>
      <dgm:t>
        <a:bodyPr/>
        <a:lstStyle/>
        <a:p>
          <a:r>
            <a:rPr lang="ru-RU" dirty="0" smtClean="0"/>
            <a:t>Услугу нельзя отделить от ее источника, независимо от того, предоставляется она человеком или машиной</a:t>
          </a:r>
          <a:endParaRPr lang="ru-RU" dirty="0"/>
        </a:p>
      </dgm:t>
    </dgm:pt>
    <dgm:pt modelId="{05232847-14B0-4DCC-82D8-8E8640747BAA}" type="parTrans" cxnId="{4E19D9A9-9E60-43EC-A48A-51931F1B75A4}">
      <dgm:prSet/>
      <dgm:spPr/>
      <dgm:t>
        <a:bodyPr/>
        <a:lstStyle/>
        <a:p>
          <a:endParaRPr lang="ru-RU"/>
        </a:p>
      </dgm:t>
    </dgm:pt>
    <dgm:pt modelId="{095525E7-EB8C-440D-8C24-3090EBA729D4}" type="sibTrans" cxnId="{4E19D9A9-9E60-43EC-A48A-51931F1B75A4}">
      <dgm:prSet/>
      <dgm:spPr/>
      <dgm:t>
        <a:bodyPr/>
        <a:lstStyle/>
        <a:p>
          <a:endParaRPr lang="ru-RU"/>
        </a:p>
      </dgm:t>
    </dgm:pt>
    <dgm:pt modelId="{56D27718-8693-400B-B8DA-E5D5618E259C}">
      <dgm:prSet phldrT="[Текст]"/>
      <dgm:spPr/>
      <dgm:t>
        <a:bodyPr/>
        <a:lstStyle/>
        <a:p>
          <a:r>
            <a:rPr lang="ru-RU" dirty="0" smtClean="0"/>
            <a:t>Непостоянство качества</a:t>
          </a:r>
          <a:endParaRPr lang="ru-RU" dirty="0"/>
        </a:p>
      </dgm:t>
    </dgm:pt>
    <dgm:pt modelId="{003D4F35-BD98-4416-A62B-00D72FE3FA1E}" type="parTrans" cxnId="{7F759CEB-DE47-4365-BCC3-37360696A367}">
      <dgm:prSet/>
      <dgm:spPr/>
      <dgm:t>
        <a:bodyPr/>
        <a:lstStyle/>
        <a:p>
          <a:endParaRPr lang="ru-RU"/>
        </a:p>
      </dgm:t>
    </dgm:pt>
    <dgm:pt modelId="{CBAAA397-C7EE-4371-92C1-A7B4D4901D3B}" type="sibTrans" cxnId="{7F759CEB-DE47-4365-BCC3-37360696A367}">
      <dgm:prSet/>
      <dgm:spPr/>
      <dgm:t>
        <a:bodyPr/>
        <a:lstStyle/>
        <a:p>
          <a:endParaRPr lang="ru-RU"/>
        </a:p>
      </dgm:t>
    </dgm:pt>
    <dgm:pt modelId="{1E2816AC-3785-4A4F-BBA6-2842673273B6}">
      <dgm:prSet phldrT="[Текст]"/>
      <dgm:spPr/>
      <dgm:t>
        <a:bodyPr/>
        <a:lstStyle/>
        <a:p>
          <a:r>
            <a:rPr lang="ru-RU" dirty="0" smtClean="0"/>
            <a:t>Качество услуги зависит от того, кто, когда и как ее предоставляет</a:t>
          </a:r>
          <a:endParaRPr lang="ru-RU" dirty="0"/>
        </a:p>
      </dgm:t>
    </dgm:pt>
    <dgm:pt modelId="{525847BC-E413-4C20-86A5-E5BE3BA2DEB2}" type="parTrans" cxnId="{F9ADCAC0-C48A-44D9-9DEE-542A8474C931}">
      <dgm:prSet/>
      <dgm:spPr/>
      <dgm:t>
        <a:bodyPr/>
        <a:lstStyle/>
        <a:p>
          <a:endParaRPr lang="ru-RU"/>
        </a:p>
      </dgm:t>
    </dgm:pt>
    <dgm:pt modelId="{AB203E47-9F9A-455C-A3E7-E786F2C7CD46}" type="sibTrans" cxnId="{F9ADCAC0-C48A-44D9-9DEE-542A8474C931}">
      <dgm:prSet/>
      <dgm:spPr/>
      <dgm:t>
        <a:bodyPr/>
        <a:lstStyle/>
        <a:p>
          <a:endParaRPr lang="ru-RU"/>
        </a:p>
      </dgm:t>
    </dgm:pt>
    <dgm:pt modelId="{9445FF1B-C0D5-4ECE-BC1A-720626FDC5E4}">
      <dgm:prSet phldrT="[Текст]"/>
      <dgm:spPr/>
      <dgm:t>
        <a:bodyPr/>
        <a:lstStyle/>
        <a:p>
          <a:r>
            <a:rPr lang="ru-RU" dirty="0" smtClean="0"/>
            <a:t>Недолговечность</a:t>
          </a:r>
          <a:endParaRPr lang="ru-RU" dirty="0"/>
        </a:p>
      </dgm:t>
    </dgm:pt>
    <dgm:pt modelId="{E05BDD37-9B91-41F6-9923-9D68F14881C6}" type="parTrans" cxnId="{7CA73CE6-6826-461C-8AED-93EC3706F1F2}">
      <dgm:prSet/>
      <dgm:spPr/>
      <dgm:t>
        <a:bodyPr/>
        <a:lstStyle/>
        <a:p>
          <a:endParaRPr lang="ru-RU"/>
        </a:p>
      </dgm:t>
    </dgm:pt>
    <dgm:pt modelId="{E7D9CB0F-6210-4FC0-BDAF-4D45F4C4CC38}" type="sibTrans" cxnId="{7CA73CE6-6826-461C-8AED-93EC3706F1F2}">
      <dgm:prSet/>
      <dgm:spPr/>
      <dgm:t>
        <a:bodyPr/>
        <a:lstStyle/>
        <a:p>
          <a:endParaRPr lang="ru-RU"/>
        </a:p>
      </dgm:t>
    </dgm:pt>
    <dgm:pt modelId="{77D14378-3C10-47E2-B6B6-62B56498290C}">
      <dgm:prSet phldrT="[Текст]"/>
      <dgm:spPr/>
      <dgm:t>
        <a:bodyPr/>
        <a:lstStyle/>
        <a:p>
          <a:r>
            <a:rPr lang="ru-RU" dirty="0" smtClean="0"/>
            <a:t>Услугу нельзя хранить с целью последующего использования</a:t>
          </a:r>
          <a:endParaRPr lang="ru-RU" dirty="0"/>
        </a:p>
      </dgm:t>
    </dgm:pt>
    <dgm:pt modelId="{02C33136-293C-4795-99A9-8066F0A87F70}" type="parTrans" cxnId="{FCF69478-3686-47A0-8976-F1D4705E7A99}">
      <dgm:prSet/>
      <dgm:spPr/>
      <dgm:t>
        <a:bodyPr/>
        <a:lstStyle/>
        <a:p>
          <a:endParaRPr lang="ru-RU"/>
        </a:p>
      </dgm:t>
    </dgm:pt>
    <dgm:pt modelId="{D435521A-3A70-4399-96EB-5FB0C93D2833}" type="sibTrans" cxnId="{FCF69478-3686-47A0-8976-F1D4705E7A99}">
      <dgm:prSet/>
      <dgm:spPr/>
      <dgm:t>
        <a:bodyPr/>
        <a:lstStyle/>
        <a:p>
          <a:endParaRPr lang="ru-RU"/>
        </a:p>
      </dgm:t>
    </dgm:pt>
    <dgm:pt modelId="{DF237763-8EB7-4BDD-9C68-3656226A2CA1}" type="pres">
      <dgm:prSet presAssocID="{0BB812F5-07B0-4919-9C4D-2FEF332DC4C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104C28F-338D-4673-BB19-22F0D3E42F88}" type="pres">
      <dgm:prSet presAssocID="{503B3CF4-BDB7-4B2E-B05E-D8D8AA185B33}" presName="thickLine" presStyleLbl="alignNode1" presStyleIdx="0" presStyleCnt="4"/>
      <dgm:spPr/>
    </dgm:pt>
    <dgm:pt modelId="{2C9E0F95-5FD3-40C1-93C2-071DE612012A}" type="pres">
      <dgm:prSet presAssocID="{503B3CF4-BDB7-4B2E-B05E-D8D8AA185B33}" presName="horz1" presStyleCnt="0"/>
      <dgm:spPr/>
    </dgm:pt>
    <dgm:pt modelId="{09654021-7EFD-40B1-8BE2-91CF25B273DF}" type="pres">
      <dgm:prSet presAssocID="{503B3CF4-BDB7-4B2E-B05E-D8D8AA185B33}" presName="tx1" presStyleLbl="revTx" presStyleIdx="0" presStyleCnt="8"/>
      <dgm:spPr/>
      <dgm:t>
        <a:bodyPr/>
        <a:lstStyle/>
        <a:p>
          <a:endParaRPr lang="ru-RU"/>
        </a:p>
      </dgm:t>
    </dgm:pt>
    <dgm:pt modelId="{047C2641-12B4-46AE-B398-30A55E3EA719}" type="pres">
      <dgm:prSet presAssocID="{503B3CF4-BDB7-4B2E-B05E-D8D8AA185B33}" presName="vert1" presStyleCnt="0"/>
      <dgm:spPr/>
    </dgm:pt>
    <dgm:pt modelId="{602AD066-8875-418D-8924-1EDB33708724}" type="pres">
      <dgm:prSet presAssocID="{1B7E4383-D598-4B53-9B3E-CF13A31A7885}" presName="vertSpace2a" presStyleCnt="0"/>
      <dgm:spPr/>
    </dgm:pt>
    <dgm:pt modelId="{5DF14C21-0B64-49F3-B2FF-7DEDCB5DBDA4}" type="pres">
      <dgm:prSet presAssocID="{1B7E4383-D598-4B53-9B3E-CF13A31A7885}" presName="horz2" presStyleCnt="0"/>
      <dgm:spPr/>
    </dgm:pt>
    <dgm:pt modelId="{746557AA-90F4-42AC-B5D1-162792B7C39E}" type="pres">
      <dgm:prSet presAssocID="{1B7E4383-D598-4B53-9B3E-CF13A31A7885}" presName="horzSpace2" presStyleCnt="0"/>
      <dgm:spPr/>
    </dgm:pt>
    <dgm:pt modelId="{A711425D-39F3-42AA-9D78-BB4B56B88511}" type="pres">
      <dgm:prSet presAssocID="{1B7E4383-D598-4B53-9B3E-CF13A31A7885}" presName="tx2" presStyleLbl="revTx" presStyleIdx="1" presStyleCnt="8"/>
      <dgm:spPr/>
      <dgm:t>
        <a:bodyPr/>
        <a:lstStyle/>
        <a:p>
          <a:endParaRPr lang="ru-RU"/>
        </a:p>
      </dgm:t>
    </dgm:pt>
    <dgm:pt modelId="{361A0445-03BE-4FA1-AC14-AA56E2B734B5}" type="pres">
      <dgm:prSet presAssocID="{1B7E4383-D598-4B53-9B3E-CF13A31A7885}" presName="vert2" presStyleCnt="0"/>
      <dgm:spPr/>
    </dgm:pt>
    <dgm:pt modelId="{546F979C-BBC6-484B-8D63-5790E1178B45}" type="pres">
      <dgm:prSet presAssocID="{1B7E4383-D598-4B53-9B3E-CF13A31A7885}" presName="thinLine2b" presStyleLbl="callout" presStyleIdx="0" presStyleCnt="4"/>
      <dgm:spPr/>
    </dgm:pt>
    <dgm:pt modelId="{BCF25A24-BC90-47F4-958B-CCFF1262EDF3}" type="pres">
      <dgm:prSet presAssocID="{1B7E4383-D598-4B53-9B3E-CF13A31A7885}" presName="vertSpace2b" presStyleCnt="0"/>
      <dgm:spPr/>
    </dgm:pt>
    <dgm:pt modelId="{C9375811-0D9B-4784-BC2D-D263540A21DD}" type="pres">
      <dgm:prSet presAssocID="{3B73414B-75D1-4518-A6E6-387B584E27C9}" presName="thickLine" presStyleLbl="alignNode1" presStyleIdx="1" presStyleCnt="4"/>
      <dgm:spPr/>
    </dgm:pt>
    <dgm:pt modelId="{F74BC243-63B1-43DA-8E5D-10877550EABB}" type="pres">
      <dgm:prSet presAssocID="{3B73414B-75D1-4518-A6E6-387B584E27C9}" presName="horz1" presStyleCnt="0"/>
      <dgm:spPr/>
    </dgm:pt>
    <dgm:pt modelId="{CBFE6115-E698-4C00-AEEF-B1B4CB9F1E10}" type="pres">
      <dgm:prSet presAssocID="{3B73414B-75D1-4518-A6E6-387B584E27C9}" presName="tx1" presStyleLbl="revTx" presStyleIdx="2" presStyleCnt="8"/>
      <dgm:spPr/>
      <dgm:t>
        <a:bodyPr/>
        <a:lstStyle/>
        <a:p>
          <a:endParaRPr lang="ru-RU"/>
        </a:p>
      </dgm:t>
    </dgm:pt>
    <dgm:pt modelId="{7D5143B4-8709-491F-8B2A-E63691D44DEB}" type="pres">
      <dgm:prSet presAssocID="{3B73414B-75D1-4518-A6E6-387B584E27C9}" presName="vert1" presStyleCnt="0"/>
      <dgm:spPr/>
    </dgm:pt>
    <dgm:pt modelId="{BAD9AA57-9FB7-407B-8661-E2DBEAF5940D}" type="pres">
      <dgm:prSet presAssocID="{8F0B0447-7451-409B-A7F6-BEEA84391D92}" presName="vertSpace2a" presStyleCnt="0"/>
      <dgm:spPr/>
    </dgm:pt>
    <dgm:pt modelId="{3D5D09DD-2D9A-42E6-9374-6A68BA4321A4}" type="pres">
      <dgm:prSet presAssocID="{8F0B0447-7451-409B-A7F6-BEEA84391D92}" presName="horz2" presStyleCnt="0"/>
      <dgm:spPr/>
    </dgm:pt>
    <dgm:pt modelId="{31EB5EF3-62A1-490E-A786-4E0C72BC1D28}" type="pres">
      <dgm:prSet presAssocID="{8F0B0447-7451-409B-A7F6-BEEA84391D92}" presName="horzSpace2" presStyleCnt="0"/>
      <dgm:spPr/>
    </dgm:pt>
    <dgm:pt modelId="{D596760A-19D5-47A8-B475-BF1A8476080B}" type="pres">
      <dgm:prSet presAssocID="{8F0B0447-7451-409B-A7F6-BEEA84391D92}" presName="tx2" presStyleLbl="revTx" presStyleIdx="3" presStyleCnt="8"/>
      <dgm:spPr/>
      <dgm:t>
        <a:bodyPr/>
        <a:lstStyle/>
        <a:p>
          <a:endParaRPr lang="ru-RU"/>
        </a:p>
      </dgm:t>
    </dgm:pt>
    <dgm:pt modelId="{38473FE7-BDD8-4B30-80BA-8F893897A8F6}" type="pres">
      <dgm:prSet presAssocID="{8F0B0447-7451-409B-A7F6-BEEA84391D92}" presName="vert2" presStyleCnt="0"/>
      <dgm:spPr/>
    </dgm:pt>
    <dgm:pt modelId="{DEF3F556-8E73-4D21-8C81-13C68FDE32E6}" type="pres">
      <dgm:prSet presAssocID="{8F0B0447-7451-409B-A7F6-BEEA84391D92}" presName="thinLine2b" presStyleLbl="callout" presStyleIdx="1" presStyleCnt="4"/>
      <dgm:spPr/>
    </dgm:pt>
    <dgm:pt modelId="{A6E2B47C-02F2-44C1-A561-0F7C3394E608}" type="pres">
      <dgm:prSet presAssocID="{8F0B0447-7451-409B-A7F6-BEEA84391D92}" presName="vertSpace2b" presStyleCnt="0"/>
      <dgm:spPr/>
    </dgm:pt>
    <dgm:pt modelId="{9F742D69-34EF-4211-9258-A4D3EA36EF68}" type="pres">
      <dgm:prSet presAssocID="{56D27718-8693-400B-B8DA-E5D5618E259C}" presName="thickLine" presStyleLbl="alignNode1" presStyleIdx="2" presStyleCnt="4"/>
      <dgm:spPr/>
    </dgm:pt>
    <dgm:pt modelId="{128B445F-A6EB-48CB-AF83-3112A128F0BE}" type="pres">
      <dgm:prSet presAssocID="{56D27718-8693-400B-B8DA-E5D5618E259C}" presName="horz1" presStyleCnt="0"/>
      <dgm:spPr/>
    </dgm:pt>
    <dgm:pt modelId="{99A69D88-7A42-40D0-8ECD-1AA120E68103}" type="pres">
      <dgm:prSet presAssocID="{56D27718-8693-400B-B8DA-E5D5618E259C}" presName="tx1" presStyleLbl="revTx" presStyleIdx="4" presStyleCnt="8"/>
      <dgm:spPr/>
      <dgm:t>
        <a:bodyPr/>
        <a:lstStyle/>
        <a:p>
          <a:endParaRPr lang="ru-RU"/>
        </a:p>
      </dgm:t>
    </dgm:pt>
    <dgm:pt modelId="{92DFD497-EBD1-4617-A31A-9BF6A5531AD4}" type="pres">
      <dgm:prSet presAssocID="{56D27718-8693-400B-B8DA-E5D5618E259C}" presName="vert1" presStyleCnt="0"/>
      <dgm:spPr/>
    </dgm:pt>
    <dgm:pt modelId="{79223251-0605-4671-B9F2-53A32BF42DEA}" type="pres">
      <dgm:prSet presAssocID="{1E2816AC-3785-4A4F-BBA6-2842673273B6}" presName="vertSpace2a" presStyleCnt="0"/>
      <dgm:spPr/>
    </dgm:pt>
    <dgm:pt modelId="{2872C050-4A09-4513-82EB-6BA7E4B33FD3}" type="pres">
      <dgm:prSet presAssocID="{1E2816AC-3785-4A4F-BBA6-2842673273B6}" presName="horz2" presStyleCnt="0"/>
      <dgm:spPr/>
    </dgm:pt>
    <dgm:pt modelId="{4176335F-7A94-4E1B-8DE9-DF235C0E8742}" type="pres">
      <dgm:prSet presAssocID="{1E2816AC-3785-4A4F-BBA6-2842673273B6}" presName="horzSpace2" presStyleCnt="0"/>
      <dgm:spPr/>
    </dgm:pt>
    <dgm:pt modelId="{D5789380-AF19-4AA0-BFB4-19D473D9E64C}" type="pres">
      <dgm:prSet presAssocID="{1E2816AC-3785-4A4F-BBA6-2842673273B6}" presName="tx2" presStyleLbl="revTx" presStyleIdx="5" presStyleCnt="8"/>
      <dgm:spPr/>
      <dgm:t>
        <a:bodyPr/>
        <a:lstStyle/>
        <a:p>
          <a:endParaRPr lang="ru-RU"/>
        </a:p>
      </dgm:t>
    </dgm:pt>
    <dgm:pt modelId="{B5ED8C25-BF32-4C9B-8715-98EEBB189B77}" type="pres">
      <dgm:prSet presAssocID="{1E2816AC-3785-4A4F-BBA6-2842673273B6}" presName="vert2" presStyleCnt="0"/>
      <dgm:spPr/>
    </dgm:pt>
    <dgm:pt modelId="{7B108649-0E76-4C97-8544-100227C96C05}" type="pres">
      <dgm:prSet presAssocID="{1E2816AC-3785-4A4F-BBA6-2842673273B6}" presName="thinLine2b" presStyleLbl="callout" presStyleIdx="2" presStyleCnt="4"/>
      <dgm:spPr/>
    </dgm:pt>
    <dgm:pt modelId="{146D2222-88F5-4A0C-BF94-E601168402BF}" type="pres">
      <dgm:prSet presAssocID="{1E2816AC-3785-4A4F-BBA6-2842673273B6}" presName="vertSpace2b" presStyleCnt="0"/>
      <dgm:spPr/>
    </dgm:pt>
    <dgm:pt modelId="{A028DAFA-1995-428B-A543-82866F805935}" type="pres">
      <dgm:prSet presAssocID="{9445FF1B-C0D5-4ECE-BC1A-720626FDC5E4}" presName="thickLine" presStyleLbl="alignNode1" presStyleIdx="3" presStyleCnt="4"/>
      <dgm:spPr/>
    </dgm:pt>
    <dgm:pt modelId="{EFED2546-E1D1-40B5-B559-E02D528CA2B7}" type="pres">
      <dgm:prSet presAssocID="{9445FF1B-C0D5-4ECE-BC1A-720626FDC5E4}" presName="horz1" presStyleCnt="0"/>
      <dgm:spPr/>
    </dgm:pt>
    <dgm:pt modelId="{95ED6AED-F0CE-4CDC-A46F-116C11A03C51}" type="pres">
      <dgm:prSet presAssocID="{9445FF1B-C0D5-4ECE-BC1A-720626FDC5E4}" presName="tx1" presStyleLbl="revTx" presStyleIdx="6" presStyleCnt="8"/>
      <dgm:spPr/>
      <dgm:t>
        <a:bodyPr/>
        <a:lstStyle/>
        <a:p>
          <a:endParaRPr lang="ru-RU"/>
        </a:p>
      </dgm:t>
    </dgm:pt>
    <dgm:pt modelId="{B8BEBE71-9B0C-45A6-A9B4-0FC2975B7158}" type="pres">
      <dgm:prSet presAssocID="{9445FF1B-C0D5-4ECE-BC1A-720626FDC5E4}" presName="vert1" presStyleCnt="0"/>
      <dgm:spPr/>
    </dgm:pt>
    <dgm:pt modelId="{ECB5B6EA-A52D-49E3-B696-004FCE9C34A6}" type="pres">
      <dgm:prSet presAssocID="{77D14378-3C10-47E2-B6B6-62B56498290C}" presName="vertSpace2a" presStyleCnt="0"/>
      <dgm:spPr/>
    </dgm:pt>
    <dgm:pt modelId="{64C0B0F6-4696-4338-9186-0555E03A9DA6}" type="pres">
      <dgm:prSet presAssocID="{77D14378-3C10-47E2-B6B6-62B56498290C}" presName="horz2" presStyleCnt="0"/>
      <dgm:spPr/>
    </dgm:pt>
    <dgm:pt modelId="{27001FE5-4365-42F5-8967-85BFFAD9BC37}" type="pres">
      <dgm:prSet presAssocID="{77D14378-3C10-47E2-B6B6-62B56498290C}" presName="horzSpace2" presStyleCnt="0"/>
      <dgm:spPr/>
    </dgm:pt>
    <dgm:pt modelId="{64C58E16-02E2-4868-92E9-210393B03003}" type="pres">
      <dgm:prSet presAssocID="{77D14378-3C10-47E2-B6B6-62B56498290C}" presName="tx2" presStyleLbl="revTx" presStyleIdx="7" presStyleCnt="8"/>
      <dgm:spPr/>
      <dgm:t>
        <a:bodyPr/>
        <a:lstStyle/>
        <a:p>
          <a:endParaRPr lang="ru-RU"/>
        </a:p>
      </dgm:t>
    </dgm:pt>
    <dgm:pt modelId="{DF6624E0-9C78-4123-9D8F-1FFE8C654D7D}" type="pres">
      <dgm:prSet presAssocID="{77D14378-3C10-47E2-B6B6-62B56498290C}" presName="vert2" presStyleCnt="0"/>
      <dgm:spPr/>
    </dgm:pt>
    <dgm:pt modelId="{66DF7ABA-58F3-4EB1-AA6B-B839E8BD9AC2}" type="pres">
      <dgm:prSet presAssocID="{77D14378-3C10-47E2-B6B6-62B56498290C}" presName="thinLine2b" presStyleLbl="callout" presStyleIdx="3" presStyleCnt="4"/>
      <dgm:spPr/>
    </dgm:pt>
    <dgm:pt modelId="{47994EB5-7164-42C5-9C6D-D2044A339E72}" type="pres">
      <dgm:prSet presAssocID="{77D14378-3C10-47E2-B6B6-62B56498290C}" presName="vertSpace2b" presStyleCnt="0"/>
      <dgm:spPr/>
    </dgm:pt>
  </dgm:ptLst>
  <dgm:cxnLst>
    <dgm:cxn modelId="{1DCBE35C-CE8C-45F2-9FA0-12C8D7DE8B4C}" type="presOf" srcId="{503B3CF4-BDB7-4B2E-B05E-D8D8AA185B33}" destId="{09654021-7EFD-40B1-8BE2-91CF25B273DF}" srcOrd="0" destOrd="0" presId="urn:microsoft.com/office/officeart/2008/layout/LinedList"/>
    <dgm:cxn modelId="{9D386D66-A715-40E5-810C-A0A5567588A9}" type="presOf" srcId="{77D14378-3C10-47E2-B6B6-62B56498290C}" destId="{64C58E16-02E2-4868-92E9-210393B03003}" srcOrd="0" destOrd="0" presId="urn:microsoft.com/office/officeart/2008/layout/LinedList"/>
    <dgm:cxn modelId="{0E909870-12ED-4A66-AD6B-271D45AE0F6E}" srcId="{503B3CF4-BDB7-4B2E-B05E-D8D8AA185B33}" destId="{1B7E4383-D598-4B53-9B3E-CF13A31A7885}" srcOrd="0" destOrd="0" parTransId="{6C5FD0AC-341C-4406-B0A2-EF20E0F57C19}" sibTransId="{CA7B678A-5527-43CA-BC04-90ED7D310EA1}"/>
    <dgm:cxn modelId="{AB439FF0-F678-45D5-B3F6-708854E46EF1}" type="presOf" srcId="{9445FF1B-C0D5-4ECE-BC1A-720626FDC5E4}" destId="{95ED6AED-F0CE-4CDC-A46F-116C11A03C51}" srcOrd="0" destOrd="0" presId="urn:microsoft.com/office/officeart/2008/layout/LinedList"/>
    <dgm:cxn modelId="{DD73D302-AAFC-48C2-8C7C-C9163C748EDE}" srcId="{0BB812F5-07B0-4919-9C4D-2FEF332DC4C9}" destId="{3B73414B-75D1-4518-A6E6-387B584E27C9}" srcOrd="1" destOrd="0" parTransId="{224CD12A-D693-4697-8490-938B7EE1DAF9}" sibTransId="{77329C4D-9471-4819-9871-FDBE2F90A954}"/>
    <dgm:cxn modelId="{6BF2FE7E-EE6F-4E2C-BC49-7D1732104DA1}" type="presOf" srcId="{0BB812F5-07B0-4919-9C4D-2FEF332DC4C9}" destId="{DF237763-8EB7-4BDD-9C68-3656226A2CA1}" srcOrd="0" destOrd="0" presId="urn:microsoft.com/office/officeart/2008/layout/LinedList"/>
    <dgm:cxn modelId="{C7B7F7FD-C7A5-4CB5-A882-D99DAE9EA235}" type="presOf" srcId="{8F0B0447-7451-409B-A7F6-BEEA84391D92}" destId="{D596760A-19D5-47A8-B475-BF1A8476080B}" srcOrd="0" destOrd="0" presId="urn:microsoft.com/office/officeart/2008/layout/LinedList"/>
    <dgm:cxn modelId="{7F759CEB-DE47-4365-BCC3-37360696A367}" srcId="{0BB812F5-07B0-4919-9C4D-2FEF332DC4C9}" destId="{56D27718-8693-400B-B8DA-E5D5618E259C}" srcOrd="2" destOrd="0" parTransId="{003D4F35-BD98-4416-A62B-00D72FE3FA1E}" sibTransId="{CBAAA397-C7EE-4371-92C1-A7B4D4901D3B}"/>
    <dgm:cxn modelId="{4E19D9A9-9E60-43EC-A48A-51931F1B75A4}" srcId="{3B73414B-75D1-4518-A6E6-387B584E27C9}" destId="{8F0B0447-7451-409B-A7F6-BEEA84391D92}" srcOrd="0" destOrd="0" parTransId="{05232847-14B0-4DCC-82D8-8E8640747BAA}" sibTransId="{095525E7-EB8C-440D-8C24-3090EBA729D4}"/>
    <dgm:cxn modelId="{FCF69478-3686-47A0-8976-F1D4705E7A99}" srcId="{9445FF1B-C0D5-4ECE-BC1A-720626FDC5E4}" destId="{77D14378-3C10-47E2-B6B6-62B56498290C}" srcOrd="0" destOrd="0" parTransId="{02C33136-293C-4795-99A9-8066F0A87F70}" sibTransId="{D435521A-3A70-4399-96EB-5FB0C93D2833}"/>
    <dgm:cxn modelId="{1DB4F11F-F4FE-4717-BE95-4AF2B59C8413}" srcId="{0BB812F5-07B0-4919-9C4D-2FEF332DC4C9}" destId="{503B3CF4-BDB7-4B2E-B05E-D8D8AA185B33}" srcOrd="0" destOrd="0" parTransId="{3C48C8B4-2A8A-4FD9-9C07-14573339A28E}" sibTransId="{4A12CF9A-68AB-440D-82A4-03E220E26E2C}"/>
    <dgm:cxn modelId="{F9ADCAC0-C48A-44D9-9DEE-542A8474C931}" srcId="{56D27718-8693-400B-B8DA-E5D5618E259C}" destId="{1E2816AC-3785-4A4F-BBA6-2842673273B6}" srcOrd="0" destOrd="0" parTransId="{525847BC-E413-4C20-86A5-E5BE3BA2DEB2}" sibTransId="{AB203E47-9F9A-455C-A3E7-E786F2C7CD46}"/>
    <dgm:cxn modelId="{118CF4A0-3B1C-43B4-94EF-7866A2B6BB13}" type="presOf" srcId="{56D27718-8693-400B-B8DA-E5D5618E259C}" destId="{99A69D88-7A42-40D0-8ECD-1AA120E68103}" srcOrd="0" destOrd="0" presId="urn:microsoft.com/office/officeart/2008/layout/LinedList"/>
    <dgm:cxn modelId="{0D525EC9-3578-494B-9C54-DBEA2055344E}" type="presOf" srcId="{3B73414B-75D1-4518-A6E6-387B584E27C9}" destId="{CBFE6115-E698-4C00-AEEF-B1B4CB9F1E10}" srcOrd="0" destOrd="0" presId="urn:microsoft.com/office/officeart/2008/layout/LinedList"/>
    <dgm:cxn modelId="{0845D948-B04F-48BD-B769-97C3C158B780}" type="presOf" srcId="{1E2816AC-3785-4A4F-BBA6-2842673273B6}" destId="{D5789380-AF19-4AA0-BFB4-19D473D9E64C}" srcOrd="0" destOrd="0" presId="urn:microsoft.com/office/officeart/2008/layout/LinedList"/>
    <dgm:cxn modelId="{7CA73CE6-6826-461C-8AED-93EC3706F1F2}" srcId="{0BB812F5-07B0-4919-9C4D-2FEF332DC4C9}" destId="{9445FF1B-C0D5-4ECE-BC1A-720626FDC5E4}" srcOrd="3" destOrd="0" parTransId="{E05BDD37-9B91-41F6-9923-9D68F14881C6}" sibTransId="{E7D9CB0F-6210-4FC0-BDAF-4D45F4C4CC38}"/>
    <dgm:cxn modelId="{4D83A382-67CD-4781-861F-419CA93967AD}" type="presOf" srcId="{1B7E4383-D598-4B53-9B3E-CF13A31A7885}" destId="{A711425D-39F3-42AA-9D78-BB4B56B88511}" srcOrd="0" destOrd="0" presId="urn:microsoft.com/office/officeart/2008/layout/LinedList"/>
    <dgm:cxn modelId="{FA1A1208-8606-40E7-AB4D-CAF593834AD1}" type="presParOf" srcId="{DF237763-8EB7-4BDD-9C68-3656226A2CA1}" destId="{2104C28F-338D-4673-BB19-22F0D3E42F88}" srcOrd="0" destOrd="0" presId="urn:microsoft.com/office/officeart/2008/layout/LinedList"/>
    <dgm:cxn modelId="{1BDBB3BE-CEB5-45E0-BD28-7CCC5B43FA06}" type="presParOf" srcId="{DF237763-8EB7-4BDD-9C68-3656226A2CA1}" destId="{2C9E0F95-5FD3-40C1-93C2-071DE612012A}" srcOrd="1" destOrd="0" presId="urn:microsoft.com/office/officeart/2008/layout/LinedList"/>
    <dgm:cxn modelId="{6CF4352E-2654-406B-8C6E-A6697AC3D292}" type="presParOf" srcId="{2C9E0F95-5FD3-40C1-93C2-071DE612012A}" destId="{09654021-7EFD-40B1-8BE2-91CF25B273DF}" srcOrd="0" destOrd="0" presId="urn:microsoft.com/office/officeart/2008/layout/LinedList"/>
    <dgm:cxn modelId="{FCD09D2A-21CB-4345-A694-B1822066768F}" type="presParOf" srcId="{2C9E0F95-5FD3-40C1-93C2-071DE612012A}" destId="{047C2641-12B4-46AE-B398-30A55E3EA719}" srcOrd="1" destOrd="0" presId="urn:microsoft.com/office/officeart/2008/layout/LinedList"/>
    <dgm:cxn modelId="{90429ACA-73F8-46EC-9B1D-397B75BBC7D4}" type="presParOf" srcId="{047C2641-12B4-46AE-B398-30A55E3EA719}" destId="{602AD066-8875-418D-8924-1EDB33708724}" srcOrd="0" destOrd="0" presId="urn:microsoft.com/office/officeart/2008/layout/LinedList"/>
    <dgm:cxn modelId="{C6A35F53-BC25-4A1C-8F6B-9C383757EF13}" type="presParOf" srcId="{047C2641-12B4-46AE-B398-30A55E3EA719}" destId="{5DF14C21-0B64-49F3-B2FF-7DEDCB5DBDA4}" srcOrd="1" destOrd="0" presId="urn:microsoft.com/office/officeart/2008/layout/LinedList"/>
    <dgm:cxn modelId="{4C9DD56A-55D2-4432-8429-58D13D421C70}" type="presParOf" srcId="{5DF14C21-0B64-49F3-B2FF-7DEDCB5DBDA4}" destId="{746557AA-90F4-42AC-B5D1-162792B7C39E}" srcOrd="0" destOrd="0" presId="urn:microsoft.com/office/officeart/2008/layout/LinedList"/>
    <dgm:cxn modelId="{71B5A598-6C6A-4CDE-BAB8-71EB5EB8DBFA}" type="presParOf" srcId="{5DF14C21-0B64-49F3-B2FF-7DEDCB5DBDA4}" destId="{A711425D-39F3-42AA-9D78-BB4B56B88511}" srcOrd="1" destOrd="0" presId="urn:microsoft.com/office/officeart/2008/layout/LinedList"/>
    <dgm:cxn modelId="{05349643-CD14-4C29-9F7A-DF58D200CCAF}" type="presParOf" srcId="{5DF14C21-0B64-49F3-B2FF-7DEDCB5DBDA4}" destId="{361A0445-03BE-4FA1-AC14-AA56E2B734B5}" srcOrd="2" destOrd="0" presId="urn:microsoft.com/office/officeart/2008/layout/LinedList"/>
    <dgm:cxn modelId="{02751997-93F4-4C4A-A059-2BD287FE11AC}" type="presParOf" srcId="{047C2641-12B4-46AE-B398-30A55E3EA719}" destId="{546F979C-BBC6-484B-8D63-5790E1178B45}" srcOrd="2" destOrd="0" presId="urn:microsoft.com/office/officeart/2008/layout/LinedList"/>
    <dgm:cxn modelId="{25CAD202-DEC9-40B4-8D12-B3041FA9CFAA}" type="presParOf" srcId="{047C2641-12B4-46AE-B398-30A55E3EA719}" destId="{BCF25A24-BC90-47F4-958B-CCFF1262EDF3}" srcOrd="3" destOrd="0" presId="urn:microsoft.com/office/officeart/2008/layout/LinedList"/>
    <dgm:cxn modelId="{DA2A2D29-2821-4B6E-9CB4-BF0BFD43C6EF}" type="presParOf" srcId="{DF237763-8EB7-4BDD-9C68-3656226A2CA1}" destId="{C9375811-0D9B-4784-BC2D-D263540A21DD}" srcOrd="2" destOrd="0" presId="urn:microsoft.com/office/officeart/2008/layout/LinedList"/>
    <dgm:cxn modelId="{E25BDA4A-9652-471B-B1F2-21C46854FD58}" type="presParOf" srcId="{DF237763-8EB7-4BDD-9C68-3656226A2CA1}" destId="{F74BC243-63B1-43DA-8E5D-10877550EABB}" srcOrd="3" destOrd="0" presId="urn:microsoft.com/office/officeart/2008/layout/LinedList"/>
    <dgm:cxn modelId="{6DB7F94F-F9B8-4599-B86E-ACEC92ED9009}" type="presParOf" srcId="{F74BC243-63B1-43DA-8E5D-10877550EABB}" destId="{CBFE6115-E698-4C00-AEEF-B1B4CB9F1E10}" srcOrd="0" destOrd="0" presId="urn:microsoft.com/office/officeart/2008/layout/LinedList"/>
    <dgm:cxn modelId="{FECE6943-C8CC-426A-B9BB-EBDE37E1878E}" type="presParOf" srcId="{F74BC243-63B1-43DA-8E5D-10877550EABB}" destId="{7D5143B4-8709-491F-8B2A-E63691D44DEB}" srcOrd="1" destOrd="0" presId="urn:microsoft.com/office/officeart/2008/layout/LinedList"/>
    <dgm:cxn modelId="{D0B15F6C-EA0B-47D3-AAD7-4DBA618633BA}" type="presParOf" srcId="{7D5143B4-8709-491F-8B2A-E63691D44DEB}" destId="{BAD9AA57-9FB7-407B-8661-E2DBEAF5940D}" srcOrd="0" destOrd="0" presId="urn:microsoft.com/office/officeart/2008/layout/LinedList"/>
    <dgm:cxn modelId="{4AE59EC3-6C88-476F-A3DF-EEE575886736}" type="presParOf" srcId="{7D5143B4-8709-491F-8B2A-E63691D44DEB}" destId="{3D5D09DD-2D9A-42E6-9374-6A68BA4321A4}" srcOrd="1" destOrd="0" presId="urn:microsoft.com/office/officeart/2008/layout/LinedList"/>
    <dgm:cxn modelId="{A8121268-B130-4DCE-A2D3-29C403EED799}" type="presParOf" srcId="{3D5D09DD-2D9A-42E6-9374-6A68BA4321A4}" destId="{31EB5EF3-62A1-490E-A786-4E0C72BC1D28}" srcOrd="0" destOrd="0" presId="urn:microsoft.com/office/officeart/2008/layout/LinedList"/>
    <dgm:cxn modelId="{FD6E290A-AC49-48A6-A604-17D37A9F115B}" type="presParOf" srcId="{3D5D09DD-2D9A-42E6-9374-6A68BA4321A4}" destId="{D596760A-19D5-47A8-B475-BF1A8476080B}" srcOrd="1" destOrd="0" presId="urn:microsoft.com/office/officeart/2008/layout/LinedList"/>
    <dgm:cxn modelId="{9F90D50F-1A58-4F62-A49E-540C431FEC02}" type="presParOf" srcId="{3D5D09DD-2D9A-42E6-9374-6A68BA4321A4}" destId="{38473FE7-BDD8-4B30-80BA-8F893897A8F6}" srcOrd="2" destOrd="0" presId="urn:microsoft.com/office/officeart/2008/layout/LinedList"/>
    <dgm:cxn modelId="{1EF0C057-FA77-49FE-91B7-C86B78A0F95A}" type="presParOf" srcId="{7D5143B4-8709-491F-8B2A-E63691D44DEB}" destId="{DEF3F556-8E73-4D21-8C81-13C68FDE32E6}" srcOrd="2" destOrd="0" presId="urn:microsoft.com/office/officeart/2008/layout/LinedList"/>
    <dgm:cxn modelId="{1C86FD5E-E156-4A96-BE4A-412B5FB926AC}" type="presParOf" srcId="{7D5143B4-8709-491F-8B2A-E63691D44DEB}" destId="{A6E2B47C-02F2-44C1-A561-0F7C3394E608}" srcOrd="3" destOrd="0" presId="urn:microsoft.com/office/officeart/2008/layout/LinedList"/>
    <dgm:cxn modelId="{C531DD5D-DCC0-4387-8789-B20B30F133E0}" type="presParOf" srcId="{DF237763-8EB7-4BDD-9C68-3656226A2CA1}" destId="{9F742D69-34EF-4211-9258-A4D3EA36EF68}" srcOrd="4" destOrd="0" presId="urn:microsoft.com/office/officeart/2008/layout/LinedList"/>
    <dgm:cxn modelId="{F500477A-5D11-48F1-A7EE-C397D142B103}" type="presParOf" srcId="{DF237763-8EB7-4BDD-9C68-3656226A2CA1}" destId="{128B445F-A6EB-48CB-AF83-3112A128F0BE}" srcOrd="5" destOrd="0" presId="urn:microsoft.com/office/officeart/2008/layout/LinedList"/>
    <dgm:cxn modelId="{1A57D841-3926-4E7C-A8ED-D9427DD2E408}" type="presParOf" srcId="{128B445F-A6EB-48CB-AF83-3112A128F0BE}" destId="{99A69D88-7A42-40D0-8ECD-1AA120E68103}" srcOrd="0" destOrd="0" presId="urn:microsoft.com/office/officeart/2008/layout/LinedList"/>
    <dgm:cxn modelId="{16F0C205-5558-4E4B-89FE-69CDA2108D1F}" type="presParOf" srcId="{128B445F-A6EB-48CB-AF83-3112A128F0BE}" destId="{92DFD497-EBD1-4617-A31A-9BF6A5531AD4}" srcOrd="1" destOrd="0" presId="urn:microsoft.com/office/officeart/2008/layout/LinedList"/>
    <dgm:cxn modelId="{259F59A8-B18D-4A20-A018-C63F85C28AA1}" type="presParOf" srcId="{92DFD497-EBD1-4617-A31A-9BF6A5531AD4}" destId="{79223251-0605-4671-B9F2-53A32BF42DEA}" srcOrd="0" destOrd="0" presId="urn:microsoft.com/office/officeart/2008/layout/LinedList"/>
    <dgm:cxn modelId="{74885349-5369-4144-8E9E-B3B6E313D03A}" type="presParOf" srcId="{92DFD497-EBD1-4617-A31A-9BF6A5531AD4}" destId="{2872C050-4A09-4513-82EB-6BA7E4B33FD3}" srcOrd="1" destOrd="0" presId="urn:microsoft.com/office/officeart/2008/layout/LinedList"/>
    <dgm:cxn modelId="{82E8B44B-B6F4-4ECB-8BC0-A692E578DB06}" type="presParOf" srcId="{2872C050-4A09-4513-82EB-6BA7E4B33FD3}" destId="{4176335F-7A94-4E1B-8DE9-DF235C0E8742}" srcOrd="0" destOrd="0" presId="urn:microsoft.com/office/officeart/2008/layout/LinedList"/>
    <dgm:cxn modelId="{8FA19BB2-AB5B-448E-AB76-431F848923D9}" type="presParOf" srcId="{2872C050-4A09-4513-82EB-6BA7E4B33FD3}" destId="{D5789380-AF19-4AA0-BFB4-19D473D9E64C}" srcOrd="1" destOrd="0" presId="urn:microsoft.com/office/officeart/2008/layout/LinedList"/>
    <dgm:cxn modelId="{68776A16-DA78-4480-B892-D52D1B0AFA44}" type="presParOf" srcId="{2872C050-4A09-4513-82EB-6BA7E4B33FD3}" destId="{B5ED8C25-BF32-4C9B-8715-98EEBB189B77}" srcOrd="2" destOrd="0" presId="urn:microsoft.com/office/officeart/2008/layout/LinedList"/>
    <dgm:cxn modelId="{6A279484-EC46-4FFF-A6A0-44E11AB6332D}" type="presParOf" srcId="{92DFD497-EBD1-4617-A31A-9BF6A5531AD4}" destId="{7B108649-0E76-4C97-8544-100227C96C05}" srcOrd="2" destOrd="0" presId="urn:microsoft.com/office/officeart/2008/layout/LinedList"/>
    <dgm:cxn modelId="{307E2D3D-CCAE-41C8-B291-94FABEBBF59F}" type="presParOf" srcId="{92DFD497-EBD1-4617-A31A-9BF6A5531AD4}" destId="{146D2222-88F5-4A0C-BF94-E601168402BF}" srcOrd="3" destOrd="0" presId="urn:microsoft.com/office/officeart/2008/layout/LinedList"/>
    <dgm:cxn modelId="{255D0AF0-517E-4762-82BE-E3E3188399C4}" type="presParOf" srcId="{DF237763-8EB7-4BDD-9C68-3656226A2CA1}" destId="{A028DAFA-1995-428B-A543-82866F805935}" srcOrd="6" destOrd="0" presId="urn:microsoft.com/office/officeart/2008/layout/LinedList"/>
    <dgm:cxn modelId="{8491E30D-E846-428B-8489-B0DDCFAA7B1B}" type="presParOf" srcId="{DF237763-8EB7-4BDD-9C68-3656226A2CA1}" destId="{EFED2546-E1D1-40B5-B559-E02D528CA2B7}" srcOrd="7" destOrd="0" presId="urn:microsoft.com/office/officeart/2008/layout/LinedList"/>
    <dgm:cxn modelId="{EF7475B2-BD68-4931-9A1E-88F79EFF6053}" type="presParOf" srcId="{EFED2546-E1D1-40B5-B559-E02D528CA2B7}" destId="{95ED6AED-F0CE-4CDC-A46F-116C11A03C51}" srcOrd="0" destOrd="0" presId="urn:microsoft.com/office/officeart/2008/layout/LinedList"/>
    <dgm:cxn modelId="{6056A857-F9E1-47CA-BD95-96E7F164A88A}" type="presParOf" srcId="{EFED2546-E1D1-40B5-B559-E02D528CA2B7}" destId="{B8BEBE71-9B0C-45A6-A9B4-0FC2975B7158}" srcOrd="1" destOrd="0" presId="urn:microsoft.com/office/officeart/2008/layout/LinedList"/>
    <dgm:cxn modelId="{B2A09451-7F6E-4D79-B6F1-8D49C95447C6}" type="presParOf" srcId="{B8BEBE71-9B0C-45A6-A9B4-0FC2975B7158}" destId="{ECB5B6EA-A52D-49E3-B696-004FCE9C34A6}" srcOrd="0" destOrd="0" presId="urn:microsoft.com/office/officeart/2008/layout/LinedList"/>
    <dgm:cxn modelId="{81AFB8DA-5283-4914-A8A4-7D1214F9DBB6}" type="presParOf" srcId="{B8BEBE71-9B0C-45A6-A9B4-0FC2975B7158}" destId="{64C0B0F6-4696-4338-9186-0555E03A9DA6}" srcOrd="1" destOrd="0" presId="urn:microsoft.com/office/officeart/2008/layout/LinedList"/>
    <dgm:cxn modelId="{072425FC-8A23-48D6-BCEC-1B457D997145}" type="presParOf" srcId="{64C0B0F6-4696-4338-9186-0555E03A9DA6}" destId="{27001FE5-4365-42F5-8967-85BFFAD9BC37}" srcOrd="0" destOrd="0" presId="urn:microsoft.com/office/officeart/2008/layout/LinedList"/>
    <dgm:cxn modelId="{07BD32F6-9C1F-48A1-85B7-284D3844031E}" type="presParOf" srcId="{64C0B0F6-4696-4338-9186-0555E03A9DA6}" destId="{64C58E16-02E2-4868-92E9-210393B03003}" srcOrd="1" destOrd="0" presId="urn:microsoft.com/office/officeart/2008/layout/LinedList"/>
    <dgm:cxn modelId="{D59BF2CF-7FE9-4D1F-A810-53B00B18D5C2}" type="presParOf" srcId="{64C0B0F6-4696-4338-9186-0555E03A9DA6}" destId="{DF6624E0-9C78-4123-9D8F-1FFE8C654D7D}" srcOrd="2" destOrd="0" presId="urn:microsoft.com/office/officeart/2008/layout/LinedList"/>
    <dgm:cxn modelId="{8DB121CE-CC3D-49CC-B9B8-F0AE304C5E47}" type="presParOf" srcId="{B8BEBE71-9B0C-45A6-A9B4-0FC2975B7158}" destId="{66DF7ABA-58F3-4EB1-AA6B-B839E8BD9AC2}" srcOrd="2" destOrd="0" presId="urn:microsoft.com/office/officeart/2008/layout/LinedList"/>
    <dgm:cxn modelId="{545F6BB1-9155-4E52-8E3C-9EAAA1F32276}" type="presParOf" srcId="{B8BEBE71-9B0C-45A6-A9B4-0FC2975B7158}" destId="{47994EB5-7164-42C5-9C6D-D2044A339E72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223ADA-A86C-4E98-9158-F24986E968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3B22EE-8142-46F9-8BA4-BEDF6BF71485}">
      <dgm:prSet phldrT="[Текст]" custT="1"/>
      <dgm:spPr/>
      <dgm:t>
        <a:bodyPr/>
        <a:lstStyle/>
        <a:p>
          <a:r>
            <a:rPr lang="ru-RU" sz="1800" dirty="0" smtClean="0"/>
            <a:t>социальное обслуживание граждан (далее - социальное обслуживание) - деятельность по предоставлению социальных услуг гражданам</a:t>
          </a:r>
          <a:endParaRPr lang="ru-RU" sz="1800" dirty="0"/>
        </a:p>
      </dgm:t>
    </dgm:pt>
    <dgm:pt modelId="{A8E1D631-9C97-477C-AA2B-68DA5FDEFCE1}" type="parTrans" cxnId="{86E7F27C-9AA7-49F2-AD46-6E849BCEFFFD}">
      <dgm:prSet/>
      <dgm:spPr/>
      <dgm:t>
        <a:bodyPr/>
        <a:lstStyle/>
        <a:p>
          <a:endParaRPr lang="ru-RU"/>
        </a:p>
      </dgm:t>
    </dgm:pt>
    <dgm:pt modelId="{2051BE36-6F9E-4272-95DE-875F33BD6D22}" type="sibTrans" cxnId="{86E7F27C-9AA7-49F2-AD46-6E849BCEFFFD}">
      <dgm:prSet/>
      <dgm:spPr/>
      <dgm:t>
        <a:bodyPr/>
        <a:lstStyle/>
        <a:p>
          <a:endParaRPr lang="ru-RU"/>
        </a:p>
      </dgm:t>
    </dgm:pt>
    <dgm:pt modelId="{A057AF2F-F8A7-403B-BA24-E64E97C4C089}">
      <dgm:prSet/>
      <dgm:spPr/>
      <dgm:t>
        <a:bodyPr/>
        <a:lstStyle/>
        <a:p>
          <a:r>
            <a:rPr lang="ru-RU" dirty="0" smtClean="0"/>
            <a:t>социальная услуга - действие или действия в сфере социального обслуживания по оказанию постоянной, периодической, разовой помощи, в том числе срочной помощи, гражданину в целях улучшения условий его жизнедеятельности и (или) расширения его возможностей самостоятельно обеспечивать свои основные жизненные потребности</a:t>
          </a:r>
          <a:endParaRPr lang="ru-RU" dirty="0"/>
        </a:p>
      </dgm:t>
    </dgm:pt>
    <dgm:pt modelId="{F6068A41-C39A-499C-B881-0CB86E118F7E}" type="parTrans" cxnId="{1E7209D0-0A89-4691-B88D-992FAEC8B6EB}">
      <dgm:prSet/>
      <dgm:spPr/>
      <dgm:t>
        <a:bodyPr/>
        <a:lstStyle/>
        <a:p>
          <a:endParaRPr lang="ru-RU"/>
        </a:p>
      </dgm:t>
    </dgm:pt>
    <dgm:pt modelId="{34F0D6A2-F871-432F-B567-6215CD3B2E8C}" type="sibTrans" cxnId="{1E7209D0-0A89-4691-B88D-992FAEC8B6EB}">
      <dgm:prSet/>
      <dgm:spPr/>
      <dgm:t>
        <a:bodyPr/>
        <a:lstStyle/>
        <a:p>
          <a:endParaRPr lang="ru-RU"/>
        </a:p>
      </dgm:t>
    </dgm:pt>
    <dgm:pt modelId="{3F383CC5-659A-4A2D-AA70-5C978595A82B}">
      <dgm:prSet custT="1"/>
      <dgm:spPr/>
      <dgm:t>
        <a:bodyPr/>
        <a:lstStyle/>
        <a:p>
          <a:r>
            <a:rPr lang="ru-RU" sz="1600" dirty="0" smtClean="0"/>
            <a:t>получатель социальных услуг - гражданин, который признан нуждающимся в социальном обслуживании и которому предоставляются социальная услуга или социальные услуги</a:t>
          </a:r>
          <a:endParaRPr lang="ru-RU" sz="1600" dirty="0"/>
        </a:p>
      </dgm:t>
    </dgm:pt>
    <dgm:pt modelId="{BB542D37-B105-4B26-986E-5C39DC232BE5}" type="parTrans" cxnId="{8F8CA014-005F-4C92-B307-02929ED8E99B}">
      <dgm:prSet/>
      <dgm:spPr/>
      <dgm:t>
        <a:bodyPr/>
        <a:lstStyle/>
        <a:p>
          <a:endParaRPr lang="ru-RU"/>
        </a:p>
      </dgm:t>
    </dgm:pt>
    <dgm:pt modelId="{A7A09210-867A-4B2A-97CA-3B66DBAC0304}" type="sibTrans" cxnId="{8F8CA014-005F-4C92-B307-02929ED8E99B}">
      <dgm:prSet/>
      <dgm:spPr/>
      <dgm:t>
        <a:bodyPr/>
        <a:lstStyle/>
        <a:p>
          <a:endParaRPr lang="ru-RU"/>
        </a:p>
      </dgm:t>
    </dgm:pt>
    <dgm:pt modelId="{A5496E05-6507-4F0D-971B-76C9C0982119}" type="pres">
      <dgm:prSet presAssocID="{25223ADA-A86C-4E98-9158-F24986E968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05BC5A-DF11-4849-9148-C90FB5D558CB}" type="pres">
      <dgm:prSet presAssocID="{CA3B22EE-8142-46F9-8BA4-BEDF6BF71485}" presName="parentText" presStyleLbl="node1" presStyleIdx="0" presStyleCnt="2" custScaleY="768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B8E10-030A-4C27-9A79-27A78C3E8163}" type="pres">
      <dgm:prSet presAssocID="{CA3B22EE-8142-46F9-8BA4-BEDF6BF7148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AEA590-37F9-45D8-A3D7-02F20A245219}" type="pres">
      <dgm:prSet presAssocID="{3F383CC5-659A-4A2D-AA70-5C978595A82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C046FD-6406-492C-B6F7-543ABE3B1F66}" type="presOf" srcId="{A057AF2F-F8A7-403B-BA24-E64E97C4C089}" destId="{76FB8E10-030A-4C27-9A79-27A78C3E8163}" srcOrd="0" destOrd="0" presId="urn:microsoft.com/office/officeart/2005/8/layout/vList2"/>
    <dgm:cxn modelId="{86E7F27C-9AA7-49F2-AD46-6E849BCEFFFD}" srcId="{25223ADA-A86C-4E98-9158-F24986E9687A}" destId="{CA3B22EE-8142-46F9-8BA4-BEDF6BF71485}" srcOrd="0" destOrd="0" parTransId="{A8E1D631-9C97-477C-AA2B-68DA5FDEFCE1}" sibTransId="{2051BE36-6F9E-4272-95DE-875F33BD6D22}"/>
    <dgm:cxn modelId="{1C7998C2-1E16-4BCB-99C8-F989628D8E83}" type="presOf" srcId="{CA3B22EE-8142-46F9-8BA4-BEDF6BF71485}" destId="{0505BC5A-DF11-4849-9148-C90FB5D558CB}" srcOrd="0" destOrd="0" presId="urn:microsoft.com/office/officeart/2005/8/layout/vList2"/>
    <dgm:cxn modelId="{EB121EE6-3436-4BEC-A401-5106C2BB2ED7}" type="presOf" srcId="{3F383CC5-659A-4A2D-AA70-5C978595A82B}" destId="{EEAEA590-37F9-45D8-A3D7-02F20A245219}" srcOrd="0" destOrd="0" presId="urn:microsoft.com/office/officeart/2005/8/layout/vList2"/>
    <dgm:cxn modelId="{8F8CA014-005F-4C92-B307-02929ED8E99B}" srcId="{25223ADA-A86C-4E98-9158-F24986E9687A}" destId="{3F383CC5-659A-4A2D-AA70-5C978595A82B}" srcOrd="1" destOrd="0" parTransId="{BB542D37-B105-4B26-986E-5C39DC232BE5}" sibTransId="{A7A09210-867A-4B2A-97CA-3B66DBAC0304}"/>
    <dgm:cxn modelId="{1E7209D0-0A89-4691-B88D-992FAEC8B6EB}" srcId="{CA3B22EE-8142-46F9-8BA4-BEDF6BF71485}" destId="{A057AF2F-F8A7-403B-BA24-E64E97C4C089}" srcOrd="0" destOrd="0" parTransId="{F6068A41-C39A-499C-B881-0CB86E118F7E}" sibTransId="{34F0D6A2-F871-432F-B567-6215CD3B2E8C}"/>
    <dgm:cxn modelId="{91D27C78-9310-4307-98DA-54A0B7BC82DB}" type="presOf" srcId="{25223ADA-A86C-4E98-9158-F24986E9687A}" destId="{A5496E05-6507-4F0D-971B-76C9C0982119}" srcOrd="0" destOrd="0" presId="urn:microsoft.com/office/officeart/2005/8/layout/vList2"/>
    <dgm:cxn modelId="{F69A0958-F2BB-4B54-BFA5-1A2460FB0193}" type="presParOf" srcId="{A5496E05-6507-4F0D-971B-76C9C0982119}" destId="{0505BC5A-DF11-4849-9148-C90FB5D558CB}" srcOrd="0" destOrd="0" presId="urn:microsoft.com/office/officeart/2005/8/layout/vList2"/>
    <dgm:cxn modelId="{0A66E97A-38E1-40E2-850F-1FEFB2CA2D01}" type="presParOf" srcId="{A5496E05-6507-4F0D-971B-76C9C0982119}" destId="{76FB8E10-030A-4C27-9A79-27A78C3E8163}" srcOrd="1" destOrd="0" presId="urn:microsoft.com/office/officeart/2005/8/layout/vList2"/>
    <dgm:cxn modelId="{BABED0FB-4CC8-4388-82DA-870D5455193D}" type="presParOf" srcId="{A5496E05-6507-4F0D-971B-76C9C0982119}" destId="{EEAEA590-37F9-45D8-A3D7-02F20A24521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C46ED3-6DE9-4E20-A1BC-24B8EE2954BB}" type="doc">
      <dgm:prSet loTypeId="urn:microsoft.com/office/officeart/2005/8/layout/funnel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C46836-8754-4A47-A184-F15722836371}">
      <dgm:prSet phldrT="[Текст]" custT="1"/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 smtClean="0">
              <a:latin typeface="Calibri" pitchFamily="34" charset="0"/>
            </a:rPr>
            <a:t>Собственное творчество</a:t>
          </a:r>
          <a:endParaRPr lang="ru-RU" sz="1800" b="1" dirty="0">
            <a:latin typeface="Calibri" pitchFamily="34" charset="0"/>
          </a:endParaRPr>
        </a:p>
      </dgm:t>
    </dgm:pt>
    <dgm:pt modelId="{60179299-7D84-4A64-9851-9E134190164D}" type="parTrans" cxnId="{0F76B64F-C01F-4FFE-9192-6E69F0DB784D}">
      <dgm:prSet/>
      <dgm:spPr/>
      <dgm:t>
        <a:bodyPr/>
        <a:lstStyle/>
        <a:p>
          <a:endParaRPr lang="ru-RU"/>
        </a:p>
      </dgm:t>
    </dgm:pt>
    <dgm:pt modelId="{D1DD86A2-9B1F-473F-9FFF-75ACAED4BB8D}" type="sibTrans" cxnId="{0F76B64F-C01F-4FFE-9192-6E69F0DB784D}">
      <dgm:prSet/>
      <dgm:spPr/>
      <dgm:t>
        <a:bodyPr/>
        <a:lstStyle/>
        <a:p>
          <a:endParaRPr lang="ru-RU"/>
        </a:p>
      </dgm:t>
    </dgm:pt>
    <dgm:pt modelId="{821BA78B-6670-4187-B1EC-097FFD4C5030}">
      <dgm:prSet phldrT="[Текст]" custT="1"/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 smtClean="0">
              <a:latin typeface="Calibri" pitchFamily="34" charset="0"/>
            </a:rPr>
            <a:t>Увидели и скопировали</a:t>
          </a:r>
          <a:endParaRPr lang="ru-RU" sz="1800" b="1" dirty="0">
            <a:latin typeface="Calibri" pitchFamily="34" charset="0"/>
          </a:endParaRPr>
        </a:p>
      </dgm:t>
    </dgm:pt>
    <dgm:pt modelId="{D818684F-B1A3-43DF-B035-5300D2FAC1D4}" type="parTrans" cxnId="{C2606690-0C04-4995-BBDF-3A7FCC6089D4}">
      <dgm:prSet/>
      <dgm:spPr/>
      <dgm:t>
        <a:bodyPr/>
        <a:lstStyle/>
        <a:p>
          <a:endParaRPr lang="ru-RU"/>
        </a:p>
      </dgm:t>
    </dgm:pt>
    <dgm:pt modelId="{D15689F8-B310-4B30-A15F-5EC41AB03719}" type="sibTrans" cxnId="{C2606690-0C04-4995-BBDF-3A7FCC6089D4}">
      <dgm:prSet/>
      <dgm:spPr/>
      <dgm:t>
        <a:bodyPr/>
        <a:lstStyle/>
        <a:p>
          <a:endParaRPr lang="ru-RU"/>
        </a:p>
      </dgm:t>
    </dgm:pt>
    <dgm:pt modelId="{92128A39-FAD3-485A-8F8B-3A852692B3BF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accent2"/>
              </a:solidFill>
              <a:latin typeface="Calibri" pitchFamily="34" charset="0"/>
            </a:rPr>
            <a:t>Собственная услуга</a:t>
          </a:r>
          <a:endParaRPr lang="ru-RU" sz="2000" b="1" dirty="0">
            <a:solidFill>
              <a:schemeClr val="accent2"/>
            </a:solidFill>
            <a:latin typeface="Calibri" pitchFamily="34" charset="0"/>
          </a:endParaRPr>
        </a:p>
      </dgm:t>
    </dgm:pt>
    <dgm:pt modelId="{ED9CC62C-7BDB-4D58-95CB-4534FA0143C8}" type="parTrans" cxnId="{D40C7DA3-EFFF-4644-9F25-C73F2542F79E}">
      <dgm:prSet/>
      <dgm:spPr/>
      <dgm:t>
        <a:bodyPr/>
        <a:lstStyle/>
        <a:p>
          <a:endParaRPr lang="ru-RU"/>
        </a:p>
      </dgm:t>
    </dgm:pt>
    <dgm:pt modelId="{94DC91C5-D7E4-4962-806A-FAF8887ABEB5}" type="sibTrans" cxnId="{D40C7DA3-EFFF-4644-9F25-C73F2542F79E}">
      <dgm:prSet/>
      <dgm:spPr/>
      <dgm:t>
        <a:bodyPr/>
        <a:lstStyle/>
        <a:p>
          <a:endParaRPr lang="ru-RU"/>
        </a:p>
      </dgm:t>
    </dgm:pt>
    <dgm:pt modelId="{F5E7A1ED-8A87-4FA6-89E2-A95776AAD9B7}">
      <dgm:prSet phldrT="[Текст]" custT="1"/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 smtClean="0">
              <a:latin typeface="Calibri" pitchFamily="34" charset="0"/>
            </a:rPr>
            <a:t>Получили от других и применили </a:t>
          </a:r>
          <a:endParaRPr lang="ru-RU" sz="1800" b="1" dirty="0">
            <a:latin typeface="Calibri" pitchFamily="34" charset="0"/>
          </a:endParaRPr>
        </a:p>
      </dgm:t>
    </dgm:pt>
    <dgm:pt modelId="{D78438C4-9221-447C-B654-B53BABA9DB59}" type="parTrans" cxnId="{008513B0-65E2-43AC-B83D-4462D6D42646}">
      <dgm:prSet/>
      <dgm:spPr/>
      <dgm:t>
        <a:bodyPr/>
        <a:lstStyle/>
        <a:p>
          <a:endParaRPr lang="ru-RU"/>
        </a:p>
      </dgm:t>
    </dgm:pt>
    <dgm:pt modelId="{DC2572EC-A001-486F-BC38-DA1890A9A541}" type="sibTrans" cxnId="{008513B0-65E2-43AC-B83D-4462D6D42646}">
      <dgm:prSet/>
      <dgm:spPr/>
      <dgm:t>
        <a:bodyPr/>
        <a:lstStyle/>
        <a:p>
          <a:endParaRPr lang="ru-RU"/>
        </a:p>
      </dgm:t>
    </dgm:pt>
    <dgm:pt modelId="{FEFF5E7C-615F-4FB8-A8F5-2462717E46EE}">
      <dgm:prSet/>
      <dgm:spPr/>
      <dgm:t>
        <a:bodyPr/>
        <a:lstStyle/>
        <a:p>
          <a:endParaRPr lang="ru-RU"/>
        </a:p>
      </dgm:t>
    </dgm:pt>
    <dgm:pt modelId="{18835E63-B7F8-401B-B0B2-F6CA6EF7FB2C}" type="parTrans" cxnId="{FB9EA480-1F72-47F3-8B1E-87D505822016}">
      <dgm:prSet/>
      <dgm:spPr/>
      <dgm:t>
        <a:bodyPr/>
        <a:lstStyle/>
        <a:p>
          <a:endParaRPr lang="ru-RU"/>
        </a:p>
      </dgm:t>
    </dgm:pt>
    <dgm:pt modelId="{96657E81-5944-45B0-817B-49FE486E920E}" type="sibTrans" cxnId="{FB9EA480-1F72-47F3-8B1E-87D505822016}">
      <dgm:prSet/>
      <dgm:spPr/>
      <dgm:t>
        <a:bodyPr/>
        <a:lstStyle/>
        <a:p>
          <a:endParaRPr lang="ru-RU"/>
        </a:p>
      </dgm:t>
    </dgm:pt>
    <dgm:pt modelId="{D10CEEBE-3A33-4D43-ABC3-9C8813FD2115}">
      <dgm:prSet/>
      <dgm:spPr/>
      <dgm:t>
        <a:bodyPr/>
        <a:lstStyle/>
        <a:p>
          <a:endParaRPr lang="ru-RU"/>
        </a:p>
      </dgm:t>
    </dgm:pt>
    <dgm:pt modelId="{DAA21EC6-6F20-470F-AD69-E483A2902467}" type="parTrans" cxnId="{09009118-3228-48CE-9A13-3466176B1512}">
      <dgm:prSet/>
      <dgm:spPr/>
      <dgm:t>
        <a:bodyPr/>
        <a:lstStyle/>
        <a:p>
          <a:endParaRPr lang="ru-RU"/>
        </a:p>
      </dgm:t>
    </dgm:pt>
    <dgm:pt modelId="{3F662253-7C86-44E4-A2F2-C4128FF0CB15}" type="sibTrans" cxnId="{09009118-3228-48CE-9A13-3466176B1512}">
      <dgm:prSet/>
      <dgm:spPr/>
      <dgm:t>
        <a:bodyPr/>
        <a:lstStyle/>
        <a:p>
          <a:endParaRPr lang="ru-RU"/>
        </a:p>
      </dgm:t>
    </dgm:pt>
    <dgm:pt modelId="{46FD246D-D991-4689-A568-5E4E1D172731}">
      <dgm:prSet/>
      <dgm:spPr/>
      <dgm:t>
        <a:bodyPr/>
        <a:lstStyle/>
        <a:p>
          <a:endParaRPr lang="ru-RU"/>
        </a:p>
      </dgm:t>
    </dgm:pt>
    <dgm:pt modelId="{6D9D6A5B-7790-45AA-AF86-A84F9DFE1DB1}" type="parTrans" cxnId="{E94F707A-5334-4908-9B0F-19B148F37DBB}">
      <dgm:prSet/>
      <dgm:spPr/>
      <dgm:t>
        <a:bodyPr/>
        <a:lstStyle/>
        <a:p>
          <a:endParaRPr lang="ru-RU"/>
        </a:p>
      </dgm:t>
    </dgm:pt>
    <dgm:pt modelId="{425A311E-5C7C-4B88-AAD3-8899C6948A54}" type="sibTrans" cxnId="{E94F707A-5334-4908-9B0F-19B148F37DBB}">
      <dgm:prSet/>
      <dgm:spPr/>
      <dgm:t>
        <a:bodyPr/>
        <a:lstStyle/>
        <a:p>
          <a:endParaRPr lang="ru-RU"/>
        </a:p>
      </dgm:t>
    </dgm:pt>
    <dgm:pt modelId="{31C34C51-7E75-4494-AA28-2A2EE8F45BFB}">
      <dgm:prSet/>
      <dgm:spPr/>
      <dgm:t>
        <a:bodyPr/>
        <a:lstStyle/>
        <a:p>
          <a:endParaRPr lang="ru-RU"/>
        </a:p>
      </dgm:t>
    </dgm:pt>
    <dgm:pt modelId="{C61D9331-6668-4468-9D17-628BCA1DE1E2}" type="parTrans" cxnId="{83EB5D0F-A9C9-4A00-BFEC-7FE6AAF0ADD6}">
      <dgm:prSet/>
      <dgm:spPr/>
      <dgm:t>
        <a:bodyPr/>
        <a:lstStyle/>
        <a:p>
          <a:endParaRPr lang="ru-RU"/>
        </a:p>
      </dgm:t>
    </dgm:pt>
    <dgm:pt modelId="{9258D80D-8AB7-49B2-8C93-D8012D78B1DC}" type="sibTrans" cxnId="{83EB5D0F-A9C9-4A00-BFEC-7FE6AAF0ADD6}">
      <dgm:prSet/>
      <dgm:spPr/>
      <dgm:t>
        <a:bodyPr/>
        <a:lstStyle/>
        <a:p>
          <a:endParaRPr lang="ru-RU"/>
        </a:p>
      </dgm:t>
    </dgm:pt>
    <dgm:pt modelId="{EB7705E6-E9BF-490F-8E27-0A674441AD74}">
      <dgm:prSet/>
      <dgm:spPr/>
      <dgm:t>
        <a:bodyPr/>
        <a:lstStyle/>
        <a:p>
          <a:endParaRPr lang="ru-RU"/>
        </a:p>
      </dgm:t>
    </dgm:pt>
    <dgm:pt modelId="{F083010C-76F0-4F74-AEE4-FDC705AA0C6C}" type="parTrans" cxnId="{F40EF265-AA64-42EA-823E-4DE57572A35A}">
      <dgm:prSet/>
      <dgm:spPr/>
      <dgm:t>
        <a:bodyPr/>
        <a:lstStyle/>
        <a:p>
          <a:endParaRPr lang="ru-RU"/>
        </a:p>
      </dgm:t>
    </dgm:pt>
    <dgm:pt modelId="{7657337E-A9AA-42E5-9963-D3B0655C1EA8}" type="sibTrans" cxnId="{F40EF265-AA64-42EA-823E-4DE57572A35A}">
      <dgm:prSet/>
      <dgm:spPr/>
      <dgm:t>
        <a:bodyPr/>
        <a:lstStyle/>
        <a:p>
          <a:endParaRPr lang="ru-RU"/>
        </a:p>
      </dgm:t>
    </dgm:pt>
    <dgm:pt modelId="{FE00DF2D-3F41-486F-911A-B1295A95CA54}" type="pres">
      <dgm:prSet presAssocID="{9EC46ED3-6DE9-4E20-A1BC-24B8EE2954BB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C1D005-00D5-49EA-99FE-993F85AD75A3}" type="pres">
      <dgm:prSet presAssocID="{9EC46ED3-6DE9-4E20-A1BC-24B8EE2954BB}" presName="ellipse" presStyleLbl="trBgShp" presStyleIdx="0" presStyleCnt="1" custScaleX="112714"/>
      <dgm:spPr/>
    </dgm:pt>
    <dgm:pt modelId="{2EDF82AC-96EA-4DCF-9B93-D711580D2625}" type="pres">
      <dgm:prSet presAssocID="{9EC46ED3-6DE9-4E20-A1BC-24B8EE2954BB}" presName="arrow1" presStyleLbl="fgShp" presStyleIdx="0" presStyleCnt="1" custScaleX="85496" custScaleY="134777" custLinFactNeighborX="10963" custLinFactNeighborY="89343"/>
      <dgm:spPr/>
    </dgm:pt>
    <dgm:pt modelId="{3C607067-EE5A-4E9F-BB0F-44CBDB215F88}" type="pres">
      <dgm:prSet presAssocID="{9EC46ED3-6DE9-4E20-A1BC-24B8EE2954BB}" presName="rectangle" presStyleLbl="revTx" presStyleIdx="0" presStyleCnt="1" custScaleX="116736" custScaleY="116302" custLinFactNeighborX="-607" custLinFactNeighborY="327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D5A3E-04D3-4949-9CFB-9CE5EE622854}" type="pres">
      <dgm:prSet presAssocID="{821BA78B-6670-4187-B1EC-097FFD4C5030}" presName="item1" presStyleLbl="node1" presStyleIdx="0" presStyleCnt="3" custScaleX="162507" custScaleY="946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D63A4C-A9EC-47BF-9BEC-04EC2AAD34A8}" type="pres">
      <dgm:prSet presAssocID="{F5E7A1ED-8A87-4FA6-89E2-A95776AAD9B7}" presName="item2" presStyleLbl="node1" presStyleIdx="1" presStyleCnt="3" custScaleX="150392" custScaleY="94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66A5A-553C-40D2-86F0-95A074FCE69D}" type="pres">
      <dgm:prSet presAssocID="{92128A39-FAD3-485A-8F8B-3A852692B3BF}" presName="item3" presStyleLbl="node1" presStyleIdx="2" presStyleCnt="3" custScaleX="137522" custScaleY="64137" custLinFactNeighborY="41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CC70B3-DFD2-4FF7-87BC-92C62A87C53D}" type="pres">
      <dgm:prSet presAssocID="{9EC46ED3-6DE9-4E20-A1BC-24B8EE2954BB}" presName="funnel" presStyleLbl="trAlignAcc1" presStyleIdx="0" presStyleCnt="1" custScaleX="142857" custScaleY="102513" custLinFactNeighborX="0" custLinFactNeighborY="4974"/>
      <dgm:spPr/>
    </dgm:pt>
  </dgm:ptLst>
  <dgm:cxnLst>
    <dgm:cxn modelId="{F40EF265-AA64-42EA-823E-4DE57572A35A}" srcId="{9EC46ED3-6DE9-4E20-A1BC-24B8EE2954BB}" destId="{EB7705E6-E9BF-490F-8E27-0A674441AD74}" srcOrd="8" destOrd="0" parTransId="{F083010C-76F0-4F74-AEE4-FDC705AA0C6C}" sibTransId="{7657337E-A9AA-42E5-9963-D3B0655C1EA8}"/>
    <dgm:cxn modelId="{09009118-3228-48CE-9A13-3466176B1512}" srcId="{9EC46ED3-6DE9-4E20-A1BC-24B8EE2954BB}" destId="{D10CEEBE-3A33-4D43-ABC3-9C8813FD2115}" srcOrd="5" destOrd="0" parTransId="{DAA21EC6-6F20-470F-AD69-E483A2902467}" sibTransId="{3F662253-7C86-44E4-A2F2-C4128FF0CB15}"/>
    <dgm:cxn modelId="{BC6185EA-F847-4D8B-A9DD-CAE32298CB3A}" type="presOf" srcId="{92128A39-FAD3-485A-8F8B-3A852692B3BF}" destId="{3C607067-EE5A-4E9F-BB0F-44CBDB215F88}" srcOrd="0" destOrd="0" presId="urn:microsoft.com/office/officeart/2005/8/layout/funnel1"/>
    <dgm:cxn modelId="{FB9EA480-1F72-47F3-8B1E-87D505822016}" srcId="{9EC46ED3-6DE9-4E20-A1BC-24B8EE2954BB}" destId="{FEFF5E7C-615F-4FB8-A8F5-2462717E46EE}" srcOrd="4" destOrd="0" parTransId="{18835E63-B7F8-401B-B0B2-F6CA6EF7FB2C}" sibTransId="{96657E81-5944-45B0-817B-49FE486E920E}"/>
    <dgm:cxn modelId="{512FC50A-BEA6-46DE-BE7B-1D2720DE8BFF}" type="presOf" srcId="{B9C46836-8754-4A47-A184-F15722836371}" destId="{38066A5A-553C-40D2-86F0-95A074FCE69D}" srcOrd="0" destOrd="0" presId="urn:microsoft.com/office/officeart/2005/8/layout/funnel1"/>
    <dgm:cxn modelId="{C4C75565-0A42-41AE-894F-499A82CC0C6D}" type="presOf" srcId="{F5E7A1ED-8A87-4FA6-89E2-A95776AAD9B7}" destId="{9A7D5A3E-04D3-4949-9CFB-9CE5EE622854}" srcOrd="0" destOrd="0" presId="urn:microsoft.com/office/officeart/2005/8/layout/funnel1"/>
    <dgm:cxn modelId="{C2606690-0C04-4995-BBDF-3A7FCC6089D4}" srcId="{9EC46ED3-6DE9-4E20-A1BC-24B8EE2954BB}" destId="{821BA78B-6670-4187-B1EC-097FFD4C5030}" srcOrd="1" destOrd="0" parTransId="{D818684F-B1A3-43DF-B035-5300D2FAC1D4}" sibTransId="{D15689F8-B310-4B30-A15F-5EC41AB03719}"/>
    <dgm:cxn modelId="{83EB5D0F-A9C9-4A00-BFEC-7FE6AAF0ADD6}" srcId="{9EC46ED3-6DE9-4E20-A1BC-24B8EE2954BB}" destId="{31C34C51-7E75-4494-AA28-2A2EE8F45BFB}" srcOrd="7" destOrd="0" parTransId="{C61D9331-6668-4468-9D17-628BCA1DE1E2}" sibTransId="{9258D80D-8AB7-49B2-8C93-D8012D78B1DC}"/>
    <dgm:cxn modelId="{0F76B64F-C01F-4FFE-9192-6E69F0DB784D}" srcId="{9EC46ED3-6DE9-4E20-A1BC-24B8EE2954BB}" destId="{B9C46836-8754-4A47-A184-F15722836371}" srcOrd="0" destOrd="0" parTransId="{60179299-7D84-4A64-9851-9E134190164D}" sibTransId="{D1DD86A2-9B1F-473F-9FFF-75ACAED4BB8D}"/>
    <dgm:cxn modelId="{008513B0-65E2-43AC-B83D-4462D6D42646}" srcId="{9EC46ED3-6DE9-4E20-A1BC-24B8EE2954BB}" destId="{F5E7A1ED-8A87-4FA6-89E2-A95776AAD9B7}" srcOrd="2" destOrd="0" parTransId="{D78438C4-9221-447C-B654-B53BABA9DB59}" sibTransId="{DC2572EC-A001-486F-BC38-DA1890A9A541}"/>
    <dgm:cxn modelId="{3040566F-7C86-455E-9AB3-F33CF9EE39EB}" type="presOf" srcId="{821BA78B-6670-4187-B1EC-097FFD4C5030}" destId="{24D63A4C-A9EC-47BF-9BEC-04EC2AAD34A8}" srcOrd="0" destOrd="0" presId="urn:microsoft.com/office/officeart/2005/8/layout/funnel1"/>
    <dgm:cxn modelId="{E5554210-7FED-4CB7-AEB7-A086FFFE22EF}" type="presOf" srcId="{9EC46ED3-6DE9-4E20-A1BC-24B8EE2954BB}" destId="{FE00DF2D-3F41-486F-911A-B1295A95CA54}" srcOrd="0" destOrd="0" presId="urn:microsoft.com/office/officeart/2005/8/layout/funnel1"/>
    <dgm:cxn modelId="{E94F707A-5334-4908-9B0F-19B148F37DBB}" srcId="{9EC46ED3-6DE9-4E20-A1BC-24B8EE2954BB}" destId="{46FD246D-D991-4689-A568-5E4E1D172731}" srcOrd="6" destOrd="0" parTransId="{6D9D6A5B-7790-45AA-AF86-A84F9DFE1DB1}" sibTransId="{425A311E-5C7C-4B88-AAD3-8899C6948A54}"/>
    <dgm:cxn modelId="{D40C7DA3-EFFF-4644-9F25-C73F2542F79E}" srcId="{9EC46ED3-6DE9-4E20-A1BC-24B8EE2954BB}" destId="{92128A39-FAD3-485A-8F8B-3A852692B3BF}" srcOrd="3" destOrd="0" parTransId="{ED9CC62C-7BDB-4D58-95CB-4534FA0143C8}" sibTransId="{94DC91C5-D7E4-4962-806A-FAF8887ABEB5}"/>
    <dgm:cxn modelId="{FD4F6979-C48C-43FC-93E5-AE076DC6B670}" type="presParOf" srcId="{FE00DF2D-3F41-486F-911A-B1295A95CA54}" destId="{25C1D005-00D5-49EA-99FE-993F85AD75A3}" srcOrd="0" destOrd="0" presId="urn:microsoft.com/office/officeart/2005/8/layout/funnel1"/>
    <dgm:cxn modelId="{EFB5D35D-456C-47C0-A952-FFB398A6FE6C}" type="presParOf" srcId="{FE00DF2D-3F41-486F-911A-B1295A95CA54}" destId="{2EDF82AC-96EA-4DCF-9B93-D711580D2625}" srcOrd="1" destOrd="0" presId="urn:microsoft.com/office/officeart/2005/8/layout/funnel1"/>
    <dgm:cxn modelId="{8639C416-F5A7-4971-A6F1-3E28921EA354}" type="presParOf" srcId="{FE00DF2D-3F41-486F-911A-B1295A95CA54}" destId="{3C607067-EE5A-4E9F-BB0F-44CBDB215F88}" srcOrd="2" destOrd="0" presId="urn:microsoft.com/office/officeart/2005/8/layout/funnel1"/>
    <dgm:cxn modelId="{AE6A346B-CB97-49D8-939D-4FB7558BF131}" type="presParOf" srcId="{FE00DF2D-3F41-486F-911A-B1295A95CA54}" destId="{9A7D5A3E-04D3-4949-9CFB-9CE5EE622854}" srcOrd="3" destOrd="0" presId="urn:microsoft.com/office/officeart/2005/8/layout/funnel1"/>
    <dgm:cxn modelId="{7089D483-5526-4C0D-8CC2-9AECEB4F0FCC}" type="presParOf" srcId="{FE00DF2D-3F41-486F-911A-B1295A95CA54}" destId="{24D63A4C-A9EC-47BF-9BEC-04EC2AAD34A8}" srcOrd="4" destOrd="0" presId="urn:microsoft.com/office/officeart/2005/8/layout/funnel1"/>
    <dgm:cxn modelId="{25AEC18B-AE36-492E-9795-591E3C6B91B8}" type="presParOf" srcId="{FE00DF2D-3F41-486F-911A-B1295A95CA54}" destId="{38066A5A-553C-40D2-86F0-95A074FCE69D}" srcOrd="5" destOrd="0" presId="urn:microsoft.com/office/officeart/2005/8/layout/funnel1"/>
    <dgm:cxn modelId="{E7D6D945-D025-45C1-B875-7097C7DC83C9}" type="presParOf" srcId="{FE00DF2D-3F41-486F-911A-B1295A95CA54}" destId="{94CC70B3-DFD2-4FF7-87BC-92C62A87C53D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E6A20A-8A60-4799-AD1D-0424B2165091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99B4C1-EE55-4566-A3FB-85CE9A727968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Массовое и серийное производство</a:t>
          </a:r>
          <a:endParaRPr lang="ru-RU" b="1" dirty="0">
            <a:solidFill>
              <a:schemeClr val="tx1"/>
            </a:solidFill>
          </a:endParaRPr>
        </a:p>
      </dgm:t>
    </dgm:pt>
    <dgm:pt modelId="{DF0FAECE-B209-4C68-AE80-E72FAFA920D6}" type="parTrans" cxnId="{977FBC23-B22C-41BA-989C-41197AF0BBAF}">
      <dgm:prSet/>
      <dgm:spPr/>
      <dgm:t>
        <a:bodyPr/>
        <a:lstStyle/>
        <a:p>
          <a:endParaRPr lang="ru-RU"/>
        </a:p>
      </dgm:t>
    </dgm:pt>
    <dgm:pt modelId="{AEB47462-AB13-45D0-BCCC-743435EA575D}" type="sibTrans" cxnId="{977FBC23-B22C-41BA-989C-41197AF0BBAF}">
      <dgm:prSet/>
      <dgm:spPr/>
      <dgm:t>
        <a:bodyPr/>
        <a:lstStyle/>
        <a:p>
          <a:endParaRPr lang="ru-RU"/>
        </a:p>
      </dgm:t>
    </dgm:pt>
    <dgm:pt modelId="{4E721841-82A2-4B18-A3F5-36296818076D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>
              <a:solidFill>
                <a:schemeClr val="tx1"/>
              </a:solidFill>
            </a:rPr>
            <a:t>Индивидуальное, штучное производство</a:t>
          </a:r>
        </a:p>
      </dgm:t>
    </dgm:pt>
    <dgm:pt modelId="{EA33A6C5-FFC4-4DDD-86A2-9A34478663B9}" type="parTrans" cxnId="{96338C26-33BF-4370-8267-E5D596F0CCAF}">
      <dgm:prSet/>
      <dgm:spPr/>
      <dgm:t>
        <a:bodyPr/>
        <a:lstStyle/>
        <a:p>
          <a:endParaRPr lang="ru-RU"/>
        </a:p>
      </dgm:t>
    </dgm:pt>
    <dgm:pt modelId="{0F87209A-34FC-41E9-9166-F2C33EC58513}" type="sibTrans" cxnId="{96338C26-33BF-4370-8267-E5D596F0CCAF}">
      <dgm:prSet/>
      <dgm:spPr/>
      <dgm:t>
        <a:bodyPr/>
        <a:lstStyle/>
        <a:p>
          <a:endParaRPr lang="ru-RU"/>
        </a:p>
      </dgm:t>
    </dgm:pt>
    <dgm:pt modelId="{90E41BBD-1ACA-4F27-8C40-71535B60AF65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err="1" smtClean="0">
              <a:solidFill>
                <a:schemeClr val="tx1"/>
              </a:solidFill>
            </a:rPr>
            <a:t>Субконтрактинг</a:t>
          </a:r>
          <a:endParaRPr lang="ru-RU" b="1" dirty="0" smtClean="0">
            <a:solidFill>
              <a:schemeClr val="tx1"/>
            </a:solidFill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E0FB2B2D-9AB2-4F85-991E-BF91CE0F552C}" type="parTrans" cxnId="{ED59E421-FE7C-4CC8-AA19-B08BA285B1C6}">
      <dgm:prSet/>
      <dgm:spPr/>
      <dgm:t>
        <a:bodyPr/>
        <a:lstStyle/>
        <a:p>
          <a:endParaRPr lang="ru-RU"/>
        </a:p>
      </dgm:t>
    </dgm:pt>
    <dgm:pt modelId="{624D79C5-8535-433B-8436-F776946C2850}" type="sibTrans" cxnId="{ED59E421-FE7C-4CC8-AA19-B08BA285B1C6}">
      <dgm:prSet/>
      <dgm:spPr/>
      <dgm:t>
        <a:bodyPr/>
        <a:lstStyle/>
        <a:p>
          <a:endParaRPr lang="ru-RU"/>
        </a:p>
      </dgm:t>
    </dgm:pt>
    <dgm:pt modelId="{C50E8F57-8161-4B8B-85E6-D38BCAC33640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Фандрайзинг</a:t>
          </a:r>
          <a:r>
            <a:rPr lang="ru-RU" b="1" dirty="0" smtClean="0">
              <a:solidFill>
                <a:schemeClr val="tx1"/>
              </a:solidFill>
            </a:rPr>
            <a:t> </a:t>
          </a:r>
          <a:endParaRPr lang="ru-RU" b="1" dirty="0">
            <a:solidFill>
              <a:schemeClr val="tx1"/>
            </a:solidFill>
          </a:endParaRPr>
        </a:p>
      </dgm:t>
    </dgm:pt>
    <dgm:pt modelId="{CD47F926-C895-489C-A9FB-511A06ACBF93}" type="parTrans" cxnId="{C64AD84D-3530-437C-A9DA-DD0884AF3786}">
      <dgm:prSet/>
      <dgm:spPr/>
      <dgm:t>
        <a:bodyPr/>
        <a:lstStyle/>
        <a:p>
          <a:endParaRPr lang="ru-RU"/>
        </a:p>
      </dgm:t>
    </dgm:pt>
    <dgm:pt modelId="{51E015D8-B013-4CF3-AF64-E753009C280B}" type="sibTrans" cxnId="{C64AD84D-3530-437C-A9DA-DD0884AF3786}">
      <dgm:prSet/>
      <dgm:spPr/>
      <dgm:t>
        <a:bodyPr/>
        <a:lstStyle/>
        <a:p>
          <a:endParaRPr lang="ru-RU"/>
        </a:p>
      </dgm:t>
    </dgm:pt>
    <dgm:pt modelId="{48D10110-8F7D-41CB-BA5D-68EAB4D7EB70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Холдинг</a:t>
          </a:r>
          <a:endParaRPr lang="ru-RU" b="1" dirty="0">
            <a:solidFill>
              <a:schemeClr val="tx1"/>
            </a:solidFill>
          </a:endParaRPr>
        </a:p>
      </dgm:t>
    </dgm:pt>
    <dgm:pt modelId="{92AD92E0-B6C2-4776-B3CD-ED36ACB4C85F}" type="parTrans" cxnId="{ADF6F64D-09C8-4CD1-984E-DB68391CF635}">
      <dgm:prSet/>
      <dgm:spPr/>
      <dgm:t>
        <a:bodyPr/>
        <a:lstStyle/>
        <a:p>
          <a:endParaRPr lang="ru-RU"/>
        </a:p>
      </dgm:t>
    </dgm:pt>
    <dgm:pt modelId="{2D3A026F-EFA3-4E1D-A667-EAB7E154E07C}" type="sibTrans" cxnId="{ADF6F64D-09C8-4CD1-984E-DB68391CF635}">
      <dgm:prSet/>
      <dgm:spPr/>
      <dgm:t>
        <a:bodyPr/>
        <a:lstStyle/>
        <a:p>
          <a:endParaRPr lang="ru-RU"/>
        </a:p>
      </dgm:t>
    </dgm:pt>
    <dgm:pt modelId="{4BDCA29E-CF61-4369-830F-5F091D8E4AFD}" type="pres">
      <dgm:prSet presAssocID="{A2E6A20A-8A60-4799-AD1D-0424B216509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4F5F2F-67C4-41D6-818B-DEBA2E61CC30}" type="pres">
      <dgm:prSet presAssocID="{A2E6A20A-8A60-4799-AD1D-0424B2165091}" presName="cycle" presStyleCnt="0"/>
      <dgm:spPr/>
    </dgm:pt>
    <dgm:pt modelId="{359D54DA-3CB4-4445-99A2-3492D18A428A}" type="pres">
      <dgm:prSet presAssocID="{5D99B4C1-EE55-4566-A3FB-85CE9A727968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252138-4D05-41F9-B3B6-5B59AC909EA9}" type="pres">
      <dgm:prSet presAssocID="{AEB47462-AB13-45D0-BCCC-743435EA575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D799AE91-9F91-458A-A33F-AB7C213F09C2}" type="pres">
      <dgm:prSet presAssocID="{4E721841-82A2-4B18-A3F5-36296818076D}" presName="nodeFollowingNodes" presStyleLbl="node1" presStyleIdx="1" presStyleCnt="5" custRadScaleRad="97551" custRadScaleInc="158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CB9CEF-A5A5-4EF8-B8CF-FB5377696752}" type="pres">
      <dgm:prSet presAssocID="{90E41BBD-1ACA-4F27-8C40-71535B60AF65}" presName="nodeFollowingNodes" presStyleLbl="node1" presStyleIdx="2" presStyleCnt="5" custScaleY="103358" custRadScaleRad="98858" custRadScaleInc="-15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BD463-EB1C-42AD-A17B-C663B409108F}" type="pres">
      <dgm:prSet presAssocID="{C50E8F57-8161-4B8B-85E6-D38BCAC33640}" presName="nodeFollowingNodes" presStyleLbl="node1" presStyleIdx="3" presStyleCnt="5" custScaleY="110628" custRadScaleRad="96345" custRadScaleInc="16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87ACD4-15B1-4E0F-B4A0-8144BBBEEA28}" type="pres">
      <dgm:prSet presAssocID="{48D10110-8F7D-41CB-BA5D-68EAB4D7EB70}" presName="nodeFollowingNodes" presStyleLbl="node1" presStyleIdx="4" presStyleCnt="5" custRadScaleRad="96874" custRadScaleInc="-119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D6F4E4-57AB-43B5-BD55-0F6383E4BCA9}" type="presOf" srcId="{AEB47462-AB13-45D0-BCCC-743435EA575D}" destId="{FE252138-4D05-41F9-B3B6-5B59AC909EA9}" srcOrd="0" destOrd="0" presId="urn:microsoft.com/office/officeart/2005/8/layout/cycle3"/>
    <dgm:cxn modelId="{ED59E421-FE7C-4CC8-AA19-B08BA285B1C6}" srcId="{A2E6A20A-8A60-4799-AD1D-0424B2165091}" destId="{90E41BBD-1ACA-4F27-8C40-71535B60AF65}" srcOrd="2" destOrd="0" parTransId="{E0FB2B2D-9AB2-4F85-991E-BF91CE0F552C}" sibTransId="{624D79C5-8535-433B-8436-F776946C2850}"/>
    <dgm:cxn modelId="{E4E24601-B38D-4E51-821F-E713CFB980C9}" type="presOf" srcId="{C50E8F57-8161-4B8B-85E6-D38BCAC33640}" destId="{50BBD463-EB1C-42AD-A17B-C663B409108F}" srcOrd="0" destOrd="0" presId="urn:microsoft.com/office/officeart/2005/8/layout/cycle3"/>
    <dgm:cxn modelId="{BE8C7F0B-4718-445B-94F4-82CB5211BF52}" type="presOf" srcId="{4E721841-82A2-4B18-A3F5-36296818076D}" destId="{D799AE91-9F91-458A-A33F-AB7C213F09C2}" srcOrd="0" destOrd="0" presId="urn:microsoft.com/office/officeart/2005/8/layout/cycle3"/>
    <dgm:cxn modelId="{5C646D2C-F337-4141-B017-BB6069F75360}" type="presOf" srcId="{48D10110-8F7D-41CB-BA5D-68EAB4D7EB70}" destId="{8A87ACD4-15B1-4E0F-B4A0-8144BBBEEA28}" srcOrd="0" destOrd="0" presId="urn:microsoft.com/office/officeart/2005/8/layout/cycle3"/>
    <dgm:cxn modelId="{977FBC23-B22C-41BA-989C-41197AF0BBAF}" srcId="{A2E6A20A-8A60-4799-AD1D-0424B2165091}" destId="{5D99B4C1-EE55-4566-A3FB-85CE9A727968}" srcOrd="0" destOrd="0" parTransId="{DF0FAECE-B209-4C68-AE80-E72FAFA920D6}" sibTransId="{AEB47462-AB13-45D0-BCCC-743435EA575D}"/>
    <dgm:cxn modelId="{2C47EA27-9EDA-477A-A2B2-9FB9B12364B5}" type="presOf" srcId="{5D99B4C1-EE55-4566-A3FB-85CE9A727968}" destId="{359D54DA-3CB4-4445-99A2-3492D18A428A}" srcOrd="0" destOrd="0" presId="urn:microsoft.com/office/officeart/2005/8/layout/cycle3"/>
    <dgm:cxn modelId="{96338C26-33BF-4370-8267-E5D596F0CCAF}" srcId="{A2E6A20A-8A60-4799-AD1D-0424B2165091}" destId="{4E721841-82A2-4B18-A3F5-36296818076D}" srcOrd="1" destOrd="0" parTransId="{EA33A6C5-FFC4-4DDD-86A2-9A34478663B9}" sibTransId="{0F87209A-34FC-41E9-9166-F2C33EC58513}"/>
    <dgm:cxn modelId="{9BEB788B-24BA-4027-925C-FD9351FF9651}" type="presOf" srcId="{90E41BBD-1ACA-4F27-8C40-71535B60AF65}" destId="{49CB9CEF-A5A5-4EF8-B8CF-FB5377696752}" srcOrd="0" destOrd="0" presId="urn:microsoft.com/office/officeart/2005/8/layout/cycle3"/>
    <dgm:cxn modelId="{ADF6F64D-09C8-4CD1-984E-DB68391CF635}" srcId="{A2E6A20A-8A60-4799-AD1D-0424B2165091}" destId="{48D10110-8F7D-41CB-BA5D-68EAB4D7EB70}" srcOrd="4" destOrd="0" parTransId="{92AD92E0-B6C2-4776-B3CD-ED36ACB4C85F}" sibTransId="{2D3A026F-EFA3-4E1D-A667-EAB7E154E07C}"/>
    <dgm:cxn modelId="{C64AD84D-3530-437C-A9DA-DD0884AF3786}" srcId="{A2E6A20A-8A60-4799-AD1D-0424B2165091}" destId="{C50E8F57-8161-4B8B-85E6-D38BCAC33640}" srcOrd="3" destOrd="0" parTransId="{CD47F926-C895-489C-A9FB-511A06ACBF93}" sibTransId="{51E015D8-B013-4CF3-AF64-E753009C280B}"/>
    <dgm:cxn modelId="{D27BD5DE-65A5-44EA-BB05-74E744274268}" type="presOf" srcId="{A2E6A20A-8A60-4799-AD1D-0424B2165091}" destId="{4BDCA29E-CF61-4369-830F-5F091D8E4AFD}" srcOrd="0" destOrd="0" presId="urn:microsoft.com/office/officeart/2005/8/layout/cycle3"/>
    <dgm:cxn modelId="{B2048E3F-7BE8-4915-BC6F-FF3737166253}" type="presParOf" srcId="{4BDCA29E-CF61-4369-830F-5F091D8E4AFD}" destId="{674F5F2F-67C4-41D6-818B-DEBA2E61CC30}" srcOrd="0" destOrd="0" presId="urn:microsoft.com/office/officeart/2005/8/layout/cycle3"/>
    <dgm:cxn modelId="{366DD5AF-F75E-4148-BD95-A41750B101F5}" type="presParOf" srcId="{674F5F2F-67C4-41D6-818B-DEBA2E61CC30}" destId="{359D54DA-3CB4-4445-99A2-3492D18A428A}" srcOrd="0" destOrd="0" presId="urn:microsoft.com/office/officeart/2005/8/layout/cycle3"/>
    <dgm:cxn modelId="{5EA98527-BA54-4189-9BFA-90E1AB9266CD}" type="presParOf" srcId="{674F5F2F-67C4-41D6-818B-DEBA2E61CC30}" destId="{FE252138-4D05-41F9-B3B6-5B59AC909EA9}" srcOrd="1" destOrd="0" presId="urn:microsoft.com/office/officeart/2005/8/layout/cycle3"/>
    <dgm:cxn modelId="{76600288-E150-4C8B-A48B-F42849362340}" type="presParOf" srcId="{674F5F2F-67C4-41D6-818B-DEBA2E61CC30}" destId="{D799AE91-9F91-458A-A33F-AB7C213F09C2}" srcOrd="2" destOrd="0" presId="urn:microsoft.com/office/officeart/2005/8/layout/cycle3"/>
    <dgm:cxn modelId="{7A43162C-9BA0-4305-95BA-568A4786993E}" type="presParOf" srcId="{674F5F2F-67C4-41D6-818B-DEBA2E61CC30}" destId="{49CB9CEF-A5A5-4EF8-B8CF-FB5377696752}" srcOrd="3" destOrd="0" presId="urn:microsoft.com/office/officeart/2005/8/layout/cycle3"/>
    <dgm:cxn modelId="{5DF72C35-881B-4084-BA2D-8B9BBD3DD8D9}" type="presParOf" srcId="{674F5F2F-67C4-41D6-818B-DEBA2E61CC30}" destId="{50BBD463-EB1C-42AD-A17B-C663B409108F}" srcOrd="4" destOrd="0" presId="urn:microsoft.com/office/officeart/2005/8/layout/cycle3"/>
    <dgm:cxn modelId="{4A564EDA-1AA2-43F5-8758-BD0C777222EF}" type="presParOf" srcId="{674F5F2F-67C4-41D6-818B-DEBA2E61CC30}" destId="{8A87ACD4-15B1-4E0F-B4A0-8144BBBEEA28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4C28F-338D-4673-BB19-22F0D3E42F88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654021-7EFD-40B1-8BE2-91CF25B273DF}">
      <dsp:nvSpPr>
        <dsp:cNvPr id="0" name=""/>
        <dsp:cNvSpPr/>
      </dsp:nvSpPr>
      <dsp:spPr>
        <a:xfrm>
          <a:off x="0" y="0"/>
          <a:ext cx="164592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Неосязаемость</a:t>
          </a:r>
          <a:endParaRPr lang="ru-RU" sz="1600" kern="1200" dirty="0"/>
        </a:p>
      </dsp:txBody>
      <dsp:txXfrm>
        <a:off x="0" y="0"/>
        <a:ext cx="1645920" cy="1131490"/>
      </dsp:txXfrm>
    </dsp:sp>
    <dsp:sp modelId="{A711425D-39F3-42AA-9D78-BB4B56B88511}">
      <dsp:nvSpPr>
        <dsp:cNvPr id="0" name=""/>
        <dsp:cNvSpPr/>
      </dsp:nvSpPr>
      <dsp:spPr>
        <a:xfrm>
          <a:off x="1769364" y="51381"/>
          <a:ext cx="6460236" cy="1027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Услугу нельзя потрогать или продемонстрировать</a:t>
          </a:r>
          <a:endParaRPr lang="ru-RU" sz="2100" kern="1200" dirty="0"/>
        </a:p>
      </dsp:txBody>
      <dsp:txXfrm>
        <a:off x="1769364" y="51381"/>
        <a:ext cx="6460236" cy="1027623"/>
      </dsp:txXfrm>
    </dsp:sp>
    <dsp:sp modelId="{546F979C-BBC6-484B-8D63-5790E1178B45}">
      <dsp:nvSpPr>
        <dsp:cNvPr id="0" name=""/>
        <dsp:cNvSpPr/>
      </dsp:nvSpPr>
      <dsp:spPr>
        <a:xfrm>
          <a:off x="1645920" y="1079004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375811-0D9B-4784-BC2D-D263540A21DD}">
      <dsp:nvSpPr>
        <dsp:cNvPr id="0" name=""/>
        <dsp:cNvSpPr/>
      </dsp:nvSpPr>
      <dsp:spPr>
        <a:xfrm>
          <a:off x="0" y="113149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FE6115-E698-4C00-AEEF-B1B4CB9F1E10}">
      <dsp:nvSpPr>
        <dsp:cNvPr id="0" name=""/>
        <dsp:cNvSpPr/>
      </dsp:nvSpPr>
      <dsp:spPr>
        <a:xfrm>
          <a:off x="0" y="1131490"/>
          <a:ext cx="164592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Неотделимость</a:t>
          </a:r>
          <a:endParaRPr lang="ru-RU" sz="1600" kern="1200" dirty="0"/>
        </a:p>
      </dsp:txBody>
      <dsp:txXfrm>
        <a:off x="0" y="1131490"/>
        <a:ext cx="1645920" cy="1131490"/>
      </dsp:txXfrm>
    </dsp:sp>
    <dsp:sp modelId="{D596760A-19D5-47A8-B475-BF1A8476080B}">
      <dsp:nvSpPr>
        <dsp:cNvPr id="0" name=""/>
        <dsp:cNvSpPr/>
      </dsp:nvSpPr>
      <dsp:spPr>
        <a:xfrm>
          <a:off x="1769364" y="1182871"/>
          <a:ext cx="6460236" cy="1027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Услугу нельзя отделить от ее источника, независимо от того, предоставляется она человеком или машиной</a:t>
          </a:r>
          <a:endParaRPr lang="ru-RU" sz="2100" kern="1200" dirty="0"/>
        </a:p>
      </dsp:txBody>
      <dsp:txXfrm>
        <a:off x="1769364" y="1182871"/>
        <a:ext cx="6460236" cy="1027623"/>
      </dsp:txXfrm>
    </dsp:sp>
    <dsp:sp modelId="{DEF3F556-8E73-4D21-8C81-13C68FDE32E6}">
      <dsp:nvSpPr>
        <dsp:cNvPr id="0" name=""/>
        <dsp:cNvSpPr/>
      </dsp:nvSpPr>
      <dsp:spPr>
        <a:xfrm>
          <a:off x="1645920" y="2210495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742D69-34EF-4211-9258-A4D3EA36EF68}">
      <dsp:nvSpPr>
        <dsp:cNvPr id="0" name=""/>
        <dsp:cNvSpPr/>
      </dsp:nvSpPr>
      <dsp:spPr>
        <a:xfrm>
          <a:off x="0" y="2262981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69D88-7A42-40D0-8ECD-1AA120E68103}">
      <dsp:nvSpPr>
        <dsp:cNvPr id="0" name=""/>
        <dsp:cNvSpPr/>
      </dsp:nvSpPr>
      <dsp:spPr>
        <a:xfrm>
          <a:off x="0" y="2262981"/>
          <a:ext cx="164592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Непостоянство качества</a:t>
          </a:r>
          <a:endParaRPr lang="ru-RU" sz="1600" kern="1200" dirty="0"/>
        </a:p>
      </dsp:txBody>
      <dsp:txXfrm>
        <a:off x="0" y="2262981"/>
        <a:ext cx="1645920" cy="1131490"/>
      </dsp:txXfrm>
    </dsp:sp>
    <dsp:sp modelId="{D5789380-AF19-4AA0-BFB4-19D473D9E64C}">
      <dsp:nvSpPr>
        <dsp:cNvPr id="0" name=""/>
        <dsp:cNvSpPr/>
      </dsp:nvSpPr>
      <dsp:spPr>
        <a:xfrm>
          <a:off x="1769364" y="2314362"/>
          <a:ext cx="6460236" cy="1027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Качество услуги зависит от того, кто, когда и как ее предоставляет</a:t>
          </a:r>
          <a:endParaRPr lang="ru-RU" sz="2100" kern="1200" dirty="0"/>
        </a:p>
      </dsp:txBody>
      <dsp:txXfrm>
        <a:off x="1769364" y="2314362"/>
        <a:ext cx="6460236" cy="1027623"/>
      </dsp:txXfrm>
    </dsp:sp>
    <dsp:sp modelId="{7B108649-0E76-4C97-8544-100227C96C05}">
      <dsp:nvSpPr>
        <dsp:cNvPr id="0" name=""/>
        <dsp:cNvSpPr/>
      </dsp:nvSpPr>
      <dsp:spPr>
        <a:xfrm>
          <a:off x="1645920" y="3341986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28DAFA-1995-428B-A543-82866F805935}">
      <dsp:nvSpPr>
        <dsp:cNvPr id="0" name=""/>
        <dsp:cNvSpPr/>
      </dsp:nvSpPr>
      <dsp:spPr>
        <a:xfrm>
          <a:off x="0" y="339447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ED6AED-F0CE-4CDC-A46F-116C11A03C51}">
      <dsp:nvSpPr>
        <dsp:cNvPr id="0" name=""/>
        <dsp:cNvSpPr/>
      </dsp:nvSpPr>
      <dsp:spPr>
        <a:xfrm>
          <a:off x="0" y="3394472"/>
          <a:ext cx="164592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Недолговечность</a:t>
          </a:r>
          <a:endParaRPr lang="ru-RU" sz="1600" kern="1200" dirty="0"/>
        </a:p>
      </dsp:txBody>
      <dsp:txXfrm>
        <a:off x="0" y="3394472"/>
        <a:ext cx="1645920" cy="1131490"/>
      </dsp:txXfrm>
    </dsp:sp>
    <dsp:sp modelId="{64C58E16-02E2-4868-92E9-210393B03003}">
      <dsp:nvSpPr>
        <dsp:cNvPr id="0" name=""/>
        <dsp:cNvSpPr/>
      </dsp:nvSpPr>
      <dsp:spPr>
        <a:xfrm>
          <a:off x="1769364" y="3445853"/>
          <a:ext cx="6460236" cy="1027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Услугу нельзя хранить с целью последующего использования</a:t>
          </a:r>
          <a:endParaRPr lang="ru-RU" sz="2100" kern="1200" dirty="0"/>
        </a:p>
      </dsp:txBody>
      <dsp:txXfrm>
        <a:off x="1769364" y="3445853"/>
        <a:ext cx="6460236" cy="1027623"/>
      </dsp:txXfrm>
    </dsp:sp>
    <dsp:sp modelId="{66DF7ABA-58F3-4EB1-AA6B-B839E8BD9AC2}">
      <dsp:nvSpPr>
        <dsp:cNvPr id="0" name=""/>
        <dsp:cNvSpPr/>
      </dsp:nvSpPr>
      <dsp:spPr>
        <a:xfrm>
          <a:off x="1645920" y="4473476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5BC5A-DF11-4849-9148-C90FB5D558CB}">
      <dsp:nvSpPr>
        <dsp:cNvPr id="0" name=""/>
        <dsp:cNvSpPr/>
      </dsp:nvSpPr>
      <dsp:spPr>
        <a:xfrm>
          <a:off x="0" y="71759"/>
          <a:ext cx="8229600" cy="5504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социальное обслуживание граждан (далее - социальное обслуживание) - деятельность по предоставлению социальных услуг гражданам</a:t>
          </a:r>
          <a:endParaRPr lang="ru-RU" sz="1800" kern="1200" dirty="0"/>
        </a:p>
      </dsp:txBody>
      <dsp:txXfrm>
        <a:off x="26872" y="98631"/>
        <a:ext cx="8175856" cy="496724"/>
      </dsp:txXfrm>
    </dsp:sp>
    <dsp:sp modelId="{76FB8E10-030A-4C27-9A79-27A78C3E8163}">
      <dsp:nvSpPr>
        <dsp:cNvPr id="0" name=""/>
        <dsp:cNvSpPr/>
      </dsp:nvSpPr>
      <dsp:spPr>
        <a:xfrm>
          <a:off x="0" y="622228"/>
          <a:ext cx="8229600" cy="3115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700" kern="1200" dirty="0" smtClean="0"/>
            <a:t>социальная услуга - действие или действия в сфере социального обслуживания по оказанию постоянной, периодической, разовой помощи, в том числе срочной помощи, гражданину в целях улучшения условий его жизнедеятельности и (или) расширения его возможностей самостоятельно обеспечивать свои основные жизненные потребности</a:t>
          </a:r>
          <a:endParaRPr lang="ru-RU" sz="2700" kern="1200" dirty="0"/>
        </a:p>
      </dsp:txBody>
      <dsp:txXfrm>
        <a:off x="0" y="622228"/>
        <a:ext cx="8229600" cy="3115349"/>
      </dsp:txXfrm>
    </dsp:sp>
    <dsp:sp modelId="{EEAEA590-37F9-45D8-A3D7-02F20A245219}">
      <dsp:nvSpPr>
        <dsp:cNvPr id="0" name=""/>
        <dsp:cNvSpPr/>
      </dsp:nvSpPr>
      <dsp:spPr>
        <a:xfrm>
          <a:off x="0" y="3737578"/>
          <a:ext cx="8229600" cy="716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получатель социальных услуг - гражданин, который признан нуждающимся в социальном обслуживании и которому предоставляются социальная услуга или социальные услуги</a:t>
          </a:r>
          <a:endParaRPr lang="ru-RU" sz="1600" kern="1200" dirty="0"/>
        </a:p>
      </dsp:txBody>
      <dsp:txXfrm>
        <a:off x="34983" y="3772561"/>
        <a:ext cx="8159634" cy="6466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C1D005-00D5-49EA-99FE-993F85AD75A3}">
      <dsp:nvSpPr>
        <dsp:cNvPr id="0" name=""/>
        <dsp:cNvSpPr/>
      </dsp:nvSpPr>
      <dsp:spPr>
        <a:xfrm>
          <a:off x="900777" y="968632"/>
          <a:ext cx="4833083" cy="148913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DF82AC-96EA-4DCF-9B93-D711580D2625}">
      <dsp:nvSpPr>
        <dsp:cNvPr id="0" name=""/>
        <dsp:cNvSpPr/>
      </dsp:nvSpPr>
      <dsp:spPr>
        <a:xfrm>
          <a:off x="3059836" y="4997703"/>
          <a:ext cx="710464" cy="716790"/>
        </a:xfrm>
        <a:prstGeom prst="downArrow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3C607067-EE5A-4E9F-BB0F-44CBDB215F88}">
      <dsp:nvSpPr>
        <dsp:cNvPr id="0" name=""/>
        <dsp:cNvSpPr/>
      </dsp:nvSpPr>
      <dsp:spPr>
        <a:xfrm>
          <a:off x="971595" y="5285741"/>
          <a:ext cx="4656320" cy="1159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2"/>
              </a:solidFill>
              <a:latin typeface="Calibri" pitchFamily="34" charset="0"/>
            </a:rPr>
            <a:t>Собственная услуга</a:t>
          </a:r>
          <a:endParaRPr lang="ru-RU" sz="2000" b="1" kern="1200" dirty="0">
            <a:solidFill>
              <a:schemeClr val="accent2"/>
            </a:solidFill>
            <a:latin typeface="Calibri" pitchFamily="34" charset="0"/>
          </a:endParaRPr>
        </a:p>
      </dsp:txBody>
      <dsp:txXfrm>
        <a:off x="971595" y="5285741"/>
        <a:ext cx="4656320" cy="1159752"/>
      </dsp:txXfrm>
    </dsp:sp>
    <dsp:sp modelId="{9A7D5A3E-04D3-4949-9CFB-9CE5EE622854}">
      <dsp:nvSpPr>
        <dsp:cNvPr id="0" name=""/>
        <dsp:cNvSpPr/>
      </dsp:nvSpPr>
      <dsp:spPr>
        <a:xfrm>
          <a:off x="2264816" y="2613090"/>
          <a:ext cx="2430755" cy="1415162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latin typeface="Calibri" pitchFamily="34" charset="0"/>
            </a:rPr>
            <a:t>Получили от других и применили </a:t>
          </a:r>
          <a:endParaRPr lang="ru-RU" sz="1800" b="1" kern="1200" dirty="0">
            <a:latin typeface="Calibri" pitchFamily="34" charset="0"/>
          </a:endParaRPr>
        </a:p>
      </dsp:txBody>
      <dsp:txXfrm>
        <a:off x="2620792" y="2820336"/>
        <a:ext cx="1718803" cy="1000670"/>
      </dsp:txXfrm>
    </dsp:sp>
    <dsp:sp modelId="{24D63A4C-A9EC-47BF-9BEC-04EC2AAD34A8}">
      <dsp:nvSpPr>
        <dsp:cNvPr id="0" name=""/>
        <dsp:cNvSpPr/>
      </dsp:nvSpPr>
      <dsp:spPr>
        <a:xfrm>
          <a:off x="1285105" y="1488622"/>
          <a:ext cx="2249541" cy="1419754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latin typeface="Calibri" pitchFamily="34" charset="0"/>
            </a:rPr>
            <a:t>Увидели и скопировали</a:t>
          </a:r>
          <a:endParaRPr lang="ru-RU" sz="1800" b="1" kern="1200" dirty="0">
            <a:latin typeface="Calibri" pitchFamily="34" charset="0"/>
          </a:endParaRPr>
        </a:p>
      </dsp:txBody>
      <dsp:txXfrm>
        <a:off x="1614543" y="1696540"/>
        <a:ext cx="1590665" cy="1003918"/>
      </dsp:txXfrm>
    </dsp:sp>
    <dsp:sp modelId="{38066A5A-553C-40D2-86F0-95A074FCE69D}">
      <dsp:nvSpPr>
        <dsp:cNvPr id="0" name=""/>
        <dsp:cNvSpPr/>
      </dsp:nvSpPr>
      <dsp:spPr>
        <a:xfrm>
          <a:off x="2910384" y="1418967"/>
          <a:ext cx="2057033" cy="959351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latin typeface="Calibri" pitchFamily="34" charset="0"/>
            </a:rPr>
            <a:t>Собственное творчество</a:t>
          </a:r>
          <a:endParaRPr lang="ru-RU" sz="1800" b="1" kern="1200" dirty="0">
            <a:latin typeface="Calibri" pitchFamily="34" charset="0"/>
          </a:endParaRPr>
        </a:p>
      </dsp:txBody>
      <dsp:txXfrm>
        <a:off x="3211630" y="1559461"/>
        <a:ext cx="1454541" cy="678363"/>
      </dsp:txXfrm>
    </dsp:sp>
    <dsp:sp modelId="{94CC70B3-DFD2-4FF7-87BC-92C62A87C53D}">
      <dsp:nvSpPr>
        <dsp:cNvPr id="0" name=""/>
        <dsp:cNvSpPr/>
      </dsp:nvSpPr>
      <dsp:spPr>
        <a:xfrm>
          <a:off x="3" y="924210"/>
          <a:ext cx="6647928" cy="3816398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252138-4D05-41F9-B3B6-5B59AC909EA9}">
      <dsp:nvSpPr>
        <dsp:cNvPr id="0" name=""/>
        <dsp:cNvSpPr/>
      </dsp:nvSpPr>
      <dsp:spPr>
        <a:xfrm>
          <a:off x="1867779" y="-55718"/>
          <a:ext cx="4494040" cy="4494040"/>
        </a:xfrm>
        <a:prstGeom prst="circularArrow">
          <a:avLst>
            <a:gd name="adj1" fmla="val 5544"/>
            <a:gd name="adj2" fmla="val 330680"/>
            <a:gd name="adj3" fmla="val 13765712"/>
            <a:gd name="adj4" fmla="val 1739218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9D54DA-3CB4-4445-99A2-3492D18A428A}">
      <dsp:nvSpPr>
        <dsp:cNvPr id="0" name=""/>
        <dsp:cNvSpPr/>
      </dsp:nvSpPr>
      <dsp:spPr>
        <a:xfrm>
          <a:off x="3057971" y="-26944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Массовое и серийное производство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3109561" y="24646"/>
        <a:ext cx="2010477" cy="953648"/>
      </dsp:txXfrm>
    </dsp:sp>
    <dsp:sp modelId="{D799AE91-9F91-458A-A33F-AB7C213F09C2}">
      <dsp:nvSpPr>
        <dsp:cNvPr id="0" name=""/>
        <dsp:cNvSpPr/>
      </dsp:nvSpPr>
      <dsp:spPr>
        <a:xfrm>
          <a:off x="4906882" y="1612786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tx1"/>
              </a:solidFill>
            </a:rPr>
            <a:t>Индивидуальное, штучное производство</a:t>
          </a:r>
        </a:p>
      </dsp:txBody>
      <dsp:txXfrm>
        <a:off x="4958472" y="1664376"/>
        <a:ext cx="2010477" cy="953648"/>
      </dsp:txXfrm>
    </dsp:sp>
    <dsp:sp modelId="{49CB9CEF-A5A5-4EF8-B8CF-FB5377696752}">
      <dsp:nvSpPr>
        <dsp:cNvPr id="0" name=""/>
        <dsp:cNvSpPr/>
      </dsp:nvSpPr>
      <dsp:spPr>
        <a:xfrm>
          <a:off x="4402842" y="3206152"/>
          <a:ext cx="2113657" cy="10923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err="1" smtClean="0">
              <a:solidFill>
                <a:schemeClr val="tx1"/>
              </a:solidFill>
            </a:rPr>
            <a:t>Субконтрактинг</a:t>
          </a:r>
          <a:endParaRPr lang="ru-RU" sz="1600" b="1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4456164" y="3259474"/>
        <a:ext cx="2007013" cy="985672"/>
      </dsp:txXfrm>
    </dsp:sp>
    <dsp:sp modelId="{50BBD463-EB1C-42AD-A17B-C663B409108F}">
      <dsp:nvSpPr>
        <dsp:cNvPr id="0" name=""/>
        <dsp:cNvSpPr/>
      </dsp:nvSpPr>
      <dsp:spPr>
        <a:xfrm>
          <a:off x="1738546" y="3124946"/>
          <a:ext cx="2113657" cy="11691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solidFill>
                <a:schemeClr val="tx1"/>
              </a:solidFill>
            </a:rPr>
            <a:t>Фандрайзинг</a:t>
          </a:r>
          <a:r>
            <a:rPr lang="ru-RU" sz="1600" b="1" kern="1200" dirty="0" smtClean="0">
              <a:solidFill>
                <a:schemeClr val="tx1"/>
              </a:solidFill>
            </a:rPr>
            <a:t> 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795619" y="3182019"/>
        <a:ext cx="1999511" cy="1055002"/>
      </dsp:txXfrm>
    </dsp:sp>
    <dsp:sp modelId="{8A87ACD4-15B1-4E0F-B4A0-8144BBBEEA28}">
      <dsp:nvSpPr>
        <dsp:cNvPr id="0" name=""/>
        <dsp:cNvSpPr/>
      </dsp:nvSpPr>
      <dsp:spPr>
        <a:xfrm>
          <a:off x="1234488" y="1540771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Холдинг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286078" y="1592361"/>
        <a:ext cx="2010477" cy="953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@ Центр ГРАНИ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A1454-7B3C-44EF-BEAB-81FC8C45C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9361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@ Центр ГРАНИ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4A6-FCA7-4ED3-8A3E-A07DD62D3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8592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6B4A6-FCA7-4ED3-8A3E-A07DD62D34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051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6B4A6-FCA7-4ED3-8A3E-A07DD62D34F0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1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E6DB1C-F3C2-407F-A7C4-3AA8C9D69CE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E6DB1C-F3C2-407F-A7C4-3AA8C9D69CE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16B4A6-FCA7-4ED3-8A3E-A07DD62D34F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660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301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33126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04580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0277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4279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50424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855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313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75300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396297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7498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7124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0642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8759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7550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2020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424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7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8431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157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6264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2650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8855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060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7772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59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1549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34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7240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561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8430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9506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4451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4069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0444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19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02ED4-BFA0-4F3B-B997-117A2D116BF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1403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CBB1F-028D-45FB-9212-1B0C78901727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32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B6A1F-CCFC-49E0-8932-2B2CA24CE2C7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94694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5799E-FDAB-4232-B42F-1D62985701E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0826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6AA4B-3E54-437E-8076-8C14553AFB9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2989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43A91-0046-4676-9EB8-86F34DF4C953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82965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22FD2-A54E-443F-A273-A4E96417601D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54114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06398-89AF-4E17-B7DE-22FF4A7C8A0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484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10BE0-710A-4E38-8414-C9A42723659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98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44D50-55B5-422E-9EFE-CF564DFD3FC8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9437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9042D-D8EA-4346-A229-2B215FB0929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87320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FD704-668B-4E5F-92D7-AA119F1A975D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13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68902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25981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053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45325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7337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36920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96044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16893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53641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59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62443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808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238539"/>
            <a:ext cx="8497092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854994"/>
            <a:ext cx="84963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3228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47155A2-B5B0-4B25-8E6B-0741834E79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1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00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66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5E2D00-0641-4C09-9850-790EE6593764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00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674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ChangeArrowheads="1"/>
          </p:cNvSpPr>
          <p:nvPr/>
        </p:nvSpPr>
        <p:spPr bwMode="gray">
          <a:xfrm>
            <a:off x="81561" y="-1035496"/>
            <a:ext cx="9143999" cy="6552728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" name="Gruppieren 4"/>
          <p:cNvGrpSpPr/>
          <p:nvPr/>
        </p:nvGrpSpPr>
        <p:grpSpPr>
          <a:xfrm>
            <a:off x="0" y="0"/>
            <a:ext cx="5102536" cy="6859590"/>
            <a:chOff x="-42064" y="0"/>
            <a:chExt cx="5149482" cy="6859590"/>
          </a:xfrm>
          <a:solidFill>
            <a:srgbClr val="C00000"/>
          </a:solidFill>
        </p:grpSpPr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-42064" y="0"/>
              <a:ext cx="4335769" cy="6859590"/>
            </a:xfrm>
            <a:custGeom>
              <a:avLst/>
              <a:gdLst/>
              <a:ahLst/>
              <a:cxnLst>
                <a:cxn ang="0">
                  <a:pos x="847" y="1549"/>
                </a:cxn>
                <a:cxn ang="0">
                  <a:pos x="1820" y="0"/>
                </a:cxn>
                <a:cxn ang="0">
                  <a:pos x="0" y="0"/>
                </a:cxn>
                <a:cxn ang="0">
                  <a:pos x="0" y="2880"/>
                </a:cxn>
                <a:cxn ang="0">
                  <a:pos x="1528" y="2880"/>
                </a:cxn>
                <a:cxn ang="0">
                  <a:pos x="847" y="1549"/>
                </a:cxn>
              </a:cxnLst>
              <a:rect l="0" t="0" r="r" b="b"/>
              <a:pathLst>
                <a:path w="1820" h="2880">
                  <a:moveTo>
                    <a:pt x="847" y="1549"/>
                  </a:moveTo>
                  <a:cubicBezTo>
                    <a:pt x="847" y="937"/>
                    <a:pt x="1222" y="385"/>
                    <a:pt x="18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880"/>
                    <a:pt x="0" y="2880"/>
                    <a:pt x="0" y="2880"/>
                  </a:cubicBezTo>
                  <a:cubicBezTo>
                    <a:pt x="1528" y="2880"/>
                    <a:pt x="1528" y="2880"/>
                    <a:pt x="1528" y="2880"/>
                  </a:cubicBezTo>
                  <a:cubicBezTo>
                    <a:pt x="1102" y="2517"/>
                    <a:pt x="847" y="2054"/>
                    <a:pt x="847" y="1549"/>
                  </a:cubicBezTo>
                  <a:close/>
                </a:path>
              </a:pathLst>
            </a:custGeom>
            <a:grpFill/>
            <a:ln w="14288" cap="flat">
              <a:noFill/>
              <a:prstDash val="solid"/>
              <a:miter lim="800000"/>
              <a:headEnd/>
              <a:tailEnd/>
            </a:ln>
            <a:effectLst>
              <a:outerShdw blurRad="254000" dist="635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734593" y="0"/>
              <a:ext cx="3372825" cy="6859590"/>
            </a:xfrm>
            <a:custGeom>
              <a:avLst/>
              <a:gdLst/>
              <a:ahLst/>
              <a:cxnLst>
                <a:cxn ang="0">
                  <a:pos x="438" y="1344"/>
                </a:cxn>
                <a:cxn ang="0">
                  <a:pos x="1147" y="0"/>
                </a:cxn>
                <a:cxn ang="0">
                  <a:pos x="960" y="0"/>
                </a:cxn>
                <a:cxn ang="0">
                  <a:pos x="0" y="1701"/>
                </a:cxn>
                <a:cxn ang="0">
                  <a:pos x="418" y="2880"/>
                </a:cxn>
                <a:cxn ang="0">
                  <a:pos x="1416" y="2880"/>
                </a:cxn>
                <a:cxn ang="0">
                  <a:pos x="438" y="1344"/>
                </a:cxn>
              </a:cxnLst>
              <a:rect l="0" t="0" r="r" b="b"/>
              <a:pathLst>
                <a:path w="1416" h="2880">
                  <a:moveTo>
                    <a:pt x="438" y="1344"/>
                  </a:moveTo>
                  <a:cubicBezTo>
                    <a:pt x="438" y="830"/>
                    <a:pt x="705" y="360"/>
                    <a:pt x="1147" y="0"/>
                  </a:cubicBezTo>
                  <a:cubicBezTo>
                    <a:pt x="960" y="0"/>
                    <a:pt x="960" y="0"/>
                    <a:pt x="960" y="0"/>
                  </a:cubicBezTo>
                  <a:cubicBezTo>
                    <a:pt x="368" y="430"/>
                    <a:pt x="0" y="1033"/>
                    <a:pt x="0" y="1701"/>
                  </a:cubicBezTo>
                  <a:cubicBezTo>
                    <a:pt x="0" y="2131"/>
                    <a:pt x="153" y="2533"/>
                    <a:pt x="418" y="2880"/>
                  </a:cubicBezTo>
                  <a:cubicBezTo>
                    <a:pt x="1416" y="2880"/>
                    <a:pt x="1416" y="2880"/>
                    <a:pt x="1416" y="2880"/>
                  </a:cubicBezTo>
                  <a:cubicBezTo>
                    <a:pt x="816" y="2504"/>
                    <a:pt x="438" y="1955"/>
                    <a:pt x="438" y="1344"/>
                  </a:cubicBezTo>
                  <a:close/>
                </a:path>
              </a:pathLst>
            </a:custGeom>
            <a:grpFill/>
            <a:ln w="1428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734593" y="480968"/>
              <a:ext cx="2772875" cy="6378622"/>
            </a:xfrm>
            <a:custGeom>
              <a:avLst/>
              <a:gdLst/>
              <a:ahLst/>
              <a:cxnLst>
                <a:cxn ang="0">
                  <a:pos x="351" y="1099"/>
                </a:cxn>
                <a:cxn ang="0">
                  <a:pos x="712" y="0"/>
                </a:cxn>
                <a:cxn ang="0">
                  <a:pos x="0" y="1499"/>
                </a:cxn>
                <a:cxn ang="0">
                  <a:pos x="418" y="2678"/>
                </a:cxn>
                <a:cxn ang="0">
                  <a:pos x="1164" y="2678"/>
                </a:cxn>
                <a:cxn ang="0">
                  <a:pos x="351" y="1099"/>
                </a:cxn>
              </a:cxnLst>
              <a:rect l="0" t="0" r="r" b="b"/>
              <a:pathLst>
                <a:path w="1164" h="2678">
                  <a:moveTo>
                    <a:pt x="351" y="1099"/>
                  </a:moveTo>
                  <a:cubicBezTo>
                    <a:pt x="351" y="701"/>
                    <a:pt x="482" y="326"/>
                    <a:pt x="712" y="0"/>
                  </a:cubicBezTo>
                  <a:cubicBezTo>
                    <a:pt x="268" y="408"/>
                    <a:pt x="0" y="930"/>
                    <a:pt x="0" y="1499"/>
                  </a:cubicBezTo>
                  <a:cubicBezTo>
                    <a:pt x="0" y="1929"/>
                    <a:pt x="153" y="2331"/>
                    <a:pt x="418" y="2678"/>
                  </a:cubicBezTo>
                  <a:cubicBezTo>
                    <a:pt x="1164" y="2678"/>
                    <a:pt x="1164" y="2678"/>
                    <a:pt x="1164" y="2678"/>
                  </a:cubicBezTo>
                  <a:cubicBezTo>
                    <a:pt x="660" y="2267"/>
                    <a:pt x="351" y="1711"/>
                    <a:pt x="351" y="1099"/>
                  </a:cubicBezTo>
                  <a:close/>
                </a:path>
              </a:pathLst>
            </a:custGeom>
            <a:grpFill/>
            <a:ln w="1428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13" name="Titel 1"/>
          <p:cNvSpPr txBox="1">
            <a:spLocks/>
          </p:cNvSpPr>
          <p:nvPr/>
        </p:nvSpPr>
        <p:spPr>
          <a:xfrm>
            <a:off x="3203848" y="1196753"/>
            <a:ext cx="5616624" cy="201622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4400" dirty="0" smtClean="0"/>
              <a:t>СО НКО как поставщики услуг в социальной сфере</a:t>
            </a:r>
            <a:endParaRPr kumimoji="0" lang="de-DE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Untertitel 2"/>
          <p:cNvSpPr txBox="1">
            <a:spLocks/>
          </p:cNvSpPr>
          <p:nvPr/>
        </p:nvSpPr>
        <p:spPr>
          <a:xfrm>
            <a:off x="4139952" y="4293096"/>
            <a:ext cx="4689210" cy="167743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algn="ctr"/>
            <a:endParaRPr lang="ru-RU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102537" y="5517232"/>
            <a:ext cx="3731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Грищукова</a:t>
            </a:r>
            <a:r>
              <a:rPr lang="ru-RU" dirty="0" smtClean="0"/>
              <a:t> Татьяна Валерьевна</a:t>
            </a:r>
          </a:p>
          <a:p>
            <a:r>
              <a:rPr lang="en-US" dirty="0" smtClean="0"/>
              <a:t>tg@grany-center.org</a:t>
            </a:r>
            <a:endParaRPr lang="ru-RU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3600" dirty="0" smtClean="0"/>
              <a:t>Услуги в сфере здравоохранения </a:t>
            </a: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ru-RU" altLang="ru-RU" sz="2000" b="1" dirty="0" smtClean="0"/>
              <a:t>Услуги бюджетного сектора</a:t>
            </a:r>
          </a:p>
          <a:p>
            <a:pPr eaLnBrk="1" hangingPunct="1"/>
            <a:r>
              <a:rPr lang="ru-RU" altLang="ru-RU" sz="2000" dirty="0" smtClean="0"/>
              <a:t>Медицинское обслуживание и сопровождение беременных женщин*</a:t>
            </a:r>
          </a:p>
          <a:p>
            <a:pPr eaLnBrk="1" hangingPunct="1"/>
            <a:r>
              <a:rPr lang="ru-RU" altLang="ru-RU" sz="2000" dirty="0" smtClean="0"/>
              <a:t>Патронаж детей до 1 года*</a:t>
            </a:r>
          </a:p>
          <a:p>
            <a:pPr eaLnBrk="1" hangingPunct="1"/>
            <a:r>
              <a:rPr lang="ru-RU" altLang="ru-RU" sz="2000" dirty="0" smtClean="0"/>
              <a:t>Разъяснение диагноза и процесса лечения*</a:t>
            </a:r>
          </a:p>
          <a:p>
            <a:pPr eaLnBrk="1" hangingPunct="1"/>
            <a:r>
              <a:rPr lang="ru-RU" altLang="ru-RU" sz="2000" dirty="0" smtClean="0"/>
              <a:t>Просвещение по вопросам ухода за больным в постоперационный и реабилитационный период*</a:t>
            </a:r>
          </a:p>
          <a:p>
            <a:r>
              <a:rPr lang="ru-RU" altLang="ru-RU" sz="2000" dirty="0" smtClean="0"/>
              <a:t>Санитарное и медицинское просвещение (просветительские программы для больных с различными заболеваниями, </a:t>
            </a:r>
            <a:r>
              <a:rPr lang="ru-RU" altLang="ru-RU" sz="2000" dirty="0" err="1" smtClean="0"/>
              <a:t>астмашкола</a:t>
            </a:r>
            <a:r>
              <a:rPr lang="ru-RU" altLang="ru-RU" sz="2000" dirty="0" smtClean="0"/>
              <a:t> например)*</a:t>
            </a:r>
          </a:p>
          <a:p>
            <a:r>
              <a:rPr lang="ru-RU" altLang="ru-RU" sz="2000" dirty="0" smtClean="0"/>
              <a:t>Организация досуга в детских стационарах*</a:t>
            </a:r>
          </a:p>
          <a:p>
            <a:pPr marL="0" indent="0">
              <a:buNone/>
            </a:pPr>
            <a:r>
              <a:rPr lang="ru-RU" altLang="ru-RU" sz="2000" b="1" dirty="0" smtClean="0"/>
              <a:t>Рыночные услуги</a:t>
            </a:r>
          </a:p>
          <a:p>
            <a:r>
              <a:rPr lang="ru-RU" altLang="ru-RU" sz="2000" dirty="0" smtClean="0"/>
              <a:t>Семейный доктор</a:t>
            </a:r>
          </a:p>
          <a:p>
            <a:r>
              <a:rPr lang="ru-RU" altLang="ru-RU" sz="2000" dirty="0"/>
              <a:t>Патронаж лежачих больных, больных </a:t>
            </a:r>
            <a:r>
              <a:rPr lang="ru-RU" altLang="ru-RU" sz="2000" dirty="0" smtClean="0"/>
              <a:t>и инвалидов</a:t>
            </a:r>
            <a:endParaRPr lang="ru-RU" alt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850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pPr eaLnBrk="1" hangingPunct="1"/>
            <a:r>
              <a:rPr lang="ru-RU" altLang="ru-RU" sz="2000" dirty="0" smtClean="0"/>
              <a:t>Услуги в сфере социального обслуживания (примеры)</a:t>
            </a:r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ru-RU" altLang="ru-RU" sz="2000" b="1" dirty="0" smtClean="0"/>
              <a:t>Услуги бюджетного сектора</a:t>
            </a:r>
          </a:p>
          <a:p>
            <a:pPr eaLnBrk="1" hangingPunct="1"/>
            <a:r>
              <a:rPr lang="ru-RU" altLang="ru-RU" sz="2000" dirty="0" smtClean="0"/>
              <a:t>Услуги для престарелых и их семей (геронтологические центры, психоневрологические интернаты, дома-интернаты для престарелых и инвалидов)*</a:t>
            </a:r>
          </a:p>
          <a:p>
            <a:r>
              <a:rPr lang="ru-RU" altLang="ru-RU" sz="2000" dirty="0"/>
              <a:t>Психолого-медико-социальное сопровождение замещающих </a:t>
            </a:r>
            <a:r>
              <a:rPr lang="ru-RU" altLang="ru-RU" sz="2000" dirty="0" smtClean="0"/>
              <a:t>семей*</a:t>
            </a:r>
          </a:p>
          <a:p>
            <a:pPr eaLnBrk="1" hangingPunct="1"/>
            <a:r>
              <a:rPr lang="ru-RU" altLang="ru-RU" sz="2000" dirty="0" smtClean="0"/>
              <a:t>Реабилитационные услуги для инвалидов (реабилитационные центры для детей и подростков с ограниченными возможностями, Центр комплексной реабилитации инвалидов, дома – интернаты для умственно отсталых детей, Центры психолого-медико-социального сопровождения)*</a:t>
            </a:r>
          </a:p>
          <a:p>
            <a:pPr eaLnBrk="1" hangingPunct="1"/>
            <a:r>
              <a:rPr lang="ru-RU" altLang="ru-RU" sz="2000" dirty="0" smtClean="0"/>
              <a:t>Консультационные услуги для семей в трудной жизненной ситуации*</a:t>
            </a:r>
          </a:p>
          <a:p>
            <a:pPr eaLnBrk="1" hangingPunct="1"/>
            <a:r>
              <a:rPr lang="ru-RU" altLang="ru-RU" sz="2000" dirty="0" smtClean="0"/>
              <a:t>Выявление и сопровождение семей, находящихся в социально опасном положении</a:t>
            </a:r>
          </a:p>
          <a:p>
            <a:pPr eaLnBrk="1" hangingPunct="1"/>
            <a:r>
              <a:rPr lang="ru-RU" altLang="ru-RU" sz="2000" dirty="0" smtClean="0"/>
              <a:t>Услуги сопровождения специалистами семьям, имеющим в своем составе потенциальных клиентов данных учреждений (инвалидов, престарелых)*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635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3200" dirty="0" smtClean="0"/>
              <a:t>Услуги в сфере культуры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ru-RU" altLang="ru-RU" sz="2000" b="1" dirty="0" smtClean="0"/>
              <a:t>Услуги бюджетного сектора</a:t>
            </a:r>
          </a:p>
          <a:p>
            <a:pPr eaLnBrk="1" hangingPunct="1"/>
            <a:r>
              <a:rPr lang="ru-RU" altLang="ru-RU" sz="2000" dirty="0" smtClean="0"/>
              <a:t>Библиотечное обслуживание населения (самая широкая сеть учреждений культуры, спектр услуг шире чем </a:t>
            </a:r>
            <a:r>
              <a:rPr lang="ru-RU" altLang="ru-RU" sz="2000" dirty="0" err="1" smtClean="0"/>
              <a:t>книгохранение</a:t>
            </a:r>
            <a:r>
              <a:rPr lang="ru-RU" altLang="ru-RU" sz="2000" dirty="0" smtClean="0"/>
              <a:t> и </a:t>
            </a:r>
            <a:r>
              <a:rPr lang="ru-RU" altLang="ru-RU" sz="2000" dirty="0" err="1" smtClean="0"/>
              <a:t>книгопользование</a:t>
            </a:r>
            <a:r>
              <a:rPr lang="ru-RU" altLang="ru-RU" sz="2000" dirty="0" smtClean="0"/>
              <a:t>)</a:t>
            </a:r>
          </a:p>
          <a:p>
            <a:pPr eaLnBrk="1" hangingPunct="1"/>
            <a:r>
              <a:rPr lang="ru-RU" altLang="ru-RU" sz="2000" dirty="0" smtClean="0"/>
              <a:t>Культурно-досуговые центры (дома культуры и прочее) – клубы по интересам, кружки, концерты*</a:t>
            </a:r>
          </a:p>
          <a:p>
            <a:pPr eaLnBrk="1" hangingPunct="1"/>
            <a:r>
              <a:rPr lang="ru-RU" altLang="ru-RU" sz="2000" dirty="0" smtClean="0"/>
              <a:t>Театральные постановки и иные виды представлений*</a:t>
            </a:r>
          </a:p>
          <a:p>
            <a:r>
              <a:rPr lang="ru-RU" altLang="ru-RU" sz="2000" dirty="0"/>
              <a:t>Музейная и выставочная </a:t>
            </a:r>
            <a:r>
              <a:rPr lang="ru-RU" altLang="ru-RU" sz="2000" dirty="0" smtClean="0"/>
              <a:t>деятельность</a:t>
            </a:r>
          </a:p>
          <a:p>
            <a:pPr marL="0" indent="0" eaLnBrk="1" hangingPunct="1">
              <a:buNone/>
            </a:pPr>
            <a:r>
              <a:rPr lang="ru-RU" altLang="ru-RU" sz="2000" b="1" dirty="0" smtClean="0"/>
              <a:t>Рыночные услуги</a:t>
            </a:r>
          </a:p>
          <a:p>
            <a:pPr eaLnBrk="1" hangingPunct="1"/>
            <a:r>
              <a:rPr lang="ru-RU" altLang="ru-RU" sz="2000" dirty="0" smtClean="0"/>
              <a:t>Концерты</a:t>
            </a:r>
          </a:p>
          <a:p>
            <a:pPr eaLnBrk="1" hangingPunct="1"/>
            <a:r>
              <a:rPr lang="ru-RU" altLang="ru-RU" sz="2000" dirty="0" smtClean="0"/>
              <a:t>Просмотр художественных, документальных и научно-популярных фильмов (киноклубы)*</a:t>
            </a:r>
          </a:p>
          <a:p>
            <a:pPr eaLnBrk="1" hangingPunct="1"/>
            <a:r>
              <a:rPr lang="ru-RU" altLang="ru-RU" sz="2000" dirty="0" smtClean="0"/>
              <a:t>Зоосады и ботанические сады, парки и места отдыха, детские площадки*</a:t>
            </a:r>
          </a:p>
          <a:p>
            <a:pPr eaLnBrk="1" hangingPunct="1"/>
            <a:r>
              <a:rPr lang="ru-RU" altLang="ru-RU" sz="2000" dirty="0" smtClean="0"/>
              <a:t>Фестивали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262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eaLnBrk="1" hangingPunct="1"/>
            <a:r>
              <a:rPr lang="ru-RU" altLang="ru-RU" sz="2400" dirty="0" smtClean="0"/>
              <a:t>Услуги в сфере физической культуры и спорта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ru-RU" altLang="ru-RU" sz="2000" b="1" dirty="0" smtClean="0"/>
              <a:t>Услуги бюджетного сектора</a:t>
            </a:r>
          </a:p>
          <a:p>
            <a:pPr eaLnBrk="1" hangingPunct="1"/>
            <a:r>
              <a:rPr lang="ru-RU" altLang="ru-RU" sz="2000" dirty="0" smtClean="0"/>
              <a:t>Физическое воспитание детей и взрослых*</a:t>
            </a:r>
          </a:p>
          <a:p>
            <a:pPr eaLnBrk="1" hangingPunct="1"/>
            <a:r>
              <a:rPr lang="ru-RU" altLang="ru-RU" sz="2000" dirty="0" smtClean="0"/>
              <a:t>Дополнительное образование детей в части организации физкультурно-спортивной работы*</a:t>
            </a:r>
          </a:p>
          <a:p>
            <a:r>
              <a:rPr lang="ru-RU" altLang="ru-RU" sz="2000" dirty="0"/>
              <a:t>Услуги для инвалидов и лиц с ограниченными возможностями (восстановительные центры</a:t>
            </a:r>
            <a:r>
              <a:rPr lang="ru-RU" altLang="ru-RU" sz="2000" dirty="0" smtClean="0"/>
              <a:t>)*</a:t>
            </a:r>
          </a:p>
          <a:p>
            <a:r>
              <a:rPr lang="ru-RU" altLang="ru-RU" sz="2000" dirty="0"/>
              <a:t>Организация и проведение спортивных </a:t>
            </a:r>
            <a:r>
              <a:rPr lang="ru-RU" altLang="ru-RU" sz="2000" dirty="0" smtClean="0"/>
              <a:t>соревнований*</a:t>
            </a:r>
          </a:p>
          <a:p>
            <a:r>
              <a:rPr lang="ru-RU" altLang="ru-RU" sz="2000" dirty="0"/>
              <a:t>Предоставление площадок для занятий спортом и физической </a:t>
            </a:r>
            <a:r>
              <a:rPr lang="ru-RU" altLang="ru-RU" sz="2000" dirty="0" smtClean="0"/>
              <a:t>культурой*</a:t>
            </a:r>
          </a:p>
          <a:p>
            <a:pPr marL="0" indent="0" eaLnBrk="1" hangingPunct="1">
              <a:buNone/>
            </a:pPr>
            <a:r>
              <a:rPr lang="ru-RU" altLang="ru-RU" sz="2000" b="1" dirty="0" smtClean="0"/>
              <a:t>Рыночные услуги</a:t>
            </a:r>
          </a:p>
          <a:p>
            <a:pPr eaLnBrk="1" hangingPunct="1"/>
            <a:r>
              <a:rPr lang="ru-RU" altLang="ru-RU" sz="2000" dirty="0" smtClean="0"/>
              <a:t>Фитнес</a:t>
            </a:r>
          </a:p>
          <a:p>
            <a:pPr eaLnBrk="1" hangingPunct="1"/>
            <a:r>
              <a:rPr lang="ru-RU" altLang="ru-RU" sz="2000" dirty="0" smtClean="0"/>
              <a:t>Специализированные услуги (йога, восточные единоборства, туризм и др.)</a:t>
            </a:r>
          </a:p>
          <a:p>
            <a:pPr eaLnBrk="1" hangingPunct="1"/>
            <a:r>
              <a:rPr lang="ru-RU" altLang="ru-RU" sz="2000" dirty="0" smtClean="0"/>
              <a:t>Услуги для занятий экстремальными видами спорта (экстрим-парк, например)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804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3528" y="274638"/>
            <a:ext cx="8712968" cy="274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наших «</a:t>
            </a:r>
            <a:r>
              <a:rPr lang="ru-RU" dirty="0" err="1" smtClean="0"/>
              <a:t>прото-продуктов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47136" y="566181"/>
            <a:ext cx="3842951" cy="16580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noFill/>
            <a:round/>
            <a:headEnd/>
            <a:tailEnd/>
          </a:ln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75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9B2D1F"/>
                </a:solidFill>
                <a:latin typeface="Arial" pitchFamily="34" charset="0"/>
                <a:cs typeface="Arial" pitchFamily="34" charset="0"/>
              </a:rPr>
              <a:t>По подходам к взаимодействию  (степени вмешательства) с </a:t>
            </a:r>
            <a:r>
              <a:rPr lang="ru-RU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«клиентом»</a:t>
            </a:r>
          </a:p>
          <a:p>
            <a:pPr fontAlgn="base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Экспертные</a:t>
            </a:r>
          </a:p>
          <a:p>
            <a:pPr lvl="1">
              <a:lnSpc>
                <a:spcPct val="75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Процессные, в т.ч. Коммуникационные</a:t>
            </a:r>
          </a:p>
          <a:p>
            <a:pPr lvl="2">
              <a:lnSpc>
                <a:spcPct val="75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Обучающие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3" name="AutoShape 1"/>
          <p:cNvSpPr>
            <a:spLocks noChangeArrowheads="1"/>
          </p:cNvSpPr>
          <p:nvPr/>
        </p:nvSpPr>
        <p:spPr bwMode="auto">
          <a:xfrm>
            <a:off x="-1" y="2132856"/>
            <a:ext cx="4287795" cy="472514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noFill/>
            <a:round/>
            <a:headEnd/>
            <a:tailEnd/>
          </a:ln>
        </p:spPr>
        <p:txBody>
          <a:bodyPr vert="horz" wrap="square" lIns="12700" tIns="0" rIns="12700" bIns="1270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9B2D1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 функциональным областям</a:t>
            </a:r>
            <a:endParaRPr lang="ru-RU" dirty="0" smtClean="0">
              <a:solidFill>
                <a:srgbClr val="9B2D1F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Защита интересов, прав целевых групп,  о</a:t>
            </a: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бщественных интересов</a:t>
            </a:r>
          </a:p>
          <a:p>
            <a:pPr algn="just" eaLnBrk="0" hangingPunct="0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Реакция на деятельность органов власти или иных групп</a:t>
            </a:r>
          </a:p>
          <a:p>
            <a:pPr algn="just" eaLnBrk="0" hangingPunct="0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Производство гражданских сервисов и т.д.</a:t>
            </a:r>
            <a:endParaRPr lang="ru-RU" sz="165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Продвижение ценностей и инициатив в сфере гуманитарной специализации </a:t>
            </a:r>
          </a:p>
          <a:p>
            <a:pPr algn="just" eaLnBrk="0" fontAlgn="base" hangingPunct="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Развитие гражданских институтов </a:t>
            </a:r>
          </a:p>
          <a:p>
            <a:pPr algn="just" eaLnBrk="0" fontAlgn="base" hangingPunct="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Управление деятельностью НКО</a:t>
            </a:r>
            <a:endParaRPr lang="ru-RU" sz="165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Развитие человеческих ресурсов</a:t>
            </a:r>
            <a:endParaRPr lang="ru-RU" sz="165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Альтернативное, независимое, автономное  развитие, информирование и т.п.</a:t>
            </a:r>
            <a:endParaRPr lang="ru-RU" sz="165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Солидарность , сетевая деятельность, партнерства и др.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ru-RU" sz="165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Специальные действия </a:t>
            </a:r>
          </a:p>
        </p:txBody>
      </p:sp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4411362" y="518984"/>
            <a:ext cx="4547287" cy="633901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noFill/>
            <a:round/>
            <a:headEnd/>
            <a:tailEnd/>
          </a:ln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75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9B2D1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 форме деятельности</a:t>
            </a:r>
            <a:endParaRPr lang="ru-RU" dirty="0" smtClean="0">
              <a:solidFill>
                <a:srgbClr val="9B2D1F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Консультации</a:t>
            </a: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Обслуживающие проекты (патронаж) – индивидуальный и групповой</a:t>
            </a:r>
          </a:p>
          <a:p>
            <a:pPr algn="just"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Адвокатирование</a:t>
            </a: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в уполномоченном органе и суде</a:t>
            </a:r>
          </a:p>
          <a:p>
            <a:pPr algn="just"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Обучение, тренинги, мастерские</a:t>
            </a: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Информирование</a:t>
            </a: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Экспертиза, проблемная диагностика, исследования</a:t>
            </a:r>
          </a:p>
          <a:p>
            <a:pPr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Проектирование, создание рекомендаций</a:t>
            </a:r>
          </a:p>
          <a:p>
            <a:pPr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Дискуссионные  и промо-мероприятия; </a:t>
            </a:r>
          </a:p>
          <a:p>
            <a:pPr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Услуги ресурсного центра и  площадки ( в т.ч. в </a:t>
            </a:r>
            <a:r>
              <a:rPr lang="ru-RU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И-нете</a:t>
            </a: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),</a:t>
            </a:r>
          </a:p>
          <a:p>
            <a:pPr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Клубная деятельность</a:t>
            </a:r>
          </a:p>
          <a:p>
            <a:pPr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Медиация и переговоры</a:t>
            </a:r>
          </a:p>
          <a:p>
            <a:pPr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Арт-акции</a:t>
            </a: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творческие события</a:t>
            </a:r>
          </a:p>
          <a:p>
            <a:pPr eaLnBrk="0" fontAlgn="base" hangingPunct="0">
              <a:lnSpc>
                <a:spcPct val="90000"/>
              </a:lnSpc>
              <a:spcBef>
                <a:spcPts val="500"/>
              </a:spcBef>
              <a:buFontTx/>
              <a:buChar char="•"/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Создание  и распространение значимых текстов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665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62074"/>
          </a:xfrm>
        </p:spPr>
        <p:txBody>
          <a:bodyPr>
            <a:normAutofit fontScale="90000"/>
          </a:bodyPr>
          <a:lstStyle/>
          <a:p>
            <a:pPr>
              <a:lnSpc>
                <a:spcPct val="75000"/>
              </a:lnSpc>
            </a:pPr>
            <a:r>
              <a:rPr lang="ru-RU" dirty="0" smtClean="0"/>
              <a:t>Как доходим до создания услуги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92581030"/>
              </p:ext>
            </p:extLst>
          </p:nvPr>
        </p:nvGraphicFramePr>
        <p:xfrm>
          <a:off x="-1" y="0"/>
          <a:ext cx="664793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228184" y="908720"/>
            <a:ext cx="2635314" cy="536557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Инновация</a:t>
            </a:r>
          </a:p>
          <a:p>
            <a:r>
              <a:rPr lang="ru-RU" dirty="0"/>
              <a:t>Услуга </a:t>
            </a:r>
            <a:r>
              <a:rPr lang="ru-RU" dirty="0" smtClean="0"/>
              <a:t>улучшенного</a:t>
            </a:r>
          </a:p>
          <a:p>
            <a:pPr marL="0" indent="0">
              <a:buNone/>
            </a:pPr>
            <a:r>
              <a:rPr lang="ru-RU" dirty="0" smtClean="0"/>
              <a:t>качества</a:t>
            </a:r>
            <a:endParaRPr lang="ru-RU" dirty="0"/>
          </a:p>
          <a:p>
            <a:r>
              <a:rPr lang="ru-RU" dirty="0"/>
              <a:t>Адаптация </a:t>
            </a:r>
            <a:r>
              <a:rPr lang="ru-RU" dirty="0" smtClean="0"/>
              <a:t>услуги для </a:t>
            </a:r>
            <a:r>
              <a:rPr lang="ru-RU" dirty="0"/>
              <a:t>новой </a:t>
            </a:r>
            <a:r>
              <a:rPr lang="ru-RU" dirty="0" smtClean="0"/>
              <a:t>клиентской </a:t>
            </a:r>
            <a:r>
              <a:rPr lang="ru-RU" dirty="0"/>
              <a:t>группы</a:t>
            </a:r>
          </a:p>
          <a:p>
            <a:r>
              <a:rPr lang="ru-RU" dirty="0"/>
              <a:t>Анализ выпавших </a:t>
            </a:r>
          </a:p>
          <a:p>
            <a:pPr marL="0" indent="0">
              <a:buNone/>
            </a:pPr>
            <a:r>
              <a:rPr lang="ru-RU" dirty="0"/>
              <a:t>региональных услуг</a:t>
            </a:r>
          </a:p>
          <a:p>
            <a:r>
              <a:rPr lang="ru-RU" dirty="0"/>
              <a:t>Анализ опыта других</a:t>
            </a:r>
          </a:p>
          <a:p>
            <a:pPr marL="0" indent="0">
              <a:buNone/>
            </a:pPr>
            <a:r>
              <a:rPr lang="ru-RU" dirty="0" smtClean="0"/>
              <a:t>регионов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793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Стратегии выделения услуг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465048"/>
              </p:ext>
            </p:extLst>
          </p:nvPr>
        </p:nvGraphicFramePr>
        <p:xfrm>
          <a:off x="251520" y="908720"/>
          <a:ext cx="8640960" cy="5424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579"/>
                <a:gridCol w="2329303"/>
                <a:gridCol w="2247902"/>
                <a:gridCol w="1584176"/>
              </a:tblGrid>
              <a:tr h="1584176">
                <a:tc>
                  <a:txBody>
                    <a:bodyPr/>
                    <a:lstStyle/>
                    <a:p>
                      <a:pPr marL="457200" indent="-457200">
                        <a:buAutoNum type="arabicPeriod"/>
                      </a:pPr>
                      <a:r>
                        <a:rPr lang="ru-RU" sz="2400" dirty="0" err="1" smtClean="0"/>
                        <a:t>Ведомствен</a:t>
                      </a:r>
                      <a:endParaRPr lang="ru-RU" sz="2400" dirty="0" smtClean="0"/>
                    </a:p>
                    <a:p>
                      <a:pPr marL="0" indent="0">
                        <a:buNone/>
                      </a:pPr>
                      <a:r>
                        <a:rPr lang="ru-RU" sz="2400" dirty="0" err="1" smtClean="0"/>
                        <a:t>ный</a:t>
                      </a:r>
                      <a:r>
                        <a:rPr lang="ru-RU" sz="2400" dirty="0" smtClean="0"/>
                        <a:t> характер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дом престарелых, дет сад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Ориентир</a:t>
                      </a:r>
                      <a:r>
                        <a:rPr lang="ru-RU" sz="2400" baseline="0" dirty="0" smtClean="0"/>
                        <a:t> на конкуренцию с учреждениями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Рынок и/или</a:t>
                      </a:r>
                      <a:r>
                        <a:rPr lang="ru-RU" sz="2400" baseline="0" dirty="0" smtClean="0"/>
                        <a:t> бюджет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58417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2. </a:t>
                      </a:r>
                      <a:r>
                        <a:rPr lang="ru-RU" sz="2400" dirty="0" err="1" smtClean="0"/>
                        <a:t>Межведомстве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нная</a:t>
                      </a:r>
                      <a:r>
                        <a:rPr lang="ru-RU" sz="2400" baseline="0" dirty="0" smtClean="0"/>
                        <a:t> к</a:t>
                      </a:r>
                      <a:r>
                        <a:rPr lang="ru-RU" sz="2400" dirty="0" smtClean="0"/>
                        <a:t>омплексная для клиента услуга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школа ответственного </a:t>
                      </a:r>
                      <a:r>
                        <a:rPr lang="ru-RU" sz="2400" dirty="0" err="1" smtClean="0"/>
                        <a:t>родительства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Ориентир </a:t>
                      </a:r>
                      <a:r>
                        <a:rPr lang="ru-RU" sz="2400" baseline="0" dirty="0" smtClean="0"/>
                        <a:t>на потребности клиентов, решение </a:t>
                      </a:r>
                      <a:r>
                        <a:rPr lang="ru-RU" sz="2400" baseline="0" dirty="0" err="1" smtClean="0"/>
                        <a:t>соц</a:t>
                      </a:r>
                      <a:r>
                        <a:rPr lang="ru-RU" sz="2400" baseline="0" dirty="0" smtClean="0"/>
                        <a:t> проблемы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Рынок и/или бюджет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158417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3. Не связанный общей идеей набор услуг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Мультифункциональный</a:t>
                      </a:r>
                      <a:r>
                        <a:rPr lang="ru-RU" sz="2400" baseline="0" dirty="0" smtClean="0"/>
                        <a:t> центр оказания востребованных услуг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Ориентир на имеющиеся ресурсы, потребности клиентов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Рынок и/или бюджет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654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Примеры выделения из деятельности НКО услуги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Основной продукт НКО – организация благотворительных ярмарок</a:t>
            </a:r>
          </a:p>
          <a:p>
            <a:pPr marL="0" indent="0">
              <a:buNone/>
            </a:pPr>
            <a:r>
              <a:rPr lang="ru-RU" dirty="0" smtClean="0"/>
              <a:t>Услуга: трудоустройство инвалидов по изготовлению значков с дальнейшей их реализацией на благотворительных ярмарках</a:t>
            </a:r>
          </a:p>
          <a:p>
            <a:r>
              <a:rPr lang="ru-RU" dirty="0" smtClean="0"/>
              <a:t>Общество помощи </a:t>
            </a:r>
            <a:r>
              <a:rPr lang="ru-RU" dirty="0" err="1" smtClean="0"/>
              <a:t>онкобольным</a:t>
            </a:r>
            <a:r>
              <a:rPr lang="ru-RU" dirty="0" smtClean="0"/>
              <a:t>, основной продукт – просветительская работа, организация среды общения онкологических больных</a:t>
            </a:r>
          </a:p>
          <a:p>
            <a:pPr marL="0" indent="0">
              <a:buNone/>
            </a:pPr>
            <a:r>
              <a:rPr lang="ru-RU" dirty="0" smtClean="0"/>
              <a:t>Услуга: надомная помощь престарелым с </a:t>
            </a:r>
            <a:r>
              <a:rPr lang="ru-RU" dirty="0" err="1" smtClean="0"/>
              <a:t>онкозаболеваниями</a:t>
            </a:r>
            <a:r>
              <a:rPr lang="ru-RU" dirty="0" smtClean="0"/>
              <a:t>, консультация </a:t>
            </a:r>
            <a:r>
              <a:rPr lang="ru-RU" dirty="0" err="1" smtClean="0"/>
              <a:t>онкобольных</a:t>
            </a:r>
            <a:r>
              <a:rPr lang="ru-RU" dirty="0" smtClean="0"/>
              <a:t>, профилактические консультации  (школа здоровья)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87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Упражнение: от текущей деятельности к услуге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248472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СОНКО по борьбе с ВИЧ (своего помещения нет, есть волонтеры из числа людей с ВИЧ)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Ветеранская организация (есть помещение и волонтеры пожилого возраста)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Ассоциация многодетных семей (помещения нет)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sz="2400" dirty="0" smtClean="0"/>
              <a:t>Задание: выделить возможные услуги в деятельности одной или нескольких из указанных организаций</a:t>
            </a:r>
          </a:p>
          <a:p>
            <a:pPr marL="0" indent="0">
              <a:buNone/>
            </a:pPr>
            <a:r>
              <a:rPr lang="ru-RU" sz="2400" dirty="0" smtClean="0"/>
              <a:t>Указать источник финансирования: кто будет платить за услугу (бюджет или получатели услуг)</a:t>
            </a:r>
            <a:r>
              <a:rPr lang="ru-RU" sz="2400" dirty="0"/>
              <a:t>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Время </a:t>
            </a:r>
            <a:r>
              <a:rPr lang="ru-RU" sz="2400" dirty="0"/>
              <a:t>выполнения: </a:t>
            </a:r>
            <a:r>
              <a:rPr lang="ru-RU" sz="2400" dirty="0" smtClean="0"/>
              <a:t>5 </a:t>
            </a:r>
            <a:r>
              <a:rPr lang="ru-RU" sz="2400" dirty="0"/>
              <a:t>мин.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183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/>
              <a:t>Пример выполнения упражнения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СОНКО по борьбе с ВИЧ:</a:t>
            </a:r>
          </a:p>
          <a:p>
            <a:pPr>
              <a:buFontTx/>
              <a:buChar char="-"/>
            </a:pPr>
            <a:r>
              <a:rPr lang="ru-RU" dirty="0" smtClean="0"/>
              <a:t>Курс для школьников (ОИВ, ОМСУ в образовании)</a:t>
            </a:r>
          </a:p>
          <a:p>
            <a:pPr>
              <a:buFontTx/>
              <a:buChar char="-"/>
            </a:pPr>
            <a:r>
              <a:rPr lang="ru-RU" dirty="0" smtClean="0"/>
              <a:t>Консультации равных консультантов (ОИВ, учреждение в здравоохранении)</a:t>
            </a:r>
          </a:p>
          <a:p>
            <a:pPr>
              <a:buFontTx/>
              <a:buChar char="-"/>
            </a:pPr>
            <a:r>
              <a:rPr lang="ru-RU" dirty="0" smtClean="0"/>
              <a:t>Психологическое сопровождение лиц с диагнозом ВИЧ и его семьи (на разных стадиях кризиса)</a:t>
            </a:r>
          </a:p>
          <a:p>
            <a:pPr>
              <a:buFontTx/>
              <a:buChar char="-"/>
            </a:pPr>
            <a:r>
              <a:rPr lang="ru-RU" dirty="0" smtClean="0"/>
              <a:t>Консультирование молодых родителей с ВИЧ (школа планирования семьи)</a:t>
            </a:r>
          </a:p>
          <a:p>
            <a:pPr>
              <a:buFontTx/>
              <a:buChar char="-"/>
            </a:pP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827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ChangeArrowheads="1"/>
          </p:cNvSpPr>
          <p:nvPr/>
        </p:nvSpPr>
        <p:spPr bwMode="gray">
          <a:xfrm>
            <a:off x="81561" y="-315416"/>
            <a:ext cx="9143999" cy="6552728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" name="Gruppieren 4"/>
          <p:cNvGrpSpPr/>
          <p:nvPr/>
        </p:nvGrpSpPr>
        <p:grpSpPr>
          <a:xfrm>
            <a:off x="0" y="0"/>
            <a:ext cx="5102536" cy="6859590"/>
            <a:chOff x="-42064" y="0"/>
            <a:chExt cx="5149482" cy="6859590"/>
          </a:xfrm>
          <a:solidFill>
            <a:srgbClr val="C00000"/>
          </a:solidFill>
        </p:grpSpPr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-42064" y="0"/>
              <a:ext cx="4335769" cy="6859590"/>
            </a:xfrm>
            <a:custGeom>
              <a:avLst/>
              <a:gdLst/>
              <a:ahLst/>
              <a:cxnLst>
                <a:cxn ang="0">
                  <a:pos x="847" y="1549"/>
                </a:cxn>
                <a:cxn ang="0">
                  <a:pos x="1820" y="0"/>
                </a:cxn>
                <a:cxn ang="0">
                  <a:pos x="0" y="0"/>
                </a:cxn>
                <a:cxn ang="0">
                  <a:pos x="0" y="2880"/>
                </a:cxn>
                <a:cxn ang="0">
                  <a:pos x="1528" y="2880"/>
                </a:cxn>
                <a:cxn ang="0">
                  <a:pos x="847" y="1549"/>
                </a:cxn>
              </a:cxnLst>
              <a:rect l="0" t="0" r="r" b="b"/>
              <a:pathLst>
                <a:path w="1820" h="2880">
                  <a:moveTo>
                    <a:pt x="847" y="1549"/>
                  </a:moveTo>
                  <a:cubicBezTo>
                    <a:pt x="847" y="937"/>
                    <a:pt x="1222" y="385"/>
                    <a:pt x="18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880"/>
                    <a:pt x="0" y="2880"/>
                    <a:pt x="0" y="2880"/>
                  </a:cubicBezTo>
                  <a:cubicBezTo>
                    <a:pt x="1528" y="2880"/>
                    <a:pt x="1528" y="2880"/>
                    <a:pt x="1528" y="2880"/>
                  </a:cubicBezTo>
                  <a:cubicBezTo>
                    <a:pt x="1102" y="2517"/>
                    <a:pt x="847" y="2054"/>
                    <a:pt x="847" y="1549"/>
                  </a:cubicBezTo>
                  <a:close/>
                </a:path>
              </a:pathLst>
            </a:custGeom>
            <a:grpFill/>
            <a:ln w="14288" cap="flat">
              <a:noFill/>
              <a:prstDash val="solid"/>
              <a:miter lim="800000"/>
              <a:headEnd/>
              <a:tailEnd/>
            </a:ln>
            <a:effectLst>
              <a:outerShdw blurRad="254000" dist="635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734593" y="0"/>
              <a:ext cx="3372825" cy="6859590"/>
            </a:xfrm>
            <a:custGeom>
              <a:avLst/>
              <a:gdLst/>
              <a:ahLst/>
              <a:cxnLst>
                <a:cxn ang="0">
                  <a:pos x="438" y="1344"/>
                </a:cxn>
                <a:cxn ang="0">
                  <a:pos x="1147" y="0"/>
                </a:cxn>
                <a:cxn ang="0">
                  <a:pos x="960" y="0"/>
                </a:cxn>
                <a:cxn ang="0">
                  <a:pos x="0" y="1701"/>
                </a:cxn>
                <a:cxn ang="0">
                  <a:pos x="418" y="2880"/>
                </a:cxn>
                <a:cxn ang="0">
                  <a:pos x="1416" y="2880"/>
                </a:cxn>
                <a:cxn ang="0">
                  <a:pos x="438" y="1344"/>
                </a:cxn>
              </a:cxnLst>
              <a:rect l="0" t="0" r="r" b="b"/>
              <a:pathLst>
                <a:path w="1416" h="2880">
                  <a:moveTo>
                    <a:pt x="438" y="1344"/>
                  </a:moveTo>
                  <a:cubicBezTo>
                    <a:pt x="438" y="830"/>
                    <a:pt x="705" y="360"/>
                    <a:pt x="1147" y="0"/>
                  </a:cubicBezTo>
                  <a:cubicBezTo>
                    <a:pt x="960" y="0"/>
                    <a:pt x="960" y="0"/>
                    <a:pt x="960" y="0"/>
                  </a:cubicBezTo>
                  <a:cubicBezTo>
                    <a:pt x="368" y="430"/>
                    <a:pt x="0" y="1033"/>
                    <a:pt x="0" y="1701"/>
                  </a:cubicBezTo>
                  <a:cubicBezTo>
                    <a:pt x="0" y="2131"/>
                    <a:pt x="153" y="2533"/>
                    <a:pt x="418" y="2880"/>
                  </a:cubicBezTo>
                  <a:cubicBezTo>
                    <a:pt x="1416" y="2880"/>
                    <a:pt x="1416" y="2880"/>
                    <a:pt x="1416" y="2880"/>
                  </a:cubicBezTo>
                  <a:cubicBezTo>
                    <a:pt x="816" y="2504"/>
                    <a:pt x="438" y="1955"/>
                    <a:pt x="438" y="1344"/>
                  </a:cubicBezTo>
                  <a:close/>
                </a:path>
              </a:pathLst>
            </a:custGeom>
            <a:grpFill/>
            <a:ln w="1428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734593" y="480968"/>
              <a:ext cx="2772875" cy="6378622"/>
            </a:xfrm>
            <a:custGeom>
              <a:avLst/>
              <a:gdLst/>
              <a:ahLst/>
              <a:cxnLst>
                <a:cxn ang="0">
                  <a:pos x="351" y="1099"/>
                </a:cxn>
                <a:cxn ang="0">
                  <a:pos x="712" y="0"/>
                </a:cxn>
                <a:cxn ang="0">
                  <a:pos x="0" y="1499"/>
                </a:cxn>
                <a:cxn ang="0">
                  <a:pos x="418" y="2678"/>
                </a:cxn>
                <a:cxn ang="0">
                  <a:pos x="1164" y="2678"/>
                </a:cxn>
                <a:cxn ang="0">
                  <a:pos x="351" y="1099"/>
                </a:cxn>
              </a:cxnLst>
              <a:rect l="0" t="0" r="r" b="b"/>
              <a:pathLst>
                <a:path w="1164" h="2678">
                  <a:moveTo>
                    <a:pt x="351" y="1099"/>
                  </a:moveTo>
                  <a:cubicBezTo>
                    <a:pt x="351" y="701"/>
                    <a:pt x="482" y="326"/>
                    <a:pt x="712" y="0"/>
                  </a:cubicBezTo>
                  <a:cubicBezTo>
                    <a:pt x="268" y="408"/>
                    <a:pt x="0" y="930"/>
                    <a:pt x="0" y="1499"/>
                  </a:cubicBezTo>
                  <a:cubicBezTo>
                    <a:pt x="0" y="1929"/>
                    <a:pt x="153" y="2331"/>
                    <a:pt x="418" y="2678"/>
                  </a:cubicBezTo>
                  <a:cubicBezTo>
                    <a:pt x="1164" y="2678"/>
                    <a:pt x="1164" y="2678"/>
                    <a:pt x="1164" y="2678"/>
                  </a:cubicBezTo>
                  <a:cubicBezTo>
                    <a:pt x="660" y="2267"/>
                    <a:pt x="351" y="1711"/>
                    <a:pt x="351" y="1099"/>
                  </a:cubicBezTo>
                  <a:close/>
                </a:path>
              </a:pathLst>
            </a:custGeom>
            <a:grpFill/>
            <a:ln w="1428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>
                <a:solidFill>
                  <a:prstClr val="black"/>
                </a:solidFill>
              </a:endParaRPr>
            </a:p>
          </p:txBody>
        </p:sp>
      </p:grpSp>
      <p:sp>
        <p:nvSpPr>
          <p:cNvPr id="13" name="Titel 1"/>
          <p:cNvSpPr txBox="1">
            <a:spLocks/>
          </p:cNvSpPr>
          <p:nvPr/>
        </p:nvSpPr>
        <p:spPr>
          <a:xfrm>
            <a:off x="3203848" y="1196753"/>
            <a:ext cx="5616624" cy="201622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4400" b="1" dirty="0" smtClean="0">
                <a:solidFill>
                  <a:prstClr val="black"/>
                </a:solidFill>
              </a:rPr>
              <a:t>Услуги в социальной сфере в деятельности НКО</a:t>
            </a:r>
          </a:p>
        </p:txBody>
      </p:sp>
      <p:sp>
        <p:nvSpPr>
          <p:cNvPr id="14" name="Untertitel 2"/>
          <p:cNvSpPr txBox="1">
            <a:spLocks/>
          </p:cNvSpPr>
          <p:nvPr/>
        </p:nvSpPr>
        <p:spPr>
          <a:xfrm>
            <a:off x="4139952" y="4293096"/>
            <a:ext cx="4689210" cy="167743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algn="ctr"/>
            <a:endParaRPr lang="ru-RU" sz="2800" dirty="0" smtClean="0">
              <a:solidFill>
                <a:prstClr val="black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96241" y="3896710"/>
            <a:ext cx="468052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•</a:t>
            </a:r>
            <a:r>
              <a:rPr lang="ru-RU" sz="24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Типология продуктов CO НКО.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•Социальные услуги CO НКО, подходы к выделению.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•Развитие ассортимента услуг (набор услуг или комплексная услуга «под ключ</a:t>
            </a:r>
            <a:r>
              <a:rPr lang="ru-RU" sz="2400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»).</a:t>
            </a:r>
            <a:endParaRPr lang="ru-RU" sz="2400" dirty="0">
              <a:solidFill>
                <a:prstClr val="black"/>
              </a:solidFill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6520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457200" y="1340768"/>
            <a:ext cx="8229600" cy="1635187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Подходы к организации производства услуг в социальной сфере в деятельности НКО</a:t>
            </a:r>
            <a:endParaRPr lang="ru-RU" sz="36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712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Правовые условия производства </a:t>
            </a:r>
            <a:r>
              <a:rPr lang="ru-RU" dirty="0" err="1" smtClean="0"/>
              <a:t>соц</a:t>
            </a:r>
            <a:r>
              <a:rPr lang="ru-RU" dirty="0" smtClean="0"/>
              <a:t> услуг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174976"/>
          </a:xfrm>
        </p:spPr>
        <p:txBody>
          <a:bodyPr/>
          <a:lstStyle/>
          <a:p>
            <a:r>
              <a:rPr lang="ru-RU" dirty="0" smtClean="0"/>
              <a:t>Соответствие требованиям надзорных органов (</a:t>
            </a:r>
            <a:r>
              <a:rPr lang="ru-RU" dirty="0" err="1" smtClean="0"/>
              <a:t>роспотребнадзор</a:t>
            </a:r>
            <a:r>
              <a:rPr lang="ru-RU" dirty="0" smtClean="0"/>
              <a:t>, </a:t>
            </a:r>
            <a:r>
              <a:rPr lang="ru-RU" dirty="0" err="1" smtClean="0"/>
              <a:t>госпожнадзор</a:t>
            </a:r>
            <a:r>
              <a:rPr lang="ru-RU" dirty="0" smtClean="0"/>
              <a:t>)</a:t>
            </a:r>
          </a:p>
          <a:p>
            <a:r>
              <a:rPr lang="ru-RU" dirty="0" smtClean="0"/>
              <a:t>Лицензирование деятельности</a:t>
            </a:r>
          </a:p>
          <a:p>
            <a:r>
              <a:rPr lang="ru-RU" dirty="0" smtClean="0"/>
              <a:t>Специализированные кадры (наличие мед, </a:t>
            </a:r>
            <a:r>
              <a:rPr lang="ru-RU" dirty="0" err="1" smtClean="0"/>
              <a:t>пед</a:t>
            </a:r>
            <a:r>
              <a:rPr lang="ru-RU" dirty="0" smtClean="0"/>
              <a:t> образования, аккредитация)</a:t>
            </a:r>
          </a:p>
          <a:p>
            <a:r>
              <a:rPr lang="ru-RU" dirty="0" smtClean="0"/>
              <a:t>Стандарты оказания услуг</a:t>
            </a:r>
          </a:p>
          <a:p>
            <a:r>
              <a:rPr lang="ru-RU" dirty="0" smtClean="0"/>
              <a:t>Независимая оценка?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374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Организационные схемы производства услуг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7365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3CBB1F-028D-45FB-9212-1B0C78901727}" type="slidenum">
              <a:rPr lang="ru-RU" altLang="ru-RU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34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 smtClean="0"/>
              <a:t>От проектов к оказанию услуг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4857403"/>
          </a:xfrm>
        </p:spPr>
        <p:txBody>
          <a:bodyPr/>
          <a:lstStyle/>
          <a:p>
            <a:r>
              <a:rPr lang="ru-RU" dirty="0" smtClean="0"/>
              <a:t>Организационные изменения при переходе к постоянному оказанию услуг: место, время, контроль…</a:t>
            </a:r>
          </a:p>
          <a:p>
            <a:r>
              <a:rPr lang="ru-RU" dirty="0" smtClean="0"/>
              <a:t>Кадры (волонтеры или специалисты)</a:t>
            </a:r>
          </a:p>
          <a:p>
            <a:r>
              <a:rPr lang="ru-RU" dirty="0" smtClean="0"/>
              <a:t>Планирование деятельности, перебои (организационный план)</a:t>
            </a:r>
          </a:p>
          <a:p>
            <a:r>
              <a:rPr lang="ru-RU" dirty="0" smtClean="0"/>
              <a:t>Планирование результатов (количественные и качественные показатели)</a:t>
            </a:r>
          </a:p>
          <a:p>
            <a:r>
              <a:rPr lang="ru-RU" dirty="0" smtClean="0"/>
              <a:t>Взвесить все «за» и «против»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3CBB1F-028D-45FB-9212-1B0C78901727}" type="slidenum">
              <a:rPr lang="ru-RU" altLang="ru-RU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85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563888" y="3200400"/>
            <a:ext cx="5256584" cy="20288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sz="3200" dirty="0" smtClean="0"/>
              <a:t>•</a:t>
            </a:r>
            <a:r>
              <a:rPr lang="ru-RU" sz="3200" dirty="0"/>
              <a:t>Как планировать расходы на производство услуги (на примере)</a:t>
            </a:r>
          </a:p>
          <a:p>
            <a:pPr algn="l"/>
            <a:r>
              <a:rPr lang="ru-RU" sz="3200" dirty="0"/>
              <a:t>•Покупатели услуг или компенсация из бюджета (возможные риски)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457200" y="1340768"/>
            <a:ext cx="8229600" cy="1635187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Планирование расходов</a:t>
            </a:r>
            <a:r>
              <a:rPr lang="ru-RU" sz="3600" dirty="0" smtClean="0"/>
              <a:t> </a:t>
            </a:r>
            <a:r>
              <a:rPr lang="ru-RU" sz="3600" dirty="0" smtClean="0"/>
              <a:t>на производство </a:t>
            </a:r>
            <a:r>
              <a:rPr lang="ru-RU" sz="3600" dirty="0" smtClean="0"/>
              <a:t>услуг</a:t>
            </a:r>
            <a:endParaRPr lang="ru-RU" sz="36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01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ru-RU" dirty="0" smtClean="0"/>
              <a:t>Расходы на входе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Согласования (изменения в устав, открытие ИП, ООО)</a:t>
            </a:r>
          </a:p>
          <a:p>
            <a:r>
              <a:rPr lang="ru-RU" dirty="0" smtClean="0"/>
              <a:t>Лицензирование </a:t>
            </a:r>
          </a:p>
          <a:p>
            <a:r>
              <a:rPr lang="ru-RU" dirty="0" smtClean="0"/>
              <a:t>Оборудование для оказания услуги </a:t>
            </a:r>
          </a:p>
          <a:p>
            <a:r>
              <a:rPr lang="ru-RU" dirty="0" smtClean="0"/>
              <a:t>Ремонт помещений (при необходимости)</a:t>
            </a:r>
          </a:p>
          <a:p>
            <a:r>
              <a:rPr lang="ru-RU" dirty="0" smtClean="0"/>
              <a:t>Реклама (СМИ, день открытых дверей, сайт…)</a:t>
            </a:r>
          </a:p>
          <a:p>
            <a:r>
              <a:rPr lang="ru-RU" dirty="0" smtClean="0"/>
              <a:t>Специалисты на этапе запуска (администратор, менеджер…)</a:t>
            </a:r>
          </a:p>
          <a:p>
            <a:r>
              <a:rPr lang="ru-RU" dirty="0" smtClean="0"/>
              <a:t>Транспортные расходы</a:t>
            </a:r>
          </a:p>
          <a:p>
            <a:r>
              <a:rPr lang="ru-RU" dirty="0" smtClean="0"/>
              <a:t>Непредвиденные расходы!!!</a:t>
            </a:r>
          </a:p>
          <a:p>
            <a:r>
              <a:rPr lang="ru-RU" dirty="0" smtClean="0"/>
              <a:t>….</a:t>
            </a:r>
          </a:p>
          <a:p>
            <a:pPr marL="0" indent="0">
              <a:buNone/>
            </a:pPr>
            <a:r>
              <a:rPr lang="ru-RU" i="1" dirty="0" smtClean="0"/>
              <a:t>Чем подробнее распишете, тем точнее рассчитаете сумму инвестиций</a:t>
            </a:r>
            <a:endParaRPr lang="ru-RU" sz="2400" i="1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60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Расходы в процессе оказания услуги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Расходные материалы (канцтовары и т.п.)</a:t>
            </a:r>
          </a:p>
          <a:p>
            <a:r>
              <a:rPr lang="ru-RU" dirty="0" smtClean="0"/>
              <a:t>Амортизация и обслуживание оборудования</a:t>
            </a:r>
          </a:p>
          <a:p>
            <a:r>
              <a:rPr lang="ru-RU" dirty="0" smtClean="0"/>
              <a:t>Оплата основных специалистов </a:t>
            </a:r>
            <a:r>
              <a:rPr lang="ru-RU" dirty="0"/>
              <a:t> </a:t>
            </a:r>
            <a:r>
              <a:rPr lang="ru-RU" dirty="0" smtClean="0"/>
              <a:t>(в т.ч. отчисления  в фонд </a:t>
            </a:r>
            <a:r>
              <a:rPr lang="ru-RU" dirty="0" err="1" smtClean="0"/>
              <a:t>соц</a:t>
            </a:r>
            <a:r>
              <a:rPr lang="ru-RU" dirty="0" smtClean="0"/>
              <a:t> страхования)</a:t>
            </a:r>
          </a:p>
          <a:p>
            <a:r>
              <a:rPr lang="ru-RU" dirty="0" smtClean="0"/>
              <a:t>Оплата специалистов, обеспечивающих бесперебойную работу службы (уборка, доставка, администрирование…)</a:t>
            </a:r>
          </a:p>
          <a:p>
            <a:r>
              <a:rPr lang="ru-RU" dirty="0" smtClean="0"/>
              <a:t>Питание </a:t>
            </a:r>
          </a:p>
          <a:p>
            <a:r>
              <a:rPr lang="ru-RU" dirty="0" smtClean="0"/>
              <a:t>Коммунальные платежи, услуги связи, интернет</a:t>
            </a:r>
          </a:p>
          <a:p>
            <a:r>
              <a:rPr lang="ru-RU" dirty="0" smtClean="0"/>
              <a:t>Охрана </a:t>
            </a:r>
          </a:p>
          <a:p>
            <a:r>
              <a:rPr lang="ru-RU" dirty="0" smtClean="0"/>
              <a:t>Транспортные расходы</a:t>
            </a:r>
          </a:p>
          <a:p>
            <a:r>
              <a:rPr lang="ru-RU" dirty="0" smtClean="0"/>
              <a:t>Обучение, повышение квалификации и </a:t>
            </a:r>
            <a:r>
              <a:rPr lang="ru-RU" dirty="0" err="1" smtClean="0"/>
              <a:t>супервизия</a:t>
            </a:r>
            <a:r>
              <a:rPr lang="ru-RU" dirty="0" smtClean="0"/>
              <a:t> для специалистов</a:t>
            </a:r>
          </a:p>
          <a:p>
            <a:r>
              <a:rPr lang="ru-RU" dirty="0" smtClean="0"/>
              <a:t>…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24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9221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 рассчитать цену услуги для заказчика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19256" cy="525658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Себестоимость услуги= все расходы на производство услуг в определенный период/к количеству обслуживаемых (но не дороже ведомственных аналогов – бюджетное задание)</a:t>
            </a:r>
          </a:p>
          <a:p>
            <a:r>
              <a:rPr lang="ru-RU" dirty="0" smtClean="0"/>
              <a:t>При планировании цены на коммерческие услуги закладывается дополнительно надбавка для погашения кредита, возврата средств потраченных на запуск и прибыль</a:t>
            </a:r>
          </a:p>
          <a:p>
            <a:r>
              <a:rPr lang="ru-RU" dirty="0" smtClean="0"/>
              <a:t>ПРОБЛЕМА: при расчете цены для ОИВ в стоимость не закладывается обеспечение работы организации и ее развитие (ремонт, охрана помещения…), </a:t>
            </a:r>
          </a:p>
          <a:p>
            <a:r>
              <a:rPr lang="ru-RU" dirty="0" smtClean="0"/>
              <a:t>При финансовом планировании учитывать возможные финансовые разрывы (пример: Телефон доверия)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20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затрат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342900" lvl="0" indent="-342900">
              <a:spcBef>
                <a:spcPts val="200"/>
              </a:spcBef>
              <a:spcAft>
                <a:spcPts val="0"/>
              </a:spcAft>
              <a:buFont typeface="Symbol"/>
              <a:buChar char=""/>
              <a:tabLst>
                <a:tab pos="228600" algn="l"/>
                <a:tab pos="457200" algn="l"/>
              </a:tabLst>
            </a:pPr>
            <a:r>
              <a:rPr lang="ru-RU" sz="4400" b="1" dirty="0">
                <a:latin typeface="Times New Roman"/>
                <a:ea typeface="Times New Roman"/>
                <a:cs typeface="Times New Roman"/>
              </a:rPr>
              <a:t>переменные затраты</a:t>
            </a:r>
            <a:r>
              <a:rPr lang="ru-RU" sz="4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находятся в пропорциональной зависимости от объема работ. Такими могут оказаться, например, расходы на питание участников конференции или почтовые расходы при увеличении или уменьшении списка адресатов, которым рассылаются информационные материалы;</a:t>
            </a:r>
          </a:p>
          <a:p>
            <a:pPr marL="342900" lvl="0" indent="-342900">
              <a:spcBef>
                <a:spcPts val="200"/>
              </a:spcBef>
              <a:spcAft>
                <a:spcPts val="0"/>
              </a:spcAft>
              <a:buFont typeface="Symbol"/>
              <a:buChar char=""/>
              <a:tabLst>
                <a:tab pos="228600" algn="l"/>
                <a:tab pos="457200" algn="l"/>
              </a:tabLst>
            </a:pPr>
            <a:r>
              <a:rPr lang="ru-RU" sz="4400" b="1" dirty="0">
                <a:latin typeface="Times New Roman"/>
                <a:ea typeface="Times New Roman"/>
                <a:cs typeface="Times New Roman"/>
              </a:rPr>
              <a:t>постоянные (фиксированные)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, то есть совсем или почти не меняющиеся затраты, такие как арендная плата за то же самое помещение под офис. Но при планировании бюджета лучше учитывать возможность некоторых колебаний таких расходов;</a:t>
            </a:r>
          </a:p>
          <a:p>
            <a:pPr marL="342900" lvl="0" indent="-342900">
              <a:spcBef>
                <a:spcPts val="200"/>
              </a:spcBef>
              <a:spcAft>
                <a:spcPts val="0"/>
              </a:spcAft>
              <a:buFont typeface="Symbol"/>
              <a:buChar char=""/>
              <a:tabLst>
                <a:tab pos="228600" algn="l"/>
                <a:tab pos="457200" algn="l"/>
              </a:tabLst>
            </a:pPr>
            <a:r>
              <a:rPr lang="ru-RU" sz="4400" b="1" dirty="0">
                <a:latin typeface="Times New Roman"/>
                <a:ea typeface="Times New Roman"/>
                <a:cs typeface="Times New Roman"/>
              </a:rPr>
              <a:t>смешанные</a:t>
            </a:r>
            <a:r>
              <a:rPr lang="ru-RU" sz="4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– например, расходы на телефонную связь, которые состоят из постоянной абонентной платы и переменной (за время использования телефона, за междугородные переговоры);</a:t>
            </a:r>
          </a:p>
          <a:p>
            <a:pPr marL="342900" lvl="0" indent="-342900">
              <a:spcBef>
                <a:spcPts val="200"/>
              </a:spcBef>
              <a:spcAft>
                <a:spcPts val="0"/>
              </a:spcAft>
              <a:buFont typeface="Symbol"/>
              <a:buChar char=""/>
              <a:tabLst>
                <a:tab pos="228600" algn="l"/>
                <a:tab pos="457200" algn="l"/>
              </a:tabLst>
            </a:pPr>
            <a:r>
              <a:rPr lang="ru-RU" sz="4400" b="1" dirty="0">
                <a:latin typeface="Times New Roman"/>
                <a:ea typeface="Times New Roman"/>
                <a:cs typeface="Times New Roman"/>
              </a:rPr>
              <a:t>затраты, которые при изменении объема работ меняются скачками</a:t>
            </a:r>
            <a:r>
              <a:rPr lang="ru-RU" sz="44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Пример,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в текущем году в летнем экологическом лагере побывало 100 детей, распределенных по нескольким группам. Если в следующем году к ним добавятся еще 5 детей, то их можно без особых проблем распределить по существующим группам, не увеличивая количество работников лагеря. Но если новеньких будет уже 30, то придется организовывать новую группу и брать на работу еще как минимум одного воспитателя, и расходы на зарплату персонала и налоги увеличатся скачком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1541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Упражнение: Описание социальной услуги/*планирование расходов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1.	</a:t>
            </a:r>
            <a:r>
              <a:rPr lang="ru-RU" dirty="0" smtClean="0"/>
              <a:t>Наименование услуги</a:t>
            </a:r>
            <a:endParaRPr lang="ru-RU" dirty="0"/>
          </a:p>
          <a:p>
            <a:r>
              <a:rPr lang="ru-RU" dirty="0"/>
              <a:t>2.	Кому  оказывается услуга (целевая аудитория)</a:t>
            </a:r>
          </a:p>
          <a:p>
            <a:r>
              <a:rPr lang="ru-RU" dirty="0"/>
              <a:t>3.	Описание проблемы, которую решает услуга</a:t>
            </a:r>
          </a:p>
          <a:p>
            <a:r>
              <a:rPr lang="ru-RU" dirty="0"/>
              <a:t>4.	Барьеры получения услуги (подтверждение права клиента на получение услуги)</a:t>
            </a:r>
          </a:p>
          <a:p>
            <a:r>
              <a:rPr lang="ru-RU" dirty="0"/>
              <a:t>5.	Количество услуг (график, периодичность)*</a:t>
            </a:r>
          </a:p>
          <a:p>
            <a:r>
              <a:rPr lang="ru-RU" dirty="0"/>
              <a:t>6.	Территория оказания услуги*</a:t>
            </a:r>
          </a:p>
          <a:p>
            <a:r>
              <a:rPr lang="ru-RU" dirty="0"/>
              <a:t>7.	Ресурсы, необходимые для оказания услуги*</a:t>
            </a:r>
          </a:p>
          <a:p>
            <a:r>
              <a:rPr lang="ru-RU" dirty="0"/>
              <a:t>8.	Финансирование (платно, нерыночная цена, бесплатно (укажите источник финансирования))*</a:t>
            </a:r>
          </a:p>
          <a:p>
            <a:r>
              <a:rPr lang="ru-RU" dirty="0"/>
              <a:t>9.	Продвижение услуги*</a:t>
            </a:r>
          </a:p>
          <a:p>
            <a:r>
              <a:rPr lang="ru-RU" dirty="0"/>
              <a:t>10.	 Оценка качества оказания услуги</a:t>
            </a:r>
            <a:r>
              <a:rPr lang="ru-RU" dirty="0" smtClean="0"/>
              <a:t>*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04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Что такое социальная услуга: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Понятие, сущность, целевая направленность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8712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39552" y="3212976"/>
            <a:ext cx="8280920" cy="338437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200" dirty="0" smtClean="0"/>
              <a:t>при планировании услуги задумываться о гарантиях качества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200" dirty="0" smtClean="0"/>
              <a:t>запрос на оцифрованное качество услуг, включение СОНКО в систему показателей ведомств и программ (442 ФЗ)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457200" y="1340768"/>
            <a:ext cx="8229600" cy="1635187"/>
          </a:xfrm>
        </p:spPr>
        <p:txBody>
          <a:bodyPr>
            <a:normAutofit/>
          </a:bodyPr>
          <a:lstStyle/>
          <a:p>
            <a:r>
              <a:rPr lang="ru-RU" sz="3600" dirty="0"/>
              <a:t>Управление качеством социальных услуг</a:t>
            </a:r>
          </a:p>
        </p:txBody>
      </p:sp>
    </p:spTree>
    <p:extLst>
      <p:ext uri="{BB962C8B-B14F-4D97-AF65-F5344CB8AC3E}">
        <p14:creationId xmlns:p14="http://schemas.microsoft.com/office/powerpoint/2010/main" val="38567645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 </a:t>
            </a:r>
            <a:r>
              <a:rPr lang="ru-RU" smtClean="0"/>
              <a:t>закрепляем качество </a:t>
            </a:r>
            <a:r>
              <a:rPr lang="ru-RU" dirty="0" smtClean="0"/>
              <a:t>услуг (гарантии для заказчика)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9600" dirty="0" smtClean="0"/>
              <a:t>Факторы, влияющие </a:t>
            </a:r>
            <a:r>
              <a:rPr lang="ru-RU" sz="9600" dirty="0"/>
              <a:t>на качество социальных </a:t>
            </a:r>
            <a:r>
              <a:rPr lang="ru-RU" sz="9600" dirty="0" smtClean="0"/>
              <a:t>услуг организаций:</a:t>
            </a:r>
            <a:endParaRPr lang="ru-RU" sz="9600" dirty="0"/>
          </a:p>
          <a:p>
            <a:pPr marL="0" indent="0">
              <a:buNone/>
            </a:pPr>
            <a:r>
              <a:rPr lang="ru-RU" sz="9600" dirty="0" smtClean="0"/>
              <a:t>- </a:t>
            </a:r>
            <a:r>
              <a:rPr lang="ru-RU" sz="9600" dirty="0"/>
              <a:t>наличие и состояние </a:t>
            </a:r>
            <a:r>
              <a:rPr lang="ru-RU" sz="9600" dirty="0" smtClean="0"/>
              <a:t>документов организации;</a:t>
            </a:r>
            <a:endParaRPr lang="ru-RU" sz="9600" dirty="0"/>
          </a:p>
          <a:p>
            <a:pPr marL="0" indent="0">
              <a:buNone/>
            </a:pPr>
            <a:r>
              <a:rPr lang="ru-RU" sz="9600" dirty="0" smtClean="0"/>
              <a:t>- </a:t>
            </a:r>
            <a:r>
              <a:rPr lang="ru-RU" sz="9600" dirty="0"/>
              <a:t>условия размещения </a:t>
            </a:r>
            <a:r>
              <a:rPr lang="ru-RU" sz="9600" dirty="0" smtClean="0"/>
              <a:t>услуги (комфортность и приспособленность помещений);</a:t>
            </a:r>
            <a:endParaRPr lang="ru-RU" sz="9600" dirty="0"/>
          </a:p>
          <a:p>
            <a:pPr marL="0" indent="0">
              <a:buNone/>
            </a:pPr>
            <a:r>
              <a:rPr lang="ru-RU" sz="9600" dirty="0" smtClean="0"/>
              <a:t>- </a:t>
            </a:r>
            <a:r>
              <a:rPr lang="ru-RU" sz="9600" dirty="0"/>
              <a:t>укомплектованность </a:t>
            </a:r>
            <a:r>
              <a:rPr lang="ru-RU" sz="9600" dirty="0" smtClean="0"/>
              <a:t>специалистами </a:t>
            </a:r>
            <a:r>
              <a:rPr lang="ru-RU" sz="9600" dirty="0"/>
              <a:t>и их квалификация;</a:t>
            </a:r>
          </a:p>
          <a:p>
            <a:pPr marL="0" indent="0">
              <a:buNone/>
            </a:pPr>
            <a:r>
              <a:rPr lang="ru-RU" sz="9600" dirty="0" smtClean="0"/>
              <a:t>- </a:t>
            </a:r>
            <a:r>
              <a:rPr lang="ru-RU" sz="9600" dirty="0"/>
              <a:t>специальное и </a:t>
            </a:r>
            <a:r>
              <a:rPr lang="ru-RU" sz="9600" dirty="0" smtClean="0"/>
              <a:t>техническое </a:t>
            </a:r>
            <a:r>
              <a:rPr lang="ru-RU" sz="9600" dirty="0"/>
              <a:t>оснащение </a:t>
            </a:r>
            <a:r>
              <a:rPr lang="ru-RU" sz="9600" dirty="0" smtClean="0"/>
              <a:t>(</a:t>
            </a:r>
            <a:r>
              <a:rPr lang="ru-RU" sz="9600" dirty="0"/>
              <a:t>оборудование, приборы, аппаратура и т.д.);</a:t>
            </a:r>
          </a:p>
          <a:p>
            <a:pPr marL="0" indent="0">
              <a:buNone/>
            </a:pPr>
            <a:r>
              <a:rPr lang="ru-RU" sz="9600" dirty="0" smtClean="0"/>
              <a:t>- </a:t>
            </a:r>
            <a:r>
              <a:rPr lang="ru-RU" sz="9600" dirty="0"/>
              <a:t>состояние информации об учреждении, порядке и правилах предоставления услуг клиентам социальной службы (далее - клиенты);</a:t>
            </a:r>
          </a:p>
          <a:p>
            <a:pPr marL="0" indent="0">
              <a:buNone/>
            </a:pPr>
            <a:r>
              <a:rPr lang="ru-RU" sz="9600" dirty="0" smtClean="0"/>
              <a:t>- </a:t>
            </a:r>
            <a:r>
              <a:rPr lang="ru-RU" sz="9600" dirty="0"/>
              <a:t>наличие собственной и внешней систем (служб) контроля за деятельностью учреждения.</a:t>
            </a:r>
          </a:p>
          <a:p>
            <a:pPr marL="0" indent="0">
              <a:buNone/>
            </a:pPr>
            <a:endParaRPr lang="ru-RU" sz="96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165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ru-RU" sz="2500" b="1" dirty="0" smtClean="0"/>
              <a:t>Состав </a:t>
            </a:r>
            <a:r>
              <a:rPr lang="ru-RU" sz="2500" b="1" dirty="0"/>
              <a:t>информации об услугах </a:t>
            </a:r>
            <a:r>
              <a:rPr lang="ru-RU" sz="2500" b="1" dirty="0" smtClean="0"/>
              <a:t>(</a:t>
            </a:r>
            <a:r>
              <a:rPr lang="ru-RU" sz="2500" b="1" dirty="0"/>
              <a:t>в соответствии с Федеральном законом "О защите прав потребителей")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5500" dirty="0" smtClean="0"/>
              <a:t>- </a:t>
            </a:r>
            <a:r>
              <a:rPr lang="ru-RU" sz="8400" dirty="0"/>
              <a:t>перечень основных услуг, предоставляемых </a:t>
            </a:r>
            <a:r>
              <a:rPr lang="ru-RU" sz="8400" dirty="0" smtClean="0"/>
              <a:t>организацией;</a:t>
            </a:r>
            <a:endParaRPr lang="ru-RU" sz="8400" dirty="0"/>
          </a:p>
          <a:p>
            <a:pPr marL="0" indent="0">
              <a:buNone/>
            </a:pPr>
            <a:r>
              <a:rPr lang="ru-RU" sz="8400" dirty="0" smtClean="0"/>
              <a:t>- </a:t>
            </a:r>
            <a:r>
              <a:rPr lang="ru-RU" sz="8400" dirty="0"/>
              <a:t>характеристика услуги, область ее предоставления и затраты времени на ее предоставление;</a:t>
            </a:r>
          </a:p>
          <a:p>
            <a:pPr marL="0" indent="0">
              <a:buNone/>
            </a:pPr>
            <a:r>
              <a:rPr lang="ru-RU" sz="8400" dirty="0" smtClean="0"/>
              <a:t>- </a:t>
            </a:r>
            <a:r>
              <a:rPr lang="ru-RU" sz="8400" dirty="0"/>
              <a:t>наименование государственных стандартов социального обслуживания, требованиям которых должны соответствовать услуги;</a:t>
            </a:r>
          </a:p>
          <a:p>
            <a:pPr marL="0" indent="0">
              <a:buNone/>
            </a:pPr>
            <a:r>
              <a:rPr lang="ru-RU" sz="8400" dirty="0" smtClean="0"/>
              <a:t>- </a:t>
            </a:r>
            <a:r>
              <a:rPr lang="ru-RU" sz="8400" dirty="0"/>
              <a:t>взаимосвязь между качеством услуги, условиями ее предоставления и стоимостью (для полностью или частично оплачиваемой услуги);</a:t>
            </a:r>
          </a:p>
          <a:p>
            <a:pPr marL="0" indent="0">
              <a:buNone/>
            </a:pPr>
            <a:r>
              <a:rPr lang="ru-RU" sz="8400" dirty="0" smtClean="0"/>
              <a:t>- </a:t>
            </a:r>
            <a:r>
              <a:rPr lang="ru-RU" sz="8400" dirty="0"/>
              <a:t>возможность влияния клиентов на качество услуги;</a:t>
            </a:r>
          </a:p>
          <a:p>
            <a:pPr marL="0" indent="0">
              <a:buNone/>
            </a:pPr>
            <a:r>
              <a:rPr lang="ru-RU" sz="8400" dirty="0" smtClean="0"/>
              <a:t>- </a:t>
            </a:r>
            <a:r>
              <a:rPr lang="ru-RU" sz="8400" dirty="0"/>
              <a:t>адекватные и легкодоступные средства для эффективного общения персонала с клиентами </a:t>
            </a:r>
            <a:r>
              <a:rPr lang="ru-RU" sz="8400" dirty="0" smtClean="0"/>
              <a:t>организации;</a:t>
            </a:r>
            <a:endParaRPr lang="ru-RU" sz="8400" dirty="0"/>
          </a:p>
          <a:p>
            <a:pPr marL="0" indent="0">
              <a:buNone/>
            </a:pPr>
            <a:r>
              <a:rPr lang="ru-RU" sz="8400" dirty="0" smtClean="0"/>
              <a:t>- </a:t>
            </a:r>
            <a:r>
              <a:rPr lang="ru-RU" sz="8400" dirty="0"/>
              <a:t>возможность получения оценки качества услуги со стороны клиента;</a:t>
            </a:r>
          </a:p>
          <a:p>
            <a:pPr marL="0" indent="0">
              <a:buNone/>
            </a:pPr>
            <a:r>
              <a:rPr lang="ru-RU" sz="8400" dirty="0" smtClean="0"/>
              <a:t>- </a:t>
            </a:r>
            <a:r>
              <a:rPr lang="ru-RU" sz="8400" dirty="0"/>
              <a:t>установление взаимосвязи между предложенной услугой и реальными потребностями клиента;</a:t>
            </a:r>
          </a:p>
          <a:p>
            <a:pPr marL="0" indent="0">
              <a:buNone/>
            </a:pPr>
            <a:r>
              <a:rPr lang="ru-RU" sz="8400" dirty="0" smtClean="0"/>
              <a:t>- </a:t>
            </a:r>
            <a:r>
              <a:rPr lang="ru-RU" sz="8400" dirty="0"/>
              <a:t>правила и условия эффективного и безопасного предоставления услуг;</a:t>
            </a:r>
          </a:p>
          <a:p>
            <a:pPr marL="0" indent="0">
              <a:buNone/>
            </a:pPr>
            <a:r>
              <a:rPr lang="ru-RU" sz="8400" dirty="0" smtClean="0"/>
              <a:t>- </a:t>
            </a:r>
            <a:r>
              <a:rPr lang="ru-RU" sz="8400" dirty="0"/>
              <a:t>гарантийные обязательства учреждения - исполнителя услуг</a:t>
            </a:r>
            <a:r>
              <a:rPr lang="ru-RU" sz="8400" dirty="0" smtClean="0"/>
              <a:t>.</a:t>
            </a:r>
            <a:endParaRPr lang="ru-RU" sz="8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5349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Создание и учет требований имеющихся систем контроля качества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Внешние </a:t>
            </a:r>
            <a:endParaRPr lang="ru-RU" dirty="0"/>
          </a:p>
          <a:p>
            <a:r>
              <a:rPr lang="ru-RU" dirty="0" err="1"/>
              <a:t>Здравнадзор</a:t>
            </a:r>
            <a:r>
              <a:rPr lang="ru-RU" dirty="0"/>
              <a:t>, </a:t>
            </a:r>
            <a:r>
              <a:rPr lang="ru-RU" dirty="0" err="1"/>
              <a:t>обрнадзор</a:t>
            </a:r>
            <a:r>
              <a:rPr lang="ru-RU" dirty="0"/>
              <a:t> (оценка качества услуги), </a:t>
            </a:r>
            <a:r>
              <a:rPr lang="ru-RU" dirty="0" err="1"/>
              <a:t>госпожнадзор</a:t>
            </a:r>
            <a:r>
              <a:rPr lang="ru-RU" dirty="0"/>
              <a:t>, </a:t>
            </a:r>
            <a:r>
              <a:rPr lang="ru-RU" dirty="0" err="1"/>
              <a:t>роспотребнадзор</a:t>
            </a:r>
            <a:r>
              <a:rPr lang="ru-RU" dirty="0"/>
              <a:t> (оценка безопасности условий ее предоставления), налоговая и минюст (качество ведения документации и отчетности), независимая оценка (в перспективе)</a:t>
            </a:r>
          </a:p>
          <a:p>
            <a:r>
              <a:rPr lang="ru-RU" dirty="0" smtClean="0"/>
              <a:t>Внутренние </a:t>
            </a:r>
          </a:p>
          <a:p>
            <a:pPr marL="0" indent="0">
              <a:buNone/>
            </a:pPr>
            <a:r>
              <a:rPr lang="ru-RU" dirty="0" err="1" smtClean="0"/>
              <a:t>Супервизия</a:t>
            </a:r>
            <a:r>
              <a:rPr lang="ru-RU" dirty="0" smtClean="0"/>
              <a:t>, журналы учета, книга жалоб и предложений, опрос на «выходе», выборочный контроль и оценка качества соблюдения стандарта (инструкции)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155A2-B5B0-4B25-8E6B-0741834E7954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9994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Критерии оценки качества </a:t>
            </a:r>
            <a:r>
              <a:rPr lang="ru-RU" dirty="0" err="1" smtClean="0"/>
              <a:t>соц</a:t>
            </a:r>
            <a:r>
              <a:rPr lang="ru-RU" dirty="0" smtClean="0"/>
              <a:t> услуг (ГОСТ)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5100" dirty="0" smtClean="0"/>
              <a:t>а</a:t>
            </a:r>
            <a:r>
              <a:rPr lang="ru-RU" sz="5100" dirty="0"/>
              <a:t>) </a:t>
            </a:r>
            <a:r>
              <a:rPr lang="ru-RU" sz="5100" b="1" dirty="0"/>
              <a:t>полнота</a:t>
            </a:r>
            <a:r>
              <a:rPr lang="ru-RU" sz="5100" dirty="0"/>
              <a:t> предоставления услуги в соответствии с требованиями документов и ее </a:t>
            </a:r>
            <a:r>
              <a:rPr lang="ru-RU" sz="5100" b="1" dirty="0"/>
              <a:t>своевременность;</a:t>
            </a:r>
          </a:p>
          <a:p>
            <a:pPr marL="0" indent="0">
              <a:buNone/>
            </a:pPr>
            <a:r>
              <a:rPr lang="ru-RU" sz="5100" dirty="0" smtClean="0"/>
              <a:t>б</a:t>
            </a:r>
            <a:r>
              <a:rPr lang="ru-RU" sz="5100" dirty="0"/>
              <a:t>) </a:t>
            </a:r>
            <a:r>
              <a:rPr lang="ru-RU" sz="5100" b="1" dirty="0"/>
              <a:t>результативность</a:t>
            </a:r>
            <a:r>
              <a:rPr lang="ru-RU" sz="5100" dirty="0"/>
              <a:t> (эффективность) предоставления услуги:</a:t>
            </a:r>
          </a:p>
          <a:p>
            <a:pPr marL="0" indent="0">
              <a:buNone/>
            </a:pPr>
            <a:r>
              <a:rPr lang="ru-RU" sz="4500" dirty="0" smtClean="0"/>
              <a:t>- </a:t>
            </a:r>
            <a:r>
              <a:rPr lang="ru-RU" sz="4500" dirty="0"/>
              <a:t>материальная (степень решения материальных или финансовых проблем клиента), оцениваемая непосредственным контролем результатов выполнения услуги;</a:t>
            </a:r>
          </a:p>
          <a:p>
            <a:pPr marL="0" indent="0">
              <a:buNone/>
            </a:pPr>
            <a:r>
              <a:rPr lang="ru-RU" sz="4500" dirty="0" smtClean="0"/>
              <a:t>- </a:t>
            </a:r>
            <a:r>
              <a:rPr lang="ru-RU" sz="4500" dirty="0"/>
              <a:t>нематериальная (степень улучшения психоэмоционального, физического состояния клиента, решения его правовых, бытовых и других проблем в результате взаимодействия с исполнителем услуги), оцениваемая косвенным методом, в том числе путем проведения социальных опросов, при этом должен быть обеспечен приоритет клиента в оценке качества услуги.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ПРИМЕРЫ:</a:t>
            </a:r>
          </a:p>
          <a:p>
            <a:pPr marL="0" indent="0">
              <a:buNone/>
            </a:pPr>
            <a:r>
              <a:rPr lang="ru-RU" dirty="0" smtClean="0"/>
              <a:t>4.2</a:t>
            </a:r>
            <a:r>
              <a:rPr lang="ru-RU" dirty="0"/>
              <a:t>. </a:t>
            </a:r>
            <a:r>
              <a:rPr lang="ru-RU" u="sng" dirty="0"/>
              <a:t>Качество социально-бытовых </a:t>
            </a:r>
            <a:r>
              <a:rPr lang="ru-RU" u="sng" dirty="0" smtClean="0"/>
              <a:t>услуг</a:t>
            </a:r>
          </a:p>
          <a:p>
            <a:pPr marL="0" indent="0">
              <a:buNone/>
            </a:pPr>
            <a:r>
              <a:rPr lang="ru-RU" dirty="0" smtClean="0"/>
              <a:t>Оказание </a:t>
            </a:r>
            <a:r>
              <a:rPr lang="ru-RU" dirty="0"/>
              <a:t>помощи в уходе за детьми, другими нетрудоспособными или длительно болеющими членами семьи должно в значительной мере освободить от этой обязанности остальных членов семьи и позволить им заниматься другими делами дома и на работе.</a:t>
            </a:r>
          </a:p>
          <a:p>
            <a:pPr marL="0" indent="0">
              <a:buNone/>
            </a:pPr>
            <a:r>
              <a:rPr lang="ru-RU" dirty="0" smtClean="0"/>
              <a:t>4.7</a:t>
            </a:r>
            <a:r>
              <a:rPr lang="ru-RU" dirty="0"/>
              <a:t>. </a:t>
            </a:r>
            <a:r>
              <a:rPr lang="ru-RU" u="sng" dirty="0"/>
              <a:t>Качество социально-правовых услуг</a:t>
            </a:r>
          </a:p>
          <a:p>
            <a:pPr marL="0" indent="0">
              <a:buNone/>
            </a:pPr>
            <a:r>
              <a:rPr lang="ru-RU" dirty="0" smtClean="0"/>
              <a:t>Оказание </a:t>
            </a:r>
            <a:r>
              <a:rPr lang="ru-RU" dirty="0"/>
              <a:t>помощи в подготовке жалоб на действие или бездействие социальных служб или работников этих служб, нарушающие или ущемляющие законные права клиентов, должно заключаться в том, чтобы помочь им юридически грамотно изложить в жалобах суть обжалуемых действий, требования устранить допущенные нарушения и отправить жалобу адресату.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0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"/>
                <a:ea typeface="Times New Roman"/>
              </a:rPr>
              <a:t>В каких документах закрепляем качество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dirty="0" smtClean="0">
                <a:latin typeface="Arial"/>
                <a:ea typeface="Times New Roman"/>
              </a:rPr>
              <a:t>Порядок предоставления социальной услуги устанавливается по </a:t>
            </a:r>
            <a:r>
              <a:rPr lang="ru-RU" dirty="0">
                <a:latin typeface="Arial"/>
                <a:ea typeface="Times New Roman"/>
              </a:rPr>
              <a:t>видам социальных услуг и включает в себя:</a:t>
            </a:r>
          </a:p>
          <a:p>
            <a:pPr indent="342900" algn="just">
              <a:spcAft>
                <a:spcPts val="0"/>
              </a:spcAft>
            </a:pPr>
            <a:r>
              <a:rPr lang="ru-RU" dirty="0">
                <a:latin typeface="Arial"/>
                <a:ea typeface="Times New Roman"/>
              </a:rPr>
              <a:t>1) наименование социальной услуги;</a:t>
            </a:r>
          </a:p>
          <a:p>
            <a:pPr indent="342900" algn="just">
              <a:spcAft>
                <a:spcPts val="0"/>
              </a:spcAft>
            </a:pPr>
            <a:r>
              <a:rPr lang="ru-RU" dirty="0">
                <a:latin typeface="Arial"/>
                <a:ea typeface="Times New Roman"/>
              </a:rPr>
              <a:t>2) стандарт социальной услуги;</a:t>
            </a:r>
          </a:p>
          <a:p>
            <a:pPr indent="342900" algn="just">
              <a:spcAft>
                <a:spcPts val="0"/>
              </a:spcAft>
            </a:pPr>
            <a:r>
              <a:rPr lang="ru-RU" dirty="0">
                <a:latin typeface="Arial"/>
                <a:ea typeface="Times New Roman"/>
              </a:rPr>
              <a:t>3) правила предоставления социальной услуги бесплатно либо за плату или частичную плату;</a:t>
            </a:r>
          </a:p>
          <a:p>
            <a:pPr indent="342900" algn="just">
              <a:spcAft>
                <a:spcPts val="0"/>
              </a:spcAft>
            </a:pPr>
            <a:r>
              <a:rPr lang="ru-RU" dirty="0">
                <a:latin typeface="Arial"/>
                <a:ea typeface="Times New Roman"/>
              </a:rPr>
              <a:t>4) требования к деятельности поставщика социальной услуги в сфере социального обслуживания;</a:t>
            </a:r>
          </a:p>
          <a:p>
            <a:pPr indent="342900" algn="just">
              <a:spcAft>
                <a:spcPts val="0"/>
              </a:spcAft>
            </a:pPr>
            <a:r>
              <a:rPr lang="ru-RU" dirty="0">
                <a:latin typeface="Arial"/>
                <a:ea typeface="Times New Roman"/>
              </a:rPr>
              <a:t>5) перечень документов, необходимых для предоставления социальной </a:t>
            </a:r>
            <a:r>
              <a:rPr lang="ru-RU" dirty="0" smtClean="0">
                <a:latin typeface="Arial"/>
                <a:ea typeface="Times New Roman"/>
              </a:rPr>
              <a:t>услуги;</a:t>
            </a:r>
            <a:endParaRPr lang="ru-RU" dirty="0">
              <a:latin typeface="Arial"/>
              <a:ea typeface="Times New Roman"/>
            </a:endParaRPr>
          </a:p>
          <a:p>
            <a:pPr indent="342900" algn="just">
              <a:spcAft>
                <a:spcPts val="0"/>
              </a:spcAft>
            </a:pPr>
            <a:r>
              <a:rPr lang="ru-RU" dirty="0">
                <a:latin typeface="Arial"/>
                <a:ea typeface="Times New Roman"/>
              </a:rPr>
              <a:t>6) </a:t>
            </a:r>
            <a:r>
              <a:rPr lang="ru-RU" dirty="0" smtClean="0">
                <a:latin typeface="Arial"/>
                <a:ea typeface="Times New Roman"/>
              </a:rPr>
              <a:t>другое</a:t>
            </a:r>
            <a:endParaRPr lang="ru-RU" dirty="0">
              <a:latin typeface="Arial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95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Стандарт </a:t>
            </a:r>
            <a:r>
              <a:rPr lang="ru-RU" b="1" dirty="0"/>
              <a:t>социальной услуги </a:t>
            </a:r>
            <a:r>
              <a:rPr lang="ru-RU" b="1" dirty="0" smtClean="0"/>
              <a:t>-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>
                <a:solidFill>
                  <a:prstClr val="black"/>
                </a:solidFill>
              </a:rPr>
              <a:t>основные требования к объему, периодичности и качеству предоставления социальной услуги получателю социальной услуги, установленные по видам социальных </a:t>
            </a:r>
            <a:r>
              <a:rPr lang="ru-RU" sz="4000" dirty="0" smtClean="0">
                <a:solidFill>
                  <a:prstClr val="black"/>
                </a:solidFill>
              </a:rPr>
              <a:t>услуг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9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Стандарт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1) описание социальной услуги, в том числе ее объем;</a:t>
            </a:r>
          </a:p>
          <a:p>
            <a:r>
              <a:rPr lang="ru-RU" dirty="0"/>
              <a:t>2) сроки предоставления социальной услуги;</a:t>
            </a:r>
          </a:p>
          <a:p>
            <a:r>
              <a:rPr lang="ru-RU" dirty="0"/>
              <a:t>3) </a:t>
            </a:r>
            <a:r>
              <a:rPr lang="ru-RU" dirty="0" err="1"/>
              <a:t>подушевой</a:t>
            </a:r>
            <a:r>
              <a:rPr lang="ru-RU" dirty="0"/>
              <a:t> норматив финансирования социальной </a:t>
            </a:r>
            <a:r>
              <a:rPr lang="ru-RU" dirty="0" smtClean="0"/>
              <a:t>услуги (расчет стоимости 1 услуги);</a:t>
            </a:r>
            <a:endParaRPr lang="ru-RU" dirty="0"/>
          </a:p>
          <a:p>
            <a:r>
              <a:rPr lang="ru-RU" dirty="0"/>
              <a:t>4) показатели качества и оценку результатов предоставления социальной услуги;</a:t>
            </a:r>
          </a:p>
          <a:p>
            <a:r>
              <a:rPr lang="ru-RU" dirty="0"/>
              <a:t>5) условия предоставления социальной услуги, в том числе условия доступности предоставления социальной услуги для инвалидов и других лиц с учетом ограничений их жизнедеятельности;</a:t>
            </a:r>
          </a:p>
          <a:p>
            <a:r>
              <a:rPr lang="ru-RU" dirty="0"/>
              <a:t>6) иные необходимые для предоставления социальной услуги положения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74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Опишите возможные критерии качества услуги (выбрать любую из списка) 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Способы контроля оценки качества</a:t>
            </a:r>
          </a:p>
          <a:p>
            <a:endParaRPr lang="ru-RU" dirty="0"/>
          </a:p>
          <a:p>
            <a:r>
              <a:rPr lang="ru-RU" dirty="0" smtClean="0"/>
              <a:t>Гарантии качества для потребителя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21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4400" dirty="0" smtClean="0"/>
          </a:p>
          <a:p>
            <a:pPr marL="0" indent="0">
              <a:buNone/>
            </a:pPr>
            <a:endParaRPr lang="ru-RU" sz="4400" dirty="0"/>
          </a:p>
          <a:p>
            <a:pPr marL="0" indent="0">
              <a:buNone/>
            </a:pPr>
            <a:r>
              <a:rPr lang="ru-RU" sz="5400" b="1" dirty="0" smtClean="0"/>
              <a:t>УСЛУГИ                  ПРОЕКТЫ </a:t>
            </a:r>
            <a:endParaRPr lang="ru-RU" sz="5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е равно 4"/>
          <p:cNvSpPr/>
          <p:nvPr/>
        </p:nvSpPr>
        <p:spPr>
          <a:xfrm>
            <a:off x="3995936" y="3219476"/>
            <a:ext cx="914400" cy="91440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138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Широкое понимание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sz="1600" dirty="0" smtClean="0"/>
              <a:t>Услуга – …</a:t>
            </a:r>
          </a:p>
          <a:p>
            <a:pPr eaLnBrk="1" hangingPunct="1">
              <a:defRPr/>
            </a:pPr>
            <a:r>
              <a:rPr lang="ru-RU" sz="1600" dirty="0"/>
              <a:t>Результат, по меньшей мере, одного действия, обязательно осуществленного при взаимодействии поставщика и потребителя, и, как правило, нематериальный (ГОСТ Р ИСО 9000-2008) </a:t>
            </a:r>
            <a:endParaRPr lang="ru-RU" sz="1600" dirty="0" smtClean="0"/>
          </a:p>
          <a:p>
            <a:pPr eaLnBrk="1" hangingPunct="1">
              <a:defRPr/>
            </a:pPr>
            <a:r>
              <a:rPr lang="ru-RU" sz="1600" dirty="0" smtClean="0"/>
              <a:t>Действие </a:t>
            </a:r>
            <a:r>
              <a:rPr lang="ru-RU" sz="1600" dirty="0"/>
              <a:t>или деятельность, совершенные одним лицом (физическим или юридическим) в интересах другого </a:t>
            </a:r>
            <a:r>
              <a:rPr lang="ru-RU" sz="1600" dirty="0" smtClean="0"/>
              <a:t>лица</a:t>
            </a:r>
          </a:p>
          <a:p>
            <a:pPr eaLnBrk="1" hangingPunct="1">
              <a:defRPr/>
            </a:pPr>
            <a:r>
              <a:rPr lang="ru-RU" sz="1600" dirty="0"/>
              <a:t>Блага, предоставляемые в форме </a:t>
            </a:r>
            <a:r>
              <a:rPr lang="ru-RU" sz="1600" dirty="0" smtClean="0"/>
              <a:t>деятельности</a:t>
            </a:r>
          </a:p>
          <a:p>
            <a:pPr eaLnBrk="1" hangingPunct="1">
              <a:defRPr/>
            </a:pPr>
            <a:r>
              <a:rPr lang="ru-RU" sz="1600" dirty="0"/>
              <a:t>Любая деятельность или благо, которую одна сторона может предложить </a:t>
            </a:r>
            <a:r>
              <a:rPr lang="ru-RU" sz="1600" dirty="0" smtClean="0"/>
              <a:t>другой</a:t>
            </a:r>
            <a:endParaRPr lang="ru-RU" sz="1600" dirty="0"/>
          </a:p>
          <a:p>
            <a:pPr eaLnBrk="1" hangingPunct="1">
              <a:defRPr/>
            </a:pPr>
            <a:endParaRPr lang="ru-RU" sz="1100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sz="1600" dirty="0" smtClean="0"/>
              <a:t>По ГОСТу </a:t>
            </a:r>
            <a:r>
              <a:rPr lang="ru-RU" sz="1600" dirty="0"/>
              <a:t>Р </a:t>
            </a:r>
            <a:r>
              <a:rPr lang="ru-RU" sz="1600" dirty="0" smtClean="0"/>
              <a:t>50646-94</a:t>
            </a:r>
          </a:p>
          <a:p>
            <a:pPr eaLnBrk="1" hangingPunct="1">
              <a:defRPr/>
            </a:pPr>
            <a:r>
              <a:rPr lang="ru-RU" sz="1600" dirty="0"/>
              <a:t>Материальная услуга — услуга по удовлетворению материально-бытовых потребностей потребителя услуг.</a:t>
            </a:r>
          </a:p>
          <a:p>
            <a:pPr eaLnBrk="1" hangingPunct="1">
              <a:defRPr/>
            </a:pPr>
            <a:r>
              <a:rPr lang="ru-RU" sz="1600" dirty="0"/>
              <a:t>Социально-культурная услуга (нематериальная услуга) — услуга по удовлетворению духовных, интеллектуальных потребностей и поддержанию нормальной жизнедеятельности </a:t>
            </a:r>
            <a:r>
              <a:rPr lang="ru-RU" sz="1600" dirty="0" smtClean="0"/>
              <a:t>потребителя</a:t>
            </a:r>
          </a:p>
          <a:p>
            <a:pPr marL="0" indent="0" eaLnBrk="1" hangingPunct="1">
              <a:buNone/>
              <a:defRPr/>
            </a:pPr>
            <a:r>
              <a:rPr lang="ru-RU" sz="1600" dirty="0" smtClean="0"/>
              <a:t>Еще один ГОСТ «Социальные службы»</a:t>
            </a:r>
          </a:p>
          <a:p>
            <a:pPr marL="0" indent="0" eaLnBrk="1" hangingPunct="1">
              <a:buNone/>
              <a:defRPr/>
            </a:pPr>
            <a:r>
              <a:rPr lang="ru-RU" sz="1600" dirty="0"/>
              <a:t>Действия социальной службы, заключающиеся в оказании социальной помощи клиенту для преодоления им трудной жизненной </a:t>
            </a:r>
            <a:r>
              <a:rPr lang="ru-RU" sz="1600" dirty="0" smtClean="0"/>
              <a:t>ситуации</a:t>
            </a:r>
            <a:endParaRPr lang="ru-RU" sz="1600" dirty="0"/>
          </a:p>
          <a:p>
            <a:pPr marL="0" indent="0" eaLnBrk="1" hangingPunct="1">
              <a:buNone/>
              <a:defRPr/>
            </a:pPr>
            <a:r>
              <a:rPr lang="ru-RU" sz="1600" dirty="0"/>
              <a:t>ТЖС – ситуация объективно нарушающая жизнедеятельность гражданина по определенным причинам</a:t>
            </a:r>
          </a:p>
          <a:p>
            <a:pPr marL="0" indent="0" eaLnBrk="1" hangingPunct="1">
              <a:buNone/>
              <a:defRPr/>
            </a:pPr>
            <a:endParaRPr lang="ru-RU" sz="1600" dirty="0" smtClean="0"/>
          </a:p>
          <a:p>
            <a:pPr marL="0" indent="0" eaLnBrk="1" hangingPunct="1">
              <a:buNone/>
              <a:defRPr/>
            </a:pP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876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Свойства услуги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555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mtClean="0"/>
              <a:t>Узкое понимание социальной услуги (по 442-ФЗ)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6206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47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услуг (ГОСТ)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2174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1) социально-бытовые, направленные на поддержание жизнедеятельности </a:t>
            </a:r>
            <a:r>
              <a:rPr lang="ru-RU" sz="2400" dirty="0" smtClean="0"/>
              <a:t>граждан </a:t>
            </a:r>
            <a:r>
              <a:rPr lang="ru-RU" sz="2400" dirty="0"/>
              <a:t>в быту;</a:t>
            </a:r>
          </a:p>
          <a:p>
            <a:pPr marL="0" indent="0">
              <a:buNone/>
            </a:pPr>
            <a:r>
              <a:rPr lang="ru-RU" sz="2400" dirty="0"/>
              <a:t>2) социально-медицинские, направленные на поддержание и сохранение здоровья </a:t>
            </a:r>
            <a:r>
              <a:rPr lang="ru-RU" sz="2400" dirty="0" smtClean="0"/>
              <a:t>путем </a:t>
            </a:r>
            <a:r>
              <a:rPr lang="ru-RU" sz="2400" dirty="0"/>
              <a:t>организации ухода, </a:t>
            </a:r>
            <a:r>
              <a:rPr lang="ru-RU" sz="2400" dirty="0" smtClean="0"/>
              <a:t>содействия </a:t>
            </a:r>
            <a:r>
              <a:rPr lang="ru-RU" sz="2400" dirty="0"/>
              <a:t>в проведении оздоровительных мероприятий, </a:t>
            </a:r>
            <a:r>
              <a:rPr lang="ru-RU" sz="2400" dirty="0" smtClean="0"/>
              <a:t>систематического наблюдения для </a:t>
            </a:r>
            <a:r>
              <a:rPr lang="ru-RU" sz="2400" dirty="0"/>
              <a:t>выявления отклонений в состоянии </a:t>
            </a:r>
            <a:r>
              <a:rPr lang="ru-RU" sz="2400" dirty="0" smtClean="0"/>
              <a:t>здоровья клиента;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3) социально-психологические, предусматривающие оказание помощи в коррекции психологического состояния </a:t>
            </a:r>
            <a:r>
              <a:rPr lang="ru-RU" sz="2400" dirty="0" smtClean="0"/>
              <a:t>для </a:t>
            </a:r>
            <a:r>
              <a:rPr lang="ru-RU" sz="2400" dirty="0"/>
              <a:t>адаптации в социальной среде, в </a:t>
            </a:r>
            <a:r>
              <a:rPr lang="ru-RU" sz="2400" dirty="0" err="1" smtClean="0"/>
              <a:t>т.ч</a:t>
            </a:r>
            <a:r>
              <a:rPr lang="ru-RU" sz="2400" dirty="0" smtClean="0"/>
              <a:t>. телефон </a:t>
            </a:r>
            <a:r>
              <a:rPr lang="ru-RU" sz="2400" dirty="0"/>
              <a:t>доверия;</a:t>
            </a:r>
          </a:p>
          <a:p>
            <a:pPr marL="0" indent="0">
              <a:buNone/>
            </a:pPr>
            <a:r>
              <a:rPr lang="ru-RU" sz="2400" dirty="0"/>
              <a:t>4) социально-педагогические, направленные на профилактику отклонений в поведении и развитии личности получателей социальных услуг, формирование у них позитивных интересов (в том числе в сфере досуга), организацию их досуга, оказание помощи семье в воспитании детей</a:t>
            </a:r>
            <a:r>
              <a:rPr lang="ru-RU" sz="2400" dirty="0" smtClean="0"/>
              <a:t>;</a:t>
            </a: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239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/>
              <a:t>Виды услуг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5) социально-трудовые, направленные на оказание помощи в трудоустройстве и в решении других проблем, связанных с трудовой адаптацией;</a:t>
            </a:r>
          </a:p>
          <a:p>
            <a:r>
              <a:rPr lang="ru-RU" dirty="0"/>
              <a:t>6) социально-правовые, направленные на оказание помощи в получении юридических услуг, в том числе бесплатно, в защите прав и законных интересов получателей социальных услуг;</a:t>
            </a:r>
          </a:p>
          <a:p>
            <a:r>
              <a:rPr lang="ru-RU" dirty="0"/>
              <a:t>7) услуги в целях повышения коммуникативного потенциала получателей социальных услуг, имеющих ограничения жизнедеятельности, в том числе детей-инвалидов;</a:t>
            </a:r>
          </a:p>
          <a:p>
            <a:r>
              <a:rPr lang="ru-RU" dirty="0"/>
              <a:t>8) срочные социальные </a:t>
            </a:r>
            <a:r>
              <a:rPr lang="ru-RU" dirty="0" smtClean="0"/>
              <a:t>услуги</a:t>
            </a:r>
          </a:p>
          <a:p>
            <a:r>
              <a:rPr lang="ru-RU" dirty="0" smtClean="0"/>
              <a:t>9) социально-экономические (льготы, пособия)</a:t>
            </a:r>
            <a:endParaRPr lang="ru-RU" dirty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052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2800" dirty="0" smtClean="0"/>
              <a:t>Образовательные услуги (на примере услуг для детей)</a:t>
            </a:r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ru-RU" altLang="ru-RU" sz="2400" b="1" dirty="0" smtClean="0"/>
              <a:t>Услуги бюджетного сектора</a:t>
            </a:r>
          </a:p>
          <a:p>
            <a:pPr eaLnBrk="1" hangingPunct="1"/>
            <a:r>
              <a:rPr lang="ru-RU" altLang="ru-RU" sz="2400" dirty="0" smtClean="0"/>
              <a:t>Услуги дошкольного образования*</a:t>
            </a:r>
          </a:p>
          <a:p>
            <a:pPr eaLnBrk="1" hangingPunct="1"/>
            <a:r>
              <a:rPr lang="ru-RU" altLang="ru-RU" sz="2400" dirty="0" smtClean="0"/>
              <a:t>Услуга ухода и присмотра за детьми (детские сады без лицензии)*</a:t>
            </a:r>
          </a:p>
          <a:p>
            <a:pPr eaLnBrk="1" hangingPunct="1"/>
            <a:r>
              <a:rPr lang="ru-RU" altLang="ru-RU" sz="2400" dirty="0" smtClean="0"/>
              <a:t>Услуги дополнительного образования детей*</a:t>
            </a:r>
          </a:p>
          <a:p>
            <a:pPr eaLnBrk="1" hangingPunct="1"/>
            <a:r>
              <a:rPr lang="ru-RU" altLang="ru-RU" sz="2400" dirty="0" smtClean="0"/>
              <a:t>Образовательные услуги для детей, нуждающихся в психолого-педагогической и медико-социальной помощи*</a:t>
            </a:r>
          </a:p>
          <a:p>
            <a:pPr eaLnBrk="1" hangingPunct="1"/>
            <a:r>
              <a:rPr lang="ru-RU" altLang="ru-RU" sz="2400" dirty="0" smtClean="0"/>
              <a:t>Специальное (коррекционное) образовательное учреждение для обучающихся, воспитанников с ограниченными возможностями здоровья*</a:t>
            </a:r>
          </a:p>
          <a:p>
            <a:pPr eaLnBrk="1" hangingPunct="1"/>
            <a:r>
              <a:rPr lang="ru-RU" altLang="ru-RU" sz="2400" dirty="0" smtClean="0"/>
              <a:t>И даже среднее (общее и полное) и высшее образование (например, образовательный холдинг Захарова Н.Н.: институт – колледж – школа – детский сад)</a:t>
            </a:r>
            <a:r>
              <a:rPr lang="ru-RU" altLang="ru-RU" sz="2400" dirty="0"/>
              <a:t>*</a:t>
            </a:r>
            <a:endParaRPr lang="ru-RU" altLang="ru-RU" sz="24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0263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1080</TotalTime>
  <Words>2694</Words>
  <Application>Microsoft Office PowerPoint</Application>
  <PresentationFormat>Экран (4:3)</PresentationFormat>
  <Paragraphs>344</Paragraphs>
  <Slides>39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39</vt:i4>
      </vt:variant>
    </vt:vector>
  </HeadingPairs>
  <TitlesOfParts>
    <vt:vector size="45" baseType="lpstr">
      <vt:lpstr>Тема Office</vt:lpstr>
      <vt:lpstr>2_Справедливость</vt:lpstr>
      <vt:lpstr>2_Тема Office</vt:lpstr>
      <vt:lpstr>4_Тема Office</vt:lpstr>
      <vt:lpstr>Оформление по умолчанию</vt:lpstr>
      <vt:lpstr>6_Тема Office</vt:lpstr>
      <vt:lpstr>Презентация PowerPoint</vt:lpstr>
      <vt:lpstr>Презентация PowerPoint</vt:lpstr>
      <vt:lpstr>Что такое социальная услуга:</vt:lpstr>
      <vt:lpstr>Широкое понимание</vt:lpstr>
      <vt:lpstr>Свойства услуги</vt:lpstr>
      <vt:lpstr>Узкое понимание социальной услуги (по 442-ФЗ)</vt:lpstr>
      <vt:lpstr>Виды услуг (ГОСТ)</vt:lpstr>
      <vt:lpstr>Виды услуг</vt:lpstr>
      <vt:lpstr>Образовательные услуги (на примере услуг для детей)</vt:lpstr>
      <vt:lpstr>Услуги в сфере здравоохранения </vt:lpstr>
      <vt:lpstr>Услуги в сфере социального обслуживания (примеры)</vt:lpstr>
      <vt:lpstr>Услуги в сфере культуры</vt:lpstr>
      <vt:lpstr>Услуги в сфере физической культуры и спорта</vt:lpstr>
      <vt:lpstr>Виды наших «прото-продуктов»</vt:lpstr>
      <vt:lpstr>Как доходим до создания услуги</vt:lpstr>
      <vt:lpstr>Стратегии выделения услуг</vt:lpstr>
      <vt:lpstr>Примеры выделения из деятельности НКО услуги</vt:lpstr>
      <vt:lpstr>Упражнение: от текущей деятельности к услуге </vt:lpstr>
      <vt:lpstr>Пример выполнения упражнения</vt:lpstr>
      <vt:lpstr>Подходы к организации производства услуг в социальной сфере в деятельности НКО</vt:lpstr>
      <vt:lpstr>Правовые условия производства соц услуг</vt:lpstr>
      <vt:lpstr>Организационные схемы производства услуг</vt:lpstr>
      <vt:lpstr>От проектов к оказанию услуг</vt:lpstr>
      <vt:lpstr>Планирование расходов на производство услуг</vt:lpstr>
      <vt:lpstr>Расходы на входе</vt:lpstr>
      <vt:lpstr>Расходы в процессе оказания услуги</vt:lpstr>
      <vt:lpstr>Как рассчитать цену услуги для заказчика</vt:lpstr>
      <vt:lpstr>Классификация затрат</vt:lpstr>
      <vt:lpstr>Упражнение: Описание социальной услуги/*планирование расходов</vt:lpstr>
      <vt:lpstr>Управление качеством социальных услуг</vt:lpstr>
      <vt:lpstr>Как закрепляем качество услуг (гарантии для заказчика) </vt:lpstr>
      <vt:lpstr>Состав информации об услугах (в соответствии с Федеральном законом "О защите прав потребителей") </vt:lpstr>
      <vt:lpstr>Создание и учет требований имеющихся систем контроля качества</vt:lpstr>
      <vt:lpstr>Критерии оценки качества соц услуг (ГОСТ)</vt:lpstr>
      <vt:lpstr>В каких документах закрепляем качество</vt:lpstr>
      <vt:lpstr>Стандарт социальной услуги -</vt:lpstr>
      <vt:lpstr>Стандарт</vt:lpstr>
      <vt:lpstr>Упражнение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татьяна</cp:lastModifiedBy>
  <cp:revision>86</cp:revision>
  <cp:lastPrinted>2015-02-18T15:18:58Z</cp:lastPrinted>
  <dcterms:created xsi:type="dcterms:W3CDTF">2014-02-12T08:51:35Z</dcterms:created>
  <dcterms:modified xsi:type="dcterms:W3CDTF">2015-04-25T05:35:43Z</dcterms:modified>
</cp:coreProperties>
</file>