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604" r:id="rId3"/>
    <p:sldId id="628" r:id="rId4"/>
    <p:sldId id="629" r:id="rId5"/>
    <p:sldId id="630" r:id="rId6"/>
    <p:sldId id="631" r:id="rId7"/>
    <p:sldId id="632" r:id="rId8"/>
    <p:sldId id="633" r:id="rId9"/>
    <p:sldId id="634" r:id="rId10"/>
    <p:sldId id="635" r:id="rId11"/>
    <p:sldId id="636" r:id="rId12"/>
    <p:sldId id="639" r:id="rId13"/>
    <p:sldId id="607" r:id="rId14"/>
    <p:sldId id="608" r:id="rId15"/>
    <p:sldId id="609" r:id="rId16"/>
    <p:sldId id="611" r:id="rId17"/>
    <p:sldId id="553" r:id="rId18"/>
    <p:sldId id="610" r:id="rId19"/>
    <p:sldId id="614" r:id="rId20"/>
    <p:sldId id="613" r:id="rId21"/>
    <p:sldId id="615" r:id="rId22"/>
    <p:sldId id="597" r:id="rId23"/>
    <p:sldId id="619" r:id="rId24"/>
    <p:sldId id="616" r:id="rId25"/>
  </p:sldIdLst>
  <p:sldSz cx="9144000" cy="6858000" type="screen4x3"/>
  <p:notesSz cx="6761163" cy="99425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1A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654" y="4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30574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10" y="1"/>
            <a:ext cx="2930574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6938" y="746125"/>
            <a:ext cx="4967287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5801" y="4723494"/>
            <a:ext cx="5409562" cy="4474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3789"/>
            <a:ext cx="2930574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10" y="9443789"/>
            <a:ext cx="2930574" cy="497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6064E2B-D41C-4153-99CF-3644930F0BB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78140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E15ACB9-68AB-48B1-A89C-D135AE4868A7}" type="slidenum">
              <a:rPr kumimoji="0" lang="ru-RU" sz="1200"/>
              <a:pPr eaLnBrk="1" hangingPunct="1"/>
              <a:t>1</a:t>
            </a:fld>
            <a:endParaRPr kumimoji="0" lang="ru-RU" sz="1200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A6F7ABF-4A4E-4C7A-B99F-DE178245E261}" type="slidenum">
              <a:rPr kumimoji="0" lang="ru-RU" sz="1200"/>
              <a:pPr eaLnBrk="1" hangingPunct="1"/>
              <a:t>11</a:t>
            </a:fld>
            <a:endParaRPr kumimoji="0" lang="ru-RU" sz="1200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A6F7ABF-4A4E-4C7A-B99F-DE178245E261}" type="slidenum">
              <a:rPr kumimoji="0" lang="ru-RU" sz="1200"/>
              <a:pPr eaLnBrk="1" hangingPunct="1"/>
              <a:t>12</a:t>
            </a:fld>
            <a:endParaRPr kumimoji="0" lang="ru-RU" sz="1200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13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14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15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16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3DBF6FB7-BDBE-41AC-8DD0-7AFAFFC3A69B}" type="slidenum">
              <a:rPr kumimoji="0" lang="ru-RU" sz="1200"/>
              <a:pPr eaLnBrk="1" hangingPunct="1"/>
              <a:t>17</a:t>
            </a:fld>
            <a:endParaRPr kumimoji="0" lang="ru-RU" sz="1200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18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19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20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7F7E261-0D2B-449D-9606-27BF6C2B6D2A}" type="slidenum">
              <a:rPr kumimoji="0" lang="ru-RU" sz="1200"/>
              <a:pPr eaLnBrk="1" hangingPunct="1"/>
              <a:t>3</a:t>
            </a:fld>
            <a:endParaRPr kumimoji="0" lang="ru-RU" sz="1200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00A747A7-0D2D-432E-A6D4-08DC6FCAE8AF}" type="slidenum">
              <a:rPr kumimoji="0" lang="ru-RU" sz="1200"/>
              <a:pPr eaLnBrk="1" hangingPunct="1"/>
              <a:t>21</a:t>
            </a:fld>
            <a:endParaRPr kumimoji="0" lang="ru-RU" sz="1200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904196E-1D6E-429B-83FD-DA279A5BE4D9}" type="slidenum">
              <a:rPr kumimoji="0" lang="ru-RU" sz="1200"/>
              <a:pPr eaLnBrk="1" hangingPunct="1"/>
              <a:t>22</a:t>
            </a:fld>
            <a:endParaRPr kumimoji="0" lang="ru-RU" sz="120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904196E-1D6E-429B-83FD-DA279A5BE4D9}" type="slidenum">
              <a:rPr kumimoji="0" lang="ru-RU" sz="1200"/>
              <a:pPr eaLnBrk="1" hangingPunct="1"/>
              <a:t>23</a:t>
            </a:fld>
            <a:endParaRPr kumimoji="0" lang="ru-RU" sz="120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C904196E-1D6E-429B-83FD-DA279A5BE4D9}" type="slidenum">
              <a:rPr kumimoji="0" lang="ru-RU" sz="1200"/>
              <a:pPr eaLnBrk="1" hangingPunct="1"/>
              <a:t>24</a:t>
            </a:fld>
            <a:endParaRPr kumimoji="0" lang="ru-RU" sz="1200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8F43C757-0C2D-498C-9421-7407F7D13F48}" type="slidenum">
              <a:rPr kumimoji="0" lang="ru-RU" sz="1200"/>
              <a:pPr eaLnBrk="1" hangingPunct="1"/>
              <a:t>4</a:t>
            </a:fld>
            <a:endParaRPr kumimoji="0" lang="ru-RU" sz="1200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DF8E57E-3DC2-4BA7-8562-0E93F6A8D44D}" type="slidenum">
              <a:rPr kumimoji="0" lang="ru-RU" sz="1200"/>
              <a:pPr eaLnBrk="1" hangingPunct="1"/>
              <a:t>5</a:t>
            </a:fld>
            <a:endParaRPr kumimoji="0" lang="ru-RU" sz="1200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96E03D42-5D2C-4C1D-BA85-16B685B6DF17}" type="slidenum">
              <a:rPr kumimoji="0" lang="ru-RU" sz="1200"/>
              <a:pPr eaLnBrk="1" hangingPunct="1"/>
              <a:t>6</a:t>
            </a:fld>
            <a:endParaRPr kumimoji="0" lang="ru-RU" sz="1200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647156C7-98C6-4EB3-9C06-E6008652738A}" type="slidenum">
              <a:rPr kumimoji="0" lang="ru-RU" sz="1200"/>
              <a:pPr eaLnBrk="1" hangingPunct="1"/>
              <a:t>7</a:t>
            </a:fld>
            <a:endParaRPr kumimoji="0" lang="ru-RU" sz="1200"/>
          </a:p>
        </p:txBody>
      </p:sp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40F75E20-E6B5-4149-896E-144486666715}" type="slidenum">
              <a:rPr kumimoji="0" lang="ru-RU" altLang="ru-RU" sz="1200">
                <a:latin typeface="Calibri" pitchFamily="34" charset="0"/>
              </a:rPr>
              <a:pPr eaLnBrk="1" hangingPunct="1"/>
              <a:t>8</a:t>
            </a:fld>
            <a:endParaRPr kumimoji="0" lang="ru-RU" altLang="ru-RU" sz="1200">
              <a:latin typeface="Calibri" pitchFamily="34" charset="0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alt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2399E9B7-30EF-4654-9914-4ADA0998E06A}" type="slidenum">
              <a:rPr kumimoji="0" lang="ru-RU" sz="1200"/>
              <a:pPr eaLnBrk="1" hangingPunct="1"/>
              <a:t>9</a:t>
            </a:fld>
            <a:endParaRPr kumimoji="0" lang="ru-RU" sz="120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A6F7ABF-4A4E-4C7A-B99F-DE178245E261}" type="slidenum">
              <a:rPr kumimoji="0" lang="ru-RU" sz="1200"/>
              <a:pPr eaLnBrk="1" hangingPunct="1"/>
              <a:t>10</a:t>
            </a:fld>
            <a:endParaRPr kumimoji="0" lang="ru-RU" sz="1200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80AF3A-8B5A-4038-9D81-F96E5B4F8F8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508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76D1CD-6369-4AC3-9AAB-8ADCCE7DE7D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239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64EDB7-FFE4-4955-833F-F1A8924D2623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189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4D4BE7-1CD6-45DB-8653-09C5ED182635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8618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151873-3BC3-4DAF-B8D2-FC70853836B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7547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50EFF1-3A4F-48C9-8115-E946D59DEBE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839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8608A1-6085-4BF3-9BE7-7CD3259D751A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59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7E802-3A91-45F5-A021-4205D13DC89F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143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D9B1B-3599-45F8-BA9C-4DEB88321A4C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149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9880178-401A-48C3-81CE-862198199BAE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943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BB22CC-8C76-476B-8EBB-969EA52AD377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501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E1ADCFFB-0CCC-4E74-B737-DB90F38E567F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Arial" charset="0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Arial" charset="0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Arial" charset="0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Arial" charset="0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Arial" charset="0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Arial" charset="0"/>
          <a:cs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50" y="1412776"/>
            <a:ext cx="8501063" cy="3600549"/>
          </a:xfrm>
        </p:spPr>
        <p:txBody>
          <a:bodyPr/>
          <a:lstStyle/>
          <a:p>
            <a: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  <a:t>Новеллы законодательства </a:t>
            </a:r>
            <a: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  <a:t>(2014- 2015) о </a:t>
            </a:r>
            <a: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  <a:t>некоммерческих организациях </a:t>
            </a:r>
            <a:r>
              <a:rPr lang="ru-RU" sz="4000" b="1" dirty="0" smtClean="0">
                <a:solidFill>
                  <a:srgbClr val="8A1A1C"/>
                </a:solidFill>
                <a:cs typeface="Arial" pitchFamily="34" charset="0"/>
              </a:rPr>
              <a:t>…</a:t>
            </a:r>
            <a:r>
              <a:rPr lang="ru-RU" sz="4000" dirty="0" smtClean="0">
                <a:solidFill>
                  <a:srgbClr val="8A1A1C"/>
                </a:solidFill>
                <a:cs typeface="Arial" pitchFamily="34" charset="0"/>
              </a:rPr>
              <a:t/>
            </a:r>
            <a:br>
              <a:rPr lang="ru-RU" sz="4000" dirty="0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sz="4000" dirty="0" smtClean="0">
                <a:cs typeface="Arial" pitchFamily="34" charset="0"/>
              </a:rPr>
              <a:t/>
            </a:r>
            <a:br>
              <a:rPr lang="ru-RU" sz="4000" dirty="0" smtClean="0">
                <a:cs typeface="Arial" pitchFamily="34" charset="0"/>
              </a:rPr>
            </a:br>
            <a:r>
              <a:rPr lang="ru-RU" sz="4000" dirty="0" smtClean="0">
                <a:cs typeface="Arial" pitchFamily="34" charset="0"/>
              </a:rPr>
              <a:t> </a:t>
            </a: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2052" name="Text Box 6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 </a:t>
            </a:r>
            <a:r>
              <a:rPr kumimoji="0" lang="ru-RU" sz="1100" b="1" dirty="0">
                <a:solidFill>
                  <a:schemeClr val="bg1"/>
                </a:solidFill>
              </a:rPr>
              <a:t>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</a:t>
            </a:r>
            <a:r>
              <a:rPr kumimoji="0" lang="en-US" sz="1100" b="1" i="1" dirty="0">
                <a:solidFill>
                  <a:schemeClr val="bg1"/>
                </a:solidFill>
              </a:rPr>
              <a:t>info@lawcs.ru</a:t>
            </a:r>
            <a:endParaRPr kumimoji="0" lang="ru-RU" sz="1100" b="1" i="1" dirty="0">
              <a:solidFill>
                <a:schemeClr val="bg1"/>
              </a:solidFill>
            </a:endParaRPr>
          </a:p>
        </p:txBody>
      </p:sp>
      <p:sp>
        <p:nvSpPr>
          <p:cNvPr id="2053" name="Rectangle 2"/>
          <p:cNvSpPr txBox="1">
            <a:spLocks noChangeArrowheads="1"/>
          </p:cNvSpPr>
          <p:nvPr/>
        </p:nvSpPr>
        <p:spPr bwMode="auto">
          <a:xfrm>
            <a:off x="3924300" y="5013325"/>
            <a:ext cx="50450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kumimoji="0" lang="ru-RU" sz="2000" b="1" dirty="0">
              <a:solidFill>
                <a:srgbClr val="8A1A1C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86443"/>
            <a:ext cx="3240360" cy="102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149350"/>
            <a:ext cx="7345363" cy="839788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Изменения законодательства в сфере гражданского общества 2015 </a:t>
            </a:r>
          </a:p>
        </p:txBody>
      </p:sp>
      <p:pic>
        <p:nvPicPr>
          <p:cNvPr id="25602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>
                <a:solidFill>
                  <a:schemeClr val="bg1"/>
                </a:solidFill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>
              <a:solidFill>
                <a:schemeClr val="bg1"/>
              </a:solidFill>
            </a:endParaRP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611188" y="1989138"/>
            <a:ext cx="7921625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kumimoji="0" lang="ru-RU" dirty="0" smtClean="0"/>
              <a:t>Федеральный закон от 06.04.15 №80-ФЗ «О </a:t>
            </a:r>
            <a:r>
              <a:rPr kumimoji="0" lang="ru-RU" dirty="0"/>
              <a:t>внесении изменений в </a:t>
            </a:r>
            <a:r>
              <a:rPr kumimoji="0" lang="ru-RU" dirty="0" smtClean="0"/>
              <a:t>ФЗ  </a:t>
            </a:r>
            <a:r>
              <a:rPr kumimoji="0" lang="ru-RU" dirty="0"/>
              <a:t>«О свободе совести и о </a:t>
            </a:r>
            <a:r>
              <a:rPr kumimoji="0" lang="ru-RU" u="sng" dirty="0"/>
              <a:t>религиозных объединениях</a:t>
            </a:r>
            <a:r>
              <a:rPr kumimoji="0" lang="ru-RU" dirty="0"/>
              <a:t>» и отдельные законодательные акты Российской Федерации</a:t>
            </a:r>
            <a:r>
              <a:rPr kumimoji="0" lang="ru-RU" dirty="0" smtClean="0"/>
              <a:t>».</a:t>
            </a:r>
          </a:p>
          <a:p>
            <a:pPr algn="just"/>
            <a:r>
              <a:rPr kumimoji="0" lang="ru-RU" dirty="0" smtClean="0"/>
              <a:t>1.Право не иметь достаточного имущества для деятельности, приносящей доход</a:t>
            </a:r>
          </a:p>
          <a:p>
            <a:pPr algn="just"/>
            <a:r>
              <a:rPr kumimoji="0" lang="ru-RU" dirty="0" smtClean="0"/>
              <a:t>2. Специальные нормы имеют приоритет над ГК</a:t>
            </a:r>
          </a:p>
          <a:p>
            <a:pPr algn="just"/>
            <a:r>
              <a:rPr kumimoji="0" lang="ru-RU" dirty="0" smtClean="0"/>
              <a:t>3. Срок приведения в соответствие уставов 1 января 2016 года</a:t>
            </a:r>
            <a:endParaRPr kumimoji="0" lang="ru-RU" dirty="0"/>
          </a:p>
        </p:txBody>
      </p:sp>
    </p:spTree>
    <p:extLst>
      <p:ext uri="{BB962C8B-B14F-4D97-AF65-F5344CB8AC3E}">
        <p14:creationId xmlns:p14="http://schemas.microsoft.com/office/powerpoint/2010/main" val="70576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149350"/>
            <a:ext cx="7345363" cy="839788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Изменения </a:t>
            </a:r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законодательства в сфере гражданского общества 2015 </a:t>
            </a:r>
          </a:p>
        </p:txBody>
      </p:sp>
      <p:pic>
        <p:nvPicPr>
          <p:cNvPr id="25602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>
                <a:solidFill>
                  <a:schemeClr val="bg1"/>
                </a:solidFill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>
              <a:solidFill>
                <a:schemeClr val="bg1"/>
              </a:solidFill>
            </a:endParaRP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611188" y="1989138"/>
            <a:ext cx="7921625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kumimoji="0" lang="ru-RU" sz="2000" dirty="0" smtClean="0"/>
              <a:t>Федеральный закон </a:t>
            </a:r>
            <a:r>
              <a:rPr kumimoji="0" lang="en-US" sz="2000" dirty="0"/>
              <a:t>23.05.2015 N 129-</a:t>
            </a:r>
            <a:r>
              <a:rPr kumimoji="0" lang="ru-RU" sz="2000" dirty="0" smtClean="0"/>
              <a:t>ФЗ </a:t>
            </a:r>
            <a:r>
              <a:rPr kumimoji="0" lang="ru-RU" sz="2000" dirty="0" smtClean="0"/>
              <a:t>«О внесении изменений в отдельные законодательные акты Российской Федерации»</a:t>
            </a:r>
          </a:p>
          <a:p>
            <a:pPr algn="just"/>
            <a:endParaRPr kumimoji="0" lang="ru-RU" sz="2000" dirty="0" smtClean="0"/>
          </a:p>
          <a:p>
            <a:pPr algn="just"/>
            <a:r>
              <a:rPr kumimoji="0" lang="ru-RU" sz="2000" dirty="0" smtClean="0"/>
              <a:t>1.Право Генпрокурора (по согласованию с МИД) признавать деятельность международных или иностранных неправительственных организаций нежелательной на территории РФ.</a:t>
            </a:r>
          </a:p>
          <a:p>
            <a:pPr algn="just"/>
            <a:r>
              <a:rPr kumimoji="0" lang="ru-RU" sz="2000" dirty="0" smtClean="0"/>
              <a:t>2. Фактический запрет на осуществление деятельности «нежелательных» организаций.</a:t>
            </a:r>
          </a:p>
          <a:p>
            <a:pPr algn="just"/>
            <a:r>
              <a:rPr kumimoji="0" lang="ru-RU" sz="2000" dirty="0" smtClean="0"/>
              <a:t>3. Установление административной и уголовной ответственности за нарушение установленных запретов.</a:t>
            </a:r>
            <a:endParaRPr kumimoji="0" lang="ru-RU" sz="2000" dirty="0"/>
          </a:p>
        </p:txBody>
      </p:sp>
    </p:spTree>
    <p:extLst>
      <p:ext uri="{BB962C8B-B14F-4D97-AF65-F5344CB8AC3E}">
        <p14:creationId xmlns:p14="http://schemas.microsoft.com/office/powerpoint/2010/main" val="111665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149350"/>
            <a:ext cx="7345363" cy="839788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Возможные изменения законодательства в сфере гражданского общества 2015 </a:t>
            </a:r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?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pic>
        <p:nvPicPr>
          <p:cNvPr id="25602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2560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>
                <a:solidFill>
                  <a:schemeClr val="bg1"/>
                </a:solidFill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>
              <a:solidFill>
                <a:schemeClr val="bg1"/>
              </a:solidFill>
            </a:endParaRPr>
          </a:p>
        </p:txBody>
      </p:sp>
      <p:sp>
        <p:nvSpPr>
          <p:cNvPr id="25605" name="Rectangle 6"/>
          <p:cNvSpPr>
            <a:spLocks noChangeArrowheads="1"/>
          </p:cNvSpPr>
          <p:nvPr/>
        </p:nvSpPr>
        <p:spPr bwMode="auto">
          <a:xfrm>
            <a:off x="539552" y="1937998"/>
            <a:ext cx="8137649" cy="4011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just"/>
            <a:r>
              <a:rPr lang="ru-RU" sz="2000" dirty="0"/>
              <a:t>П</a:t>
            </a:r>
            <a:r>
              <a:rPr lang="ru-RU" sz="2000" dirty="0" smtClean="0"/>
              <a:t>роект </a:t>
            </a:r>
            <a:r>
              <a:rPr lang="ru-RU" sz="2000" dirty="0"/>
              <a:t>федерального закона № 750443-6 «О внесении изменений в некоторые законодательные акты Российской Федерации в связи с введением института уголовной ответственности юридических лиц</a:t>
            </a:r>
            <a:r>
              <a:rPr lang="ru-RU" sz="2000" dirty="0" smtClean="0"/>
              <a:t>» </a:t>
            </a:r>
            <a:r>
              <a:rPr lang="ru-RU" dirty="0" smtClean="0"/>
              <a:t>( </a:t>
            </a:r>
            <a:r>
              <a:rPr lang="ru-RU" sz="1600" dirty="0" smtClean="0"/>
              <a:t>внесен  в ГД 23 марта 2015 года)</a:t>
            </a:r>
          </a:p>
          <a:p>
            <a:pPr algn="just"/>
            <a:endParaRPr lang="ru-RU" sz="1600" dirty="0"/>
          </a:p>
          <a:p>
            <a:pPr algn="just"/>
            <a:endParaRPr lang="ru-RU" sz="1600" dirty="0" smtClean="0"/>
          </a:p>
          <a:p>
            <a:pPr marL="285750" indent="-285750" algn="just">
              <a:buFont typeface="Arial" pitchFamily="34" charset="0"/>
              <a:buChar char="•"/>
            </a:pPr>
            <a:r>
              <a:rPr lang="ru-RU" sz="1900" dirty="0"/>
              <a:t>уголовной ответственности </a:t>
            </a:r>
            <a:r>
              <a:rPr lang="ru-RU" sz="1900" dirty="0" smtClean="0"/>
              <a:t> </a:t>
            </a:r>
            <a:r>
              <a:rPr lang="ru-RU" sz="1900" dirty="0"/>
              <a:t>подлежат юридические лица, </a:t>
            </a:r>
            <a:r>
              <a:rPr lang="ru-RU" sz="1900" dirty="0" smtClean="0"/>
              <a:t>образованные в </a:t>
            </a:r>
            <a:r>
              <a:rPr lang="ru-RU" sz="1900" dirty="0"/>
              <a:t>соответствии с законодательством РФ, иностранные юридические лица, международные организации, а также обособленные подразделения иностранных юридических лиц и международных организаций</a:t>
            </a:r>
            <a:r>
              <a:rPr lang="ru-RU" sz="1900" dirty="0" smtClean="0"/>
              <a:t>.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kumimoji="0" lang="ru-RU" sz="1900" dirty="0" smtClean="0"/>
              <a:t>39 составов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kumimoji="0" lang="ru-RU" sz="1900" dirty="0"/>
              <a:t>о</a:t>
            </a:r>
            <a:r>
              <a:rPr kumimoji="0" lang="ru-RU" sz="1900" dirty="0" smtClean="0"/>
              <a:t>тветственность от 3-15 млн  руб. до принудительной ликвидации</a:t>
            </a:r>
            <a:endParaRPr kumimoji="0" lang="ru-RU" sz="1900" dirty="0"/>
          </a:p>
        </p:txBody>
      </p:sp>
    </p:spTree>
    <p:extLst>
      <p:ext uri="{BB962C8B-B14F-4D97-AF65-F5344CB8AC3E}">
        <p14:creationId xmlns:p14="http://schemas.microsoft.com/office/powerpoint/2010/main" val="208921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u="sng" dirty="0" smtClean="0">
                <a:solidFill>
                  <a:srgbClr val="8A1A1C"/>
                </a:solidFill>
              </a:rPr>
              <a:t>Проект </a:t>
            </a:r>
            <a:r>
              <a:rPr kumimoji="0" lang="ru-RU" sz="2400" dirty="0">
                <a:solidFill>
                  <a:srgbClr val="8A1A1C"/>
                </a:solidFill>
              </a:rPr>
              <a:t>федерального закона «О внесении изменений в Федеральный закон «О прокуратуре Российской Федерации</a:t>
            </a:r>
            <a:r>
              <a:rPr kumimoji="0" lang="ru-RU" sz="2400" dirty="0" smtClean="0">
                <a:solidFill>
                  <a:srgbClr val="8A1A1C"/>
                </a:solidFill>
              </a:rPr>
              <a:t>» ( внесен  в ГД 20.08.15)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755576" y="2349500"/>
            <a:ext cx="7777237" cy="3527772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r>
              <a:rPr lang="ru-RU" sz="2000" dirty="0" smtClean="0"/>
              <a:t>Устанавливаются </a:t>
            </a:r>
            <a:r>
              <a:rPr lang="ru-RU" sz="2000" dirty="0"/>
              <a:t>сроки для представления проверяемыми организациями по требованию прокурора информации, материалов и документов – </a:t>
            </a:r>
            <a:r>
              <a:rPr lang="ru-RU" sz="2000" u="sng" dirty="0"/>
              <a:t>10 рабочих дней </a:t>
            </a:r>
            <a:r>
              <a:rPr lang="ru-RU" sz="2000" dirty="0"/>
              <a:t>(для выполнения прокурором возложенных на него функций, </a:t>
            </a:r>
            <a:r>
              <a:rPr lang="ru-RU" sz="2000" u="sng" dirty="0"/>
              <a:t>без проведения проверки</a:t>
            </a:r>
            <a:r>
              <a:rPr lang="ru-RU" sz="2000" dirty="0"/>
              <a:t>), </a:t>
            </a:r>
            <a:r>
              <a:rPr lang="ru-RU" sz="2000" u="sng" dirty="0"/>
              <a:t>при проверке исполнения законов</a:t>
            </a:r>
            <a:r>
              <a:rPr lang="ru-RU" sz="2000" dirty="0"/>
              <a:t> (на основании поступившей прокурору информации о нарушении закона) </a:t>
            </a:r>
            <a:r>
              <a:rPr lang="ru-RU" sz="2000" u="sng" dirty="0"/>
              <a:t>– 5 рабочих дней</a:t>
            </a:r>
            <a:r>
              <a:rPr lang="ru-RU" sz="2000" dirty="0"/>
              <a:t>, </a:t>
            </a:r>
            <a:r>
              <a:rPr lang="ru-RU" sz="2000" u="sng" dirty="0"/>
              <a:t>при наличии угрозы наступления опасных последствий – в течение суток</a:t>
            </a:r>
            <a:r>
              <a:rPr lang="ru-RU" sz="2000" u="sng" dirty="0" smtClean="0"/>
              <a:t>.</a:t>
            </a:r>
            <a:endParaRPr lang="ru-RU" sz="2000" u="sng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60648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9011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5856" y="548680"/>
            <a:ext cx="5760639" cy="1008112"/>
          </a:xfrm>
        </p:spPr>
        <p:txBody>
          <a:bodyPr/>
          <a:lstStyle/>
          <a:p>
            <a:pPr algn="l" eaLnBrk="1" hangingPunct="1"/>
            <a:r>
              <a:rPr kumimoji="0" lang="ru-RU" sz="2400" dirty="0" smtClean="0">
                <a:solidFill>
                  <a:srgbClr val="8A1A1C"/>
                </a:solidFill>
              </a:rPr>
              <a:t>Проект </a:t>
            </a:r>
            <a:r>
              <a:rPr kumimoji="0" lang="ru-RU" sz="2400" dirty="0">
                <a:solidFill>
                  <a:srgbClr val="8A1A1C"/>
                </a:solidFill>
              </a:rPr>
              <a:t>федерального закона «О внесении изменений в </a:t>
            </a:r>
            <a:r>
              <a:rPr kumimoji="0" lang="ru-RU" sz="2400" dirty="0" smtClean="0">
                <a:solidFill>
                  <a:srgbClr val="8A1A1C"/>
                </a:solidFill>
              </a:rPr>
              <a:t>ФЗ </a:t>
            </a:r>
            <a:r>
              <a:rPr kumimoji="0" lang="ru-RU" sz="2400" dirty="0">
                <a:solidFill>
                  <a:srgbClr val="8A1A1C"/>
                </a:solidFill>
              </a:rPr>
              <a:t>«О прокуратуре Российской Федерации</a:t>
            </a:r>
            <a:r>
              <a:rPr kumimoji="0" lang="ru-RU" sz="2400" dirty="0" smtClean="0">
                <a:solidFill>
                  <a:srgbClr val="8A1A1C"/>
                </a:solidFill>
              </a:rPr>
              <a:t>»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39552" y="1772816"/>
            <a:ext cx="7993261" cy="4104456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r>
              <a:rPr lang="ru-RU" sz="1400" dirty="0" smtClean="0"/>
              <a:t> </a:t>
            </a:r>
            <a:r>
              <a:rPr lang="ru-RU" sz="1800" dirty="0"/>
              <a:t>перечень информации и документов, представления которых прокурор </a:t>
            </a:r>
            <a:r>
              <a:rPr lang="ru-RU" sz="1800" u="sng" dirty="0"/>
              <a:t>не вправе требовать у проверяемой организации</a:t>
            </a:r>
            <a:r>
              <a:rPr lang="ru-RU" sz="1800" u="sng" dirty="0" smtClean="0"/>
              <a:t>:</a:t>
            </a:r>
          </a:p>
          <a:p>
            <a:endParaRPr lang="ru-RU" sz="1800" u="sng" dirty="0"/>
          </a:p>
          <a:p>
            <a:r>
              <a:rPr lang="ru-RU" sz="1800" dirty="0"/>
              <a:t>- информацию и документы, которые орган (организация) </a:t>
            </a:r>
            <a:r>
              <a:rPr lang="ru-RU" sz="1800" u="sng" dirty="0"/>
              <a:t>не обязан иметь в соответствии с требованиями законодательства РФ;</a:t>
            </a:r>
          </a:p>
          <a:p>
            <a:r>
              <a:rPr lang="ru-RU" sz="1800" dirty="0"/>
              <a:t>- информацию и документы, </a:t>
            </a:r>
            <a:r>
              <a:rPr lang="ru-RU" sz="1800" u="sng" dirty="0"/>
              <a:t>не обусловленные целями проверки исполнения законов и (или) не относящиеся к предметы проверки;</a:t>
            </a:r>
          </a:p>
          <a:p>
            <a:r>
              <a:rPr lang="ru-RU" sz="1800" dirty="0"/>
              <a:t>- информацию и документы, которые </a:t>
            </a:r>
            <a:r>
              <a:rPr lang="ru-RU" sz="1800" u="sng" dirty="0"/>
              <a:t>передавались органам прокуратуры в связи с ранее проводимой проверкой </a:t>
            </a:r>
            <a:r>
              <a:rPr lang="ru-RU" sz="1800" dirty="0"/>
              <a:t>исполнения законов или соблюдения прав и свобод человека и </a:t>
            </a:r>
            <a:r>
              <a:rPr lang="ru-RU" sz="1800" dirty="0" smtClean="0"/>
              <a:t>гражданина;</a:t>
            </a:r>
            <a:endParaRPr lang="ru-RU" sz="1800" dirty="0"/>
          </a:p>
          <a:p>
            <a:r>
              <a:rPr lang="ru-RU" sz="1800" dirty="0"/>
              <a:t>- информацию и документы, </a:t>
            </a:r>
            <a:r>
              <a:rPr lang="ru-RU" sz="1800" u="sng" dirty="0"/>
              <a:t>официально опубликованные в средствах массовой информации или размещенные на официальном сайте органа (организации) в информационно-телекоммуникационной сети «Интернет»</a:t>
            </a:r>
            <a:r>
              <a:rPr lang="ru-RU" sz="1800" dirty="0"/>
              <a:t> </a:t>
            </a:r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260648"/>
            <a:ext cx="2952328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8823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5856" y="548680"/>
            <a:ext cx="5760639" cy="1008112"/>
          </a:xfrm>
        </p:spPr>
        <p:txBody>
          <a:bodyPr/>
          <a:lstStyle/>
          <a:p>
            <a:pPr algn="l" eaLnBrk="1" hangingPunct="1"/>
            <a:r>
              <a:rPr kumimoji="0" lang="ru-RU" sz="2400" dirty="0" smtClean="0">
                <a:solidFill>
                  <a:srgbClr val="8A1A1C"/>
                </a:solidFill>
              </a:rPr>
              <a:t>Проект </a:t>
            </a:r>
            <a:r>
              <a:rPr kumimoji="0" lang="ru-RU" sz="2400" dirty="0">
                <a:solidFill>
                  <a:srgbClr val="8A1A1C"/>
                </a:solidFill>
              </a:rPr>
              <a:t>федерального закона «О внесении изменений в </a:t>
            </a:r>
            <a:r>
              <a:rPr kumimoji="0" lang="ru-RU" sz="2400" dirty="0" smtClean="0">
                <a:solidFill>
                  <a:srgbClr val="8A1A1C"/>
                </a:solidFill>
              </a:rPr>
              <a:t>ФЗ </a:t>
            </a:r>
            <a:r>
              <a:rPr kumimoji="0" lang="ru-RU" sz="2400" dirty="0">
                <a:solidFill>
                  <a:srgbClr val="8A1A1C"/>
                </a:solidFill>
              </a:rPr>
              <a:t>«О прокуратуре Российской Федерации</a:t>
            </a:r>
            <a:r>
              <a:rPr kumimoji="0" lang="ru-RU" sz="2400" dirty="0" smtClean="0">
                <a:solidFill>
                  <a:srgbClr val="8A1A1C"/>
                </a:solidFill>
              </a:rPr>
              <a:t>»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39552" y="1772816"/>
            <a:ext cx="7993261" cy="4104456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r>
              <a:rPr lang="ru-RU" sz="14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1800" dirty="0" smtClean="0"/>
              <a:t>проверки </a:t>
            </a:r>
            <a:r>
              <a:rPr lang="ru-RU" sz="1800" dirty="0"/>
              <a:t>исполнения законов </a:t>
            </a:r>
            <a:r>
              <a:rPr lang="ru-RU" sz="1800" u="sng" dirty="0"/>
              <a:t>проводятся только в случае, если</a:t>
            </a:r>
            <a:r>
              <a:rPr lang="ru-RU" sz="1800" dirty="0"/>
              <a:t> поступившую в органы прокуратуры </a:t>
            </a:r>
            <a:r>
              <a:rPr lang="ru-RU" sz="1800" u="sng" dirty="0"/>
              <a:t>информацию </a:t>
            </a:r>
            <a:r>
              <a:rPr lang="ru-RU" sz="1800" dirty="0"/>
              <a:t>о нарушении законов </a:t>
            </a:r>
            <a:r>
              <a:rPr lang="ru-RU" sz="1800" u="sng" dirty="0"/>
              <a:t>нельзя подтвердить или опровергнуть </a:t>
            </a:r>
            <a:r>
              <a:rPr lang="ru-RU" sz="1800" dirty="0"/>
              <a:t>без проведения таких </a:t>
            </a:r>
            <a:r>
              <a:rPr lang="ru-RU" sz="1800" dirty="0" smtClean="0"/>
              <a:t>проверок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1800" dirty="0" smtClean="0"/>
              <a:t>при </a:t>
            </a:r>
            <a:r>
              <a:rPr lang="ru-RU" sz="1800" dirty="0"/>
              <a:t>принятии решения о проведении проверки исполнения законов на прокурора возлагается обязанность у</a:t>
            </a:r>
            <a:r>
              <a:rPr lang="ru-RU" sz="1800" u="sng" dirty="0"/>
              <a:t>казывать в нем цели и предмет проверки и доводить это решение до сведения руководителя</a:t>
            </a:r>
            <a:r>
              <a:rPr lang="ru-RU" sz="1800" dirty="0"/>
              <a:t> или иного уполномоченного представителя проверяемой организации </a:t>
            </a:r>
            <a:r>
              <a:rPr lang="ru-RU" sz="1800" u="sng" dirty="0"/>
              <a:t>не позднее дня начала проверки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18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ru-RU" sz="1800" dirty="0" smtClean="0"/>
              <a:t>на </a:t>
            </a:r>
            <a:r>
              <a:rPr lang="ru-RU" sz="1800" dirty="0"/>
              <a:t>прокурора возлагается обязанность </a:t>
            </a:r>
            <a:r>
              <a:rPr lang="ru-RU" sz="1800" u="sng" dirty="0"/>
              <a:t>составления акта проверки в 10-дневный срок </a:t>
            </a:r>
            <a:r>
              <a:rPr lang="ru-RU" sz="1800" dirty="0"/>
              <a:t>с момента ее </a:t>
            </a:r>
            <a:r>
              <a:rPr lang="ru-RU" sz="1800" dirty="0" smtClean="0"/>
              <a:t>окончания, если нет нарушений</a:t>
            </a:r>
            <a:endParaRPr lang="ru-RU" sz="1800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260648"/>
            <a:ext cx="2952328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3015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75856" y="548680"/>
            <a:ext cx="5760639" cy="1008112"/>
          </a:xfrm>
        </p:spPr>
        <p:txBody>
          <a:bodyPr/>
          <a:lstStyle/>
          <a:p>
            <a:pPr algn="l" eaLnBrk="1" hangingPunct="1"/>
            <a:r>
              <a:rPr kumimoji="0" lang="ru-RU" sz="2400" dirty="0" smtClean="0">
                <a:solidFill>
                  <a:srgbClr val="8A1A1C"/>
                </a:solidFill>
              </a:rPr>
              <a:t>Проект </a:t>
            </a:r>
            <a:r>
              <a:rPr kumimoji="0" lang="ru-RU" sz="2400" dirty="0">
                <a:solidFill>
                  <a:srgbClr val="8A1A1C"/>
                </a:solidFill>
              </a:rPr>
              <a:t>федерального закона «О внесении изменений в </a:t>
            </a:r>
            <a:r>
              <a:rPr kumimoji="0" lang="ru-RU" sz="2400" dirty="0" smtClean="0">
                <a:solidFill>
                  <a:srgbClr val="8A1A1C"/>
                </a:solidFill>
              </a:rPr>
              <a:t>ФЗ </a:t>
            </a:r>
            <a:r>
              <a:rPr kumimoji="0" lang="ru-RU" sz="2400" dirty="0">
                <a:solidFill>
                  <a:srgbClr val="8A1A1C"/>
                </a:solidFill>
              </a:rPr>
              <a:t>«О прокуратуре Российской Федерации</a:t>
            </a:r>
            <a:r>
              <a:rPr kumimoji="0" lang="ru-RU" sz="2400" dirty="0" smtClean="0">
                <a:solidFill>
                  <a:srgbClr val="8A1A1C"/>
                </a:solidFill>
              </a:rPr>
              <a:t>»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39552" y="1772816"/>
            <a:ext cx="7993261" cy="4104456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r>
              <a:rPr lang="ru-RU" sz="1400" dirty="0" smtClean="0"/>
              <a:t> </a:t>
            </a:r>
            <a:r>
              <a:rPr lang="ru-RU" sz="1800" dirty="0"/>
              <a:t>Срок проверки не должен превышать </a:t>
            </a:r>
            <a:r>
              <a:rPr lang="ru-RU" sz="1800" u="sng" dirty="0"/>
              <a:t>30 календарных дней</a:t>
            </a:r>
            <a:r>
              <a:rPr lang="ru-RU" sz="1800" dirty="0"/>
              <a:t>, но в исключительных случаях он </a:t>
            </a:r>
            <a:r>
              <a:rPr lang="ru-RU" sz="1800" u="sng" dirty="0"/>
              <a:t>может быть продлен не более чем на 30 календарных дней</a:t>
            </a:r>
            <a:r>
              <a:rPr lang="ru-RU" sz="1800" dirty="0"/>
              <a:t>, последующее продление возможно только с согласия Генерального прокурора. </a:t>
            </a:r>
            <a:endParaRPr lang="ru-RU" sz="1800" dirty="0" smtClean="0"/>
          </a:p>
          <a:p>
            <a:endParaRPr lang="ru-RU" sz="1800" dirty="0"/>
          </a:p>
          <a:p>
            <a:r>
              <a:rPr lang="ru-RU" sz="1800" dirty="0" smtClean="0"/>
              <a:t>В </a:t>
            </a:r>
            <a:r>
              <a:rPr lang="ru-RU" sz="1800" dirty="0"/>
              <a:t>исключительных случаях проведение проверки может приостанавливаться на срок до 6 месяцев (Генеральным прокурором это срок может быть продлен еще на 6 месяцев). В случае приостановления срока проверки оригиналы документов, изъятые у проверяемой организации, возвращаются. </a:t>
            </a:r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260648"/>
            <a:ext cx="2952328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265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1271588"/>
            <a:ext cx="8137277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Перспективы изменения законодательства в сфере гражданского общества 2015 </a:t>
            </a:r>
            <a:r>
              <a:rPr kumimoji="0" lang="ru-RU" sz="2400" b="1" dirty="0">
                <a:solidFill>
                  <a:srgbClr val="8A1A1C"/>
                </a:solidFill>
                <a:cs typeface="Arial" pitchFamily="34" charset="0"/>
              </a:rPr>
              <a:t>? ( апрель 2015)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89094" name="Rectangle 6"/>
          <p:cNvSpPr>
            <a:spLocks noChangeArrowheads="1"/>
          </p:cNvSpPr>
          <p:nvPr/>
        </p:nvSpPr>
        <p:spPr bwMode="auto">
          <a:xfrm>
            <a:off x="1042988" y="2205038"/>
            <a:ext cx="7489825" cy="367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kumimoji="0" lang="ru-RU" sz="3200" dirty="0"/>
              <a:t>Три варианта развития  законодательства об НКО в связи с изменениями ГК:</a:t>
            </a:r>
          </a:p>
          <a:p>
            <a:endParaRPr kumimoji="0" lang="ru-RU" sz="3200" dirty="0"/>
          </a:p>
          <a:p>
            <a:pPr>
              <a:buFontTx/>
              <a:buAutoNum type="arabicPeriod"/>
            </a:pPr>
            <a:r>
              <a:rPr kumimoji="0" lang="ru-RU" sz="3200" dirty="0"/>
              <a:t>Все будет как прежде</a:t>
            </a:r>
          </a:p>
          <a:p>
            <a:pPr>
              <a:buFontTx/>
              <a:buAutoNum type="arabicPeriod"/>
            </a:pPr>
            <a:r>
              <a:rPr kumimoji="0" lang="ru-RU" sz="3200" strike="dblStrike" dirty="0"/>
              <a:t>Все будет по-новому</a:t>
            </a:r>
          </a:p>
          <a:p>
            <a:pPr>
              <a:buFontTx/>
              <a:buAutoNum type="arabicPeriod"/>
            </a:pPr>
            <a:r>
              <a:rPr kumimoji="0" lang="ru-RU" sz="3200" strike="dblStrike" dirty="0"/>
              <a:t>Ничего не будет</a:t>
            </a:r>
          </a:p>
          <a:p>
            <a:pPr>
              <a:buFontTx/>
              <a:buAutoNum type="arabicPeriod"/>
            </a:pPr>
            <a:endParaRPr kumimoji="0" lang="ru-RU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3419872" y="274638"/>
            <a:ext cx="5266928" cy="1210146"/>
          </a:xfrm>
        </p:spPr>
        <p:txBody>
          <a:bodyPr/>
          <a:lstStyle/>
          <a:p>
            <a:pPr algn="l" eaLnBrk="1" hangingPunct="1"/>
            <a:r>
              <a:rPr kumimoji="0" lang="ru-RU" sz="2400" dirty="0" smtClean="0">
                <a:solidFill>
                  <a:srgbClr val="8A1A1C"/>
                </a:solidFill>
              </a:rPr>
              <a:t>Проект </a:t>
            </a:r>
            <a:r>
              <a:rPr kumimoji="0" lang="ru-RU" sz="2400" dirty="0">
                <a:solidFill>
                  <a:srgbClr val="8A1A1C"/>
                </a:solidFill>
              </a:rPr>
              <a:t>федерального закона «О внесении изменений в </a:t>
            </a:r>
            <a:r>
              <a:rPr kumimoji="0" lang="ru-RU" sz="2400" dirty="0" smtClean="0">
                <a:solidFill>
                  <a:srgbClr val="8A1A1C"/>
                </a:solidFill>
              </a:rPr>
              <a:t>ФЗ </a:t>
            </a:r>
            <a:r>
              <a:rPr kumimoji="0" lang="ru-RU" sz="2400" dirty="0">
                <a:solidFill>
                  <a:srgbClr val="8A1A1C"/>
                </a:solidFill>
              </a:rPr>
              <a:t>«</a:t>
            </a:r>
            <a:r>
              <a:rPr kumimoji="0" lang="ru-RU" sz="2400" dirty="0" smtClean="0">
                <a:solidFill>
                  <a:srgbClr val="8A1A1C"/>
                </a:solidFill>
              </a:rPr>
              <a:t>О некоммерческих организациях»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/>
              <a:t>Определяет: </a:t>
            </a:r>
          </a:p>
          <a:p>
            <a:pPr marL="0" indent="0">
              <a:buNone/>
            </a:pPr>
            <a:endParaRPr lang="ru-RU" sz="2800" dirty="0" smtClean="0"/>
          </a:p>
          <a:p>
            <a:r>
              <a:rPr lang="ru-RU" sz="2800" dirty="0" smtClean="0"/>
              <a:t>особенности государственной регистрации,</a:t>
            </a:r>
          </a:p>
          <a:p>
            <a:r>
              <a:rPr lang="ru-RU" sz="2800" dirty="0"/>
              <a:t>к</a:t>
            </a:r>
            <a:r>
              <a:rPr lang="ru-RU" sz="2800" dirty="0" smtClean="0"/>
              <a:t>онтроля,</a:t>
            </a:r>
          </a:p>
          <a:p>
            <a:r>
              <a:rPr lang="ru-RU" sz="2800" dirty="0"/>
              <a:t>п</a:t>
            </a:r>
            <a:r>
              <a:rPr lang="ru-RU" sz="2800" dirty="0" smtClean="0"/>
              <a:t>равового положения,</a:t>
            </a:r>
          </a:p>
          <a:p>
            <a:r>
              <a:rPr lang="ru-RU" sz="2800" dirty="0"/>
              <a:t>в</a:t>
            </a:r>
            <a:r>
              <a:rPr lang="ru-RU" sz="2800" dirty="0" smtClean="0"/>
              <a:t>озможные формы поддержки некоммерческих организаций</a:t>
            </a:r>
            <a:endParaRPr lang="ru-RU" sz="2800" dirty="0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39552" y="1700808"/>
            <a:ext cx="7993261" cy="4176464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r>
              <a:rPr lang="ru-RU" sz="1400" dirty="0" smtClean="0"/>
              <a:t> </a:t>
            </a:r>
            <a:endParaRPr lang="ru-RU" sz="1800" u="sng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260648"/>
            <a:ext cx="2952328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8888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3419872" y="274638"/>
            <a:ext cx="5266928" cy="1210146"/>
          </a:xfrm>
        </p:spPr>
        <p:txBody>
          <a:bodyPr/>
          <a:lstStyle/>
          <a:p>
            <a:pPr algn="l" eaLnBrk="1" hangingPunct="1"/>
            <a:r>
              <a:rPr kumimoji="0" lang="ru-RU" sz="2400" dirty="0" smtClean="0">
                <a:solidFill>
                  <a:srgbClr val="8A1A1C"/>
                </a:solidFill>
              </a:rPr>
              <a:t>Проект </a:t>
            </a:r>
            <a:r>
              <a:rPr kumimoji="0" lang="ru-RU" sz="2400" dirty="0">
                <a:solidFill>
                  <a:srgbClr val="8A1A1C"/>
                </a:solidFill>
              </a:rPr>
              <a:t>федерального закона «О внесении изменений в </a:t>
            </a:r>
            <a:r>
              <a:rPr kumimoji="0" lang="ru-RU" sz="2400" dirty="0" smtClean="0">
                <a:solidFill>
                  <a:srgbClr val="8A1A1C"/>
                </a:solidFill>
              </a:rPr>
              <a:t>ФЗ </a:t>
            </a:r>
            <a:r>
              <a:rPr kumimoji="0" lang="ru-RU" sz="2400" dirty="0">
                <a:solidFill>
                  <a:srgbClr val="8A1A1C"/>
                </a:solidFill>
              </a:rPr>
              <a:t>«</a:t>
            </a:r>
            <a:r>
              <a:rPr kumimoji="0" lang="ru-RU" sz="2400" dirty="0" smtClean="0">
                <a:solidFill>
                  <a:srgbClr val="8A1A1C"/>
                </a:solidFill>
              </a:rPr>
              <a:t>О некоммерческих организациях»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 smtClean="0"/>
              <a:t>Применим только </a:t>
            </a:r>
            <a:r>
              <a:rPr lang="ru-RU" sz="2000" dirty="0"/>
              <a:t>к некоммерческим организациям, созданным в организационно-правовых формах: </a:t>
            </a:r>
            <a:endParaRPr lang="ru-RU" sz="2000" dirty="0" smtClean="0"/>
          </a:p>
          <a:p>
            <a:r>
              <a:rPr lang="ru-RU" sz="2000" dirty="0" smtClean="0"/>
              <a:t>ассоциаций </a:t>
            </a:r>
            <a:r>
              <a:rPr lang="ru-RU" sz="2000" dirty="0"/>
              <a:t>(союзов), </a:t>
            </a:r>
            <a:endParaRPr lang="ru-RU" sz="2000" dirty="0" smtClean="0"/>
          </a:p>
          <a:p>
            <a:r>
              <a:rPr lang="ru-RU" sz="2000" dirty="0" smtClean="0"/>
              <a:t>казачьих </a:t>
            </a:r>
            <a:r>
              <a:rPr lang="ru-RU" sz="2000" dirty="0"/>
              <a:t>обществ (внесенных в соответствующий государственный </a:t>
            </a:r>
            <a:r>
              <a:rPr lang="ru-RU" sz="2000" dirty="0" smtClean="0"/>
              <a:t>реестр),</a:t>
            </a:r>
          </a:p>
          <a:p>
            <a:r>
              <a:rPr lang="ru-RU" sz="2000" dirty="0" smtClean="0"/>
              <a:t>общин </a:t>
            </a:r>
            <a:r>
              <a:rPr lang="ru-RU" sz="2000" dirty="0"/>
              <a:t>коренных малочисленных народов РФ, </a:t>
            </a:r>
            <a:endParaRPr lang="ru-RU" sz="2000" dirty="0" smtClean="0"/>
          </a:p>
          <a:p>
            <a:r>
              <a:rPr lang="ru-RU" sz="2000" dirty="0" smtClean="0"/>
              <a:t>адвокатских </a:t>
            </a:r>
            <a:r>
              <a:rPr lang="ru-RU" sz="2000" dirty="0"/>
              <a:t>палат, адвокатских образований (являющихся </a:t>
            </a:r>
            <a:r>
              <a:rPr lang="ru-RU" sz="2000" dirty="0" err="1"/>
              <a:t>юрлицами</a:t>
            </a:r>
            <a:r>
              <a:rPr lang="ru-RU" sz="2000" dirty="0" smtClean="0"/>
              <a:t>),</a:t>
            </a:r>
          </a:p>
          <a:p>
            <a:r>
              <a:rPr lang="ru-RU" sz="2000" dirty="0" smtClean="0"/>
              <a:t>фондов</a:t>
            </a:r>
            <a:r>
              <a:rPr lang="ru-RU" sz="2000" dirty="0"/>
              <a:t>, </a:t>
            </a:r>
            <a:endParaRPr lang="ru-RU" sz="2000" dirty="0" smtClean="0"/>
          </a:p>
          <a:p>
            <a:r>
              <a:rPr lang="ru-RU" sz="2000" dirty="0" smtClean="0"/>
              <a:t>частных </a:t>
            </a:r>
            <a:r>
              <a:rPr lang="ru-RU" sz="2000" dirty="0"/>
              <a:t>учреждений, </a:t>
            </a:r>
            <a:endParaRPr lang="ru-RU" sz="2000" dirty="0" smtClean="0"/>
          </a:p>
          <a:p>
            <a:r>
              <a:rPr lang="ru-RU" sz="2000" dirty="0" smtClean="0"/>
              <a:t>автономных </a:t>
            </a:r>
            <a:r>
              <a:rPr lang="ru-RU" sz="2000" dirty="0"/>
              <a:t>некоммерческих организаций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религиозных организаций ( на них распространяется 3 статьи). </a:t>
            </a:r>
            <a:endParaRPr lang="ru-RU" sz="2000" dirty="0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39552" y="1772816"/>
            <a:ext cx="7993261" cy="4104456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r>
              <a:rPr lang="ru-RU" sz="1400" dirty="0" smtClean="0"/>
              <a:t> </a:t>
            </a:r>
            <a:endParaRPr lang="ru-RU" sz="1800" u="sng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260648"/>
            <a:ext cx="2952328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19355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 </a:t>
            </a:r>
            <a:r>
              <a:rPr lang="ru-RU" sz="3200" dirty="0" smtClean="0"/>
              <a:t>           М         </a:t>
            </a:r>
            <a:r>
              <a:rPr lang="ru-RU" sz="3200" b="1" dirty="0" smtClean="0">
                <a:solidFill>
                  <a:srgbClr val="8A1A1C"/>
                </a:solidFill>
              </a:rPr>
              <a:t>Мировые тенденции</a:t>
            </a:r>
            <a:endParaRPr lang="ru-RU" sz="3200" b="1" dirty="0">
              <a:solidFill>
                <a:srgbClr val="8A1A1C"/>
              </a:solidFill>
            </a:endParaRPr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5805264"/>
            <a:ext cx="858202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Содержимое 10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4525963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b="1" cap="all" dirty="0" smtClean="0">
                <a:solidFill>
                  <a:srgbClr val="8A1A1C"/>
                </a:solidFill>
              </a:rPr>
              <a:t>С 2012 года: </a:t>
            </a:r>
          </a:p>
          <a:p>
            <a:pPr marL="0" indent="0" algn="just">
              <a:buNone/>
            </a:pPr>
            <a:r>
              <a:rPr lang="ru-RU" sz="2400" b="1" cap="all" dirty="0" smtClean="0">
                <a:solidFill>
                  <a:srgbClr val="8A1A1C"/>
                </a:solidFill>
              </a:rPr>
              <a:t>90 стран мира ухудшили законодательство, регулирующее правовое положение И ДЕЯТЕЛЬНОСТЬ некоммерческих организаций</a:t>
            </a:r>
            <a:r>
              <a:rPr lang="ru-RU" sz="2400" dirty="0" smtClean="0">
                <a:solidFill>
                  <a:srgbClr val="8A1A1C"/>
                </a:solidFill>
              </a:rPr>
              <a:t>. </a:t>
            </a:r>
          </a:p>
          <a:p>
            <a:pPr marL="0" indent="0">
              <a:buNone/>
            </a:pPr>
            <a:endParaRPr lang="ru-RU" sz="2400" b="1" dirty="0" smtClean="0">
              <a:solidFill>
                <a:srgbClr val="8A1A1C"/>
              </a:solidFill>
            </a:endParaRPr>
          </a:p>
          <a:p>
            <a:pPr marL="0" indent="0">
              <a:buNone/>
            </a:pPr>
            <a:r>
              <a:rPr lang="ru-RU" sz="2400" b="1" u="sng" dirty="0" smtClean="0">
                <a:solidFill>
                  <a:srgbClr val="8A1A1C"/>
                </a:solidFill>
              </a:rPr>
              <a:t>УХУДШИЛОСЬ ЗАКОНОДАТЕЛЬСТВО  В СФЕРЕ</a:t>
            </a:r>
            <a:r>
              <a:rPr lang="ru-RU" sz="1800" b="1" u="sng" dirty="0" smtClean="0">
                <a:solidFill>
                  <a:srgbClr val="8A1A1C"/>
                </a:solidFill>
              </a:rPr>
              <a:t>: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СВОБОДЫ  ОБЪЕДИНЕНИЙ – </a:t>
            </a:r>
            <a:r>
              <a:rPr lang="ru-RU" sz="2200" b="1" dirty="0" smtClean="0">
                <a:solidFill>
                  <a:srgbClr val="FF0000"/>
                </a:solidFill>
              </a:rPr>
              <a:t>4%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СВОБОДЫ СОБРАНИЙ- </a:t>
            </a:r>
            <a:r>
              <a:rPr lang="ru-RU" sz="2200" b="1" dirty="0" smtClean="0">
                <a:solidFill>
                  <a:srgbClr val="FF0000"/>
                </a:solidFill>
              </a:rPr>
              <a:t>4%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СВОБОДЫ СЛОВА - </a:t>
            </a:r>
            <a:r>
              <a:rPr lang="ru-RU" sz="2200" b="1" dirty="0" smtClean="0">
                <a:solidFill>
                  <a:srgbClr val="FF0000"/>
                </a:solidFill>
              </a:rPr>
              <a:t>8%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ПОЛУЧЕНИЯ ИНОСТРАННОГО ФИНАНСИРОВАНИЯ- </a:t>
            </a:r>
            <a:r>
              <a:rPr lang="ru-RU" sz="2200" b="1" dirty="0" smtClean="0">
                <a:solidFill>
                  <a:srgbClr val="FF0000"/>
                </a:solidFill>
              </a:rPr>
              <a:t>12%</a:t>
            </a:r>
          </a:p>
          <a:p>
            <a:r>
              <a:rPr lang="ru-RU" sz="2200" b="1" dirty="0" smtClean="0">
                <a:solidFill>
                  <a:srgbClr val="8A1A1C"/>
                </a:solidFill>
              </a:rPr>
              <a:t>В ДВУХ ИЗ ПЕРЕЧИСЛЕННЫХ ВЫШЕ И БОЛЕЕ – </a:t>
            </a:r>
            <a:r>
              <a:rPr lang="ru-RU" sz="2200" b="1" dirty="0" smtClean="0">
                <a:solidFill>
                  <a:srgbClr val="FF0000"/>
                </a:solidFill>
              </a:rPr>
              <a:t>72%</a:t>
            </a:r>
            <a:endParaRPr lang="ru-RU" sz="22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384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3419872" y="274638"/>
            <a:ext cx="5266928" cy="1210146"/>
          </a:xfrm>
        </p:spPr>
        <p:txBody>
          <a:bodyPr/>
          <a:lstStyle/>
          <a:p>
            <a:pPr algn="l" eaLnBrk="1" hangingPunct="1"/>
            <a:r>
              <a:rPr kumimoji="0" lang="ru-RU" sz="2400" dirty="0" smtClean="0">
                <a:solidFill>
                  <a:srgbClr val="8A1A1C"/>
                </a:solidFill>
              </a:rPr>
              <a:t>Проект </a:t>
            </a:r>
            <a:r>
              <a:rPr kumimoji="0" lang="ru-RU" sz="2400" dirty="0">
                <a:solidFill>
                  <a:srgbClr val="8A1A1C"/>
                </a:solidFill>
              </a:rPr>
              <a:t>федерального закона «О внесении изменений в </a:t>
            </a:r>
            <a:r>
              <a:rPr kumimoji="0" lang="ru-RU" sz="2400" dirty="0" smtClean="0">
                <a:solidFill>
                  <a:srgbClr val="8A1A1C"/>
                </a:solidFill>
              </a:rPr>
              <a:t>ФЗ </a:t>
            </a:r>
            <a:r>
              <a:rPr kumimoji="0" lang="ru-RU" sz="2400" dirty="0">
                <a:solidFill>
                  <a:srgbClr val="8A1A1C"/>
                </a:solidFill>
              </a:rPr>
              <a:t>«</a:t>
            </a:r>
            <a:r>
              <a:rPr kumimoji="0" lang="ru-RU" sz="2400" dirty="0" smtClean="0">
                <a:solidFill>
                  <a:srgbClr val="8A1A1C"/>
                </a:solidFill>
              </a:rPr>
              <a:t>О некоммерческих организациях»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r>
              <a:rPr lang="ru-RU" sz="2000" dirty="0" smtClean="0"/>
              <a:t>Исключены как класс бюджетные, казенные, государственные и муниципальные учреждения</a:t>
            </a:r>
          </a:p>
          <a:p>
            <a:r>
              <a:rPr lang="ru-RU" sz="2000" dirty="0" smtClean="0"/>
              <a:t>Исключена возможность создания отделений иностранных некоммерческих неправительственных организаций (только филиалы и представительства)</a:t>
            </a:r>
          </a:p>
          <a:p>
            <a:r>
              <a:rPr lang="ru-RU" sz="2000" dirty="0" smtClean="0"/>
              <a:t>Введена возможность установления ограничений на виды деятельности НКО </a:t>
            </a:r>
            <a:r>
              <a:rPr lang="ru-RU" sz="2000" i="1" dirty="0" smtClean="0"/>
              <a:t>отдельных видов </a:t>
            </a:r>
            <a:r>
              <a:rPr lang="ru-RU" sz="2000" dirty="0" smtClean="0"/>
              <a:t>и НКО, созданных  для осуществления деятельности в </a:t>
            </a:r>
            <a:r>
              <a:rPr lang="ru-RU" sz="2000" i="1" dirty="0" smtClean="0"/>
              <a:t>определенных сферах</a:t>
            </a:r>
          </a:p>
          <a:p>
            <a:r>
              <a:rPr lang="ru-RU" sz="2000" dirty="0" smtClean="0"/>
              <a:t>Предпринимательская деятельность определена как вид деятельности, приносящей доход ( определение оставлено в силе)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«Юристы </a:t>
            </a:r>
            <a:r>
              <a:rPr kumimoji="0" lang="ru-RU" sz="1100" b="1" dirty="0">
                <a:solidFill>
                  <a:schemeClr val="bg1"/>
                </a:solidFill>
              </a:rPr>
              <a:t>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39552" y="1772816"/>
            <a:ext cx="7993261" cy="4104456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r>
              <a:rPr lang="ru-RU" sz="1400" dirty="0" smtClean="0"/>
              <a:t> </a:t>
            </a:r>
            <a:endParaRPr lang="ru-RU" sz="1800" u="sng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260648"/>
            <a:ext cx="2952328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0529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2"/>
          <p:cNvSpPr>
            <a:spLocks noGrp="1" noChangeArrowheads="1"/>
          </p:cNvSpPr>
          <p:nvPr>
            <p:ph type="title"/>
          </p:nvPr>
        </p:nvSpPr>
        <p:spPr>
          <a:xfrm>
            <a:off x="3419872" y="274638"/>
            <a:ext cx="5266928" cy="1210146"/>
          </a:xfrm>
        </p:spPr>
        <p:txBody>
          <a:bodyPr/>
          <a:lstStyle/>
          <a:p>
            <a:pPr algn="l" eaLnBrk="1" hangingPunct="1"/>
            <a:r>
              <a:rPr kumimoji="0" lang="ru-RU" sz="2400" dirty="0" smtClean="0">
                <a:solidFill>
                  <a:srgbClr val="8A1A1C"/>
                </a:solidFill>
              </a:rPr>
              <a:t>Проект </a:t>
            </a:r>
            <a:r>
              <a:rPr kumimoji="0" lang="ru-RU" sz="2400" dirty="0">
                <a:solidFill>
                  <a:srgbClr val="8A1A1C"/>
                </a:solidFill>
              </a:rPr>
              <a:t>федерального закона «О внесении изменений в </a:t>
            </a:r>
            <a:r>
              <a:rPr kumimoji="0" lang="ru-RU" sz="2400" dirty="0" smtClean="0">
                <a:solidFill>
                  <a:srgbClr val="8A1A1C"/>
                </a:solidFill>
              </a:rPr>
              <a:t>ФЗ </a:t>
            </a:r>
            <a:r>
              <a:rPr kumimoji="0" lang="ru-RU" sz="2400" dirty="0">
                <a:solidFill>
                  <a:srgbClr val="8A1A1C"/>
                </a:solidFill>
              </a:rPr>
              <a:t>«</a:t>
            </a:r>
            <a:r>
              <a:rPr kumimoji="0" lang="ru-RU" sz="2400" dirty="0" smtClean="0">
                <a:solidFill>
                  <a:srgbClr val="8A1A1C"/>
                </a:solidFill>
              </a:rPr>
              <a:t>О некоммерческих организациях»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sz="2000" dirty="0" smtClean="0"/>
          </a:p>
          <a:p>
            <a:pPr marL="0" indent="0">
              <a:buNone/>
            </a:pPr>
            <a:endParaRPr lang="ru-RU" sz="2000" dirty="0"/>
          </a:p>
          <a:p>
            <a:r>
              <a:rPr lang="ru-RU" sz="2000" dirty="0" smtClean="0"/>
              <a:t>Источники </a:t>
            </a:r>
            <a:r>
              <a:rPr lang="ru-RU" sz="2000" dirty="0"/>
              <a:t>формирования имущества каждой НКО должны быть указаны в уставе ( перечень имущества исключен)</a:t>
            </a:r>
          </a:p>
          <a:p>
            <a:pPr algn="just"/>
            <a:r>
              <a:rPr lang="ru-RU" sz="2000" dirty="0" smtClean="0"/>
              <a:t>Введена статья «Особенности использования некоммерческими организациями  средств индивидуализации»,</a:t>
            </a:r>
          </a:p>
          <a:p>
            <a:pPr algn="just"/>
            <a:r>
              <a:rPr lang="ru-RU" sz="2000" dirty="0" smtClean="0"/>
              <a:t>Изложены общие требования к уставам и компетенция высшего коллегиального органа</a:t>
            </a:r>
          </a:p>
          <a:p>
            <a:pPr algn="just"/>
            <a:r>
              <a:rPr lang="ru-RU" sz="2000" dirty="0" smtClean="0"/>
              <a:t>Введена возможность </a:t>
            </a:r>
            <a:r>
              <a:rPr lang="ru-RU" sz="2000" u="sng" dirty="0" smtClean="0"/>
              <a:t>заочного</a:t>
            </a:r>
            <a:r>
              <a:rPr lang="ru-RU" sz="2000" dirty="0" smtClean="0"/>
              <a:t> принятия решений высшим коллегиальным органом</a:t>
            </a:r>
          </a:p>
          <a:p>
            <a:pPr algn="just"/>
            <a:endParaRPr lang="ru-RU" sz="2000" dirty="0" smtClean="0"/>
          </a:p>
          <a:p>
            <a:pPr algn="just"/>
            <a:r>
              <a:rPr lang="ru-RU" sz="2000" dirty="0" smtClean="0"/>
              <a:t>Вступит в силу (в случае принятия) со дня официального опубликования</a:t>
            </a:r>
          </a:p>
          <a:p>
            <a:pPr marL="0" indent="0">
              <a:buNone/>
            </a:pPr>
            <a:endParaRPr lang="ru-RU" sz="2000" dirty="0"/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>
                <a:solidFill>
                  <a:schemeClr val="bg1"/>
                </a:solidFill>
              </a:rPr>
              <a:t>Ассоциация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39552" y="1772816"/>
            <a:ext cx="7993261" cy="4104456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r>
              <a:rPr lang="ru-RU" sz="1400" dirty="0" smtClean="0"/>
              <a:t> </a:t>
            </a:r>
            <a:endParaRPr lang="ru-RU" sz="1800" u="sng" dirty="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9" y="260648"/>
            <a:ext cx="2952328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35103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428750"/>
            <a:ext cx="7921253" cy="4376514"/>
          </a:xfrm>
        </p:spPr>
        <p:txBody>
          <a:bodyPr/>
          <a:lstStyle/>
          <a:p>
            <a:pPr algn="l"/>
            <a:r>
              <a:rPr kumimoji="0" lang="ru-RU" sz="2800" b="1" dirty="0" smtClean="0">
                <a:solidFill>
                  <a:srgbClr val="8A1A1C"/>
                </a:solidFill>
                <a:cs typeface="Arial" pitchFamily="34" charset="0"/>
              </a:rPr>
              <a:t>Страшилка от </a:t>
            </a:r>
            <a:r>
              <a:rPr kumimoji="0" lang="ru-RU" sz="2800" b="1" dirty="0" err="1" smtClean="0">
                <a:solidFill>
                  <a:srgbClr val="8A1A1C"/>
                </a:solidFill>
                <a:cs typeface="Arial" pitchFamily="34" charset="0"/>
              </a:rPr>
              <a:t>Роструда</a:t>
            </a:r>
            <a:r>
              <a:rPr kumimoji="0" lang="ru-RU" sz="2800" b="1" dirty="0" smtClean="0">
                <a:solidFill>
                  <a:srgbClr val="8A1A1C"/>
                </a:solidFill>
                <a:cs typeface="Arial" pitchFamily="34" charset="0"/>
              </a:rPr>
              <a:t>:</a:t>
            </a:r>
            <a:br>
              <a:rPr kumimoji="0" lang="ru-RU" sz="2800" b="1" dirty="0" smtClean="0">
                <a:solidFill>
                  <a:srgbClr val="8A1A1C"/>
                </a:solidFill>
                <a:cs typeface="Arial" pitchFamily="34" charset="0"/>
              </a:rPr>
            </a:br>
            <a:r>
              <a:rPr kumimoji="0" lang="ru-RU" sz="2800" b="1" dirty="0" smtClean="0">
                <a:solidFill>
                  <a:srgbClr val="8A1A1C"/>
                </a:solidFill>
                <a:cs typeface="Arial" pitchFamily="34" charset="0"/>
              </a:rPr>
              <a:t/>
            </a:r>
            <a:br>
              <a:rPr kumimoji="0" lang="ru-RU" sz="2800" b="1" dirty="0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sz="1800" dirty="0"/>
              <a:t>1 января 2014 года вступил в силу </a:t>
            </a:r>
            <a:r>
              <a:rPr lang="ru-RU" sz="1800" dirty="0" smtClean="0"/>
              <a:t>ФЗ </a:t>
            </a:r>
            <a:r>
              <a:rPr lang="ru-RU" sz="1800" dirty="0"/>
              <a:t>«О специальной оценке условий труда</a:t>
            </a:r>
            <a:r>
              <a:rPr lang="ru-RU" sz="1800" dirty="0" smtClean="0"/>
              <a:t>».</a:t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С 1 января 2015  года начала </a:t>
            </a:r>
            <a:r>
              <a:rPr lang="ru-RU" sz="1800" dirty="0"/>
              <a:t>действовать специальная административная ответственность за неисполнение требований вышеприведенного закона – статья 5.27.1 Кодекса об административных правонарушениях (КоАП</a:t>
            </a:r>
            <a:r>
              <a:rPr lang="ru-RU" sz="1800" dirty="0" smtClean="0"/>
              <a:t>)</a:t>
            </a:r>
            <a:r>
              <a:rPr lang="ru-RU" sz="2000" b="1" dirty="0">
                <a:cs typeface="Arial" pitchFamily="34" charset="0"/>
              </a:rPr>
              <a:t>  </a:t>
            </a:r>
            <a:r>
              <a:rPr lang="ru-RU" sz="1800" b="1" dirty="0" smtClean="0">
                <a:cs typeface="Arial" pitchFamily="34" charset="0"/>
              </a:rPr>
              <a:t>Нарушение </a:t>
            </a:r>
            <a:r>
              <a:rPr lang="ru-RU" sz="1800" b="1" dirty="0">
                <a:cs typeface="Arial" pitchFamily="34" charset="0"/>
              </a:rPr>
              <a:t>государственных нормативных требований охраны труда, содержащихся в федеральных законах и иных нормативных правовых актах Российской Федерации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endParaRPr kumimoji="0" lang="ru-RU" sz="18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>
                <a:solidFill>
                  <a:schemeClr val="bg1"/>
                </a:solidFill>
              </a:rPr>
              <a:t>Ассоциация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37893" name="Rectangle 6"/>
          <p:cNvSpPr>
            <a:spLocks noChangeArrowheads="1"/>
          </p:cNvSpPr>
          <p:nvPr/>
        </p:nvSpPr>
        <p:spPr bwMode="auto">
          <a:xfrm>
            <a:off x="1187450" y="5100638"/>
            <a:ext cx="734536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285750" indent="-285750">
              <a:buFontTx/>
              <a:buChar char="•"/>
            </a:pPr>
            <a:endParaRPr kumimoji="0" lang="ru-RU" sz="140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560" y="1233720"/>
            <a:ext cx="8136904" cy="4787568"/>
          </a:xfrm>
        </p:spPr>
        <p:txBody>
          <a:bodyPr/>
          <a:lstStyle/>
          <a:p>
            <a:pPr algn="l"/>
            <a:r>
              <a:rPr kumimoji="0" lang="ru-RU" sz="2800" b="1" dirty="0" smtClean="0">
                <a:solidFill>
                  <a:srgbClr val="8A1A1C"/>
                </a:solidFill>
                <a:cs typeface="Arial" pitchFamily="34" charset="0"/>
              </a:rPr>
              <a:t>5.27.1 КоАП</a:t>
            </a:r>
            <a:br>
              <a:rPr kumimoji="0" lang="ru-RU" sz="2800" b="1" dirty="0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sz="1800" dirty="0" smtClean="0">
                <a:cs typeface="Arial" pitchFamily="34" charset="0"/>
              </a:rPr>
              <a:t>Часть </a:t>
            </a:r>
            <a:r>
              <a:rPr lang="ru-RU" sz="1800" dirty="0">
                <a:cs typeface="Arial" pitchFamily="34" charset="0"/>
              </a:rPr>
              <a:t>2. Нарушение работодателем установленного порядка проведения специальной оценки условий труда на рабочих местах или ее </a:t>
            </a:r>
            <a:r>
              <a:rPr lang="ru-RU" sz="1800" dirty="0" err="1">
                <a:cs typeface="Arial" pitchFamily="34" charset="0"/>
              </a:rPr>
              <a:t>непроведение</a:t>
            </a:r>
            <a:r>
              <a:rPr lang="ru-RU" sz="1800" dirty="0">
                <a:cs typeface="Arial" pitchFamily="34" charset="0"/>
              </a:rPr>
              <a:t>  -  влечет предупреждение или наложение административного штрафа </a:t>
            </a:r>
            <a:br>
              <a:rPr lang="ru-RU" sz="1800" dirty="0">
                <a:cs typeface="Arial" pitchFamily="34" charset="0"/>
              </a:rPr>
            </a:br>
            <a:r>
              <a:rPr lang="ru-RU" sz="1800" dirty="0" smtClean="0">
                <a:cs typeface="Arial" pitchFamily="34" charset="0"/>
              </a:rPr>
              <a:t>	на </a:t>
            </a:r>
            <a:r>
              <a:rPr lang="ru-RU" sz="1800" dirty="0">
                <a:cs typeface="Arial" pitchFamily="34" charset="0"/>
              </a:rPr>
              <a:t>должностных лиц в размере от пяти тысяч до десяти тысяч рублей;</a:t>
            </a:r>
            <a:br>
              <a:rPr lang="ru-RU" sz="1800" dirty="0">
                <a:cs typeface="Arial" pitchFamily="34" charset="0"/>
              </a:rPr>
            </a:br>
            <a:r>
              <a:rPr lang="ru-RU" sz="1800" dirty="0">
                <a:cs typeface="Arial" pitchFamily="34" charset="0"/>
              </a:rPr>
              <a:t/>
            </a:r>
            <a:br>
              <a:rPr lang="ru-RU" sz="1800" dirty="0">
                <a:cs typeface="Arial" pitchFamily="34" charset="0"/>
              </a:rPr>
            </a:br>
            <a:r>
              <a:rPr lang="ru-RU" sz="1800" dirty="0" smtClean="0">
                <a:cs typeface="Arial" pitchFamily="34" charset="0"/>
              </a:rPr>
              <a:t>	на </a:t>
            </a:r>
            <a:r>
              <a:rPr lang="ru-RU" sz="1800" dirty="0">
                <a:cs typeface="Arial" pitchFamily="34" charset="0"/>
              </a:rPr>
              <a:t>лиц, осуществляющих предпринимательскую деятельность без образования юридического лица, - от пяти тысяч до десяти тысяч рублей; </a:t>
            </a:r>
            <a:br>
              <a:rPr lang="ru-RU" sz="1800" dirty="0">
                <a:cs typeface="Arial" pitchFamily="34" charset="0"/>
              </a:rPr>
            </a:br>
            <a:r>
              <a:rPr lang="ru-RU" sz="1800" dirty="0">
                <a:cs typeface="Arial" pitchFamily="34" charset="0"/>
              </a:rPr>
              <a:t/>
            </a:r>
            <a:br>
              <a:rPr lang="ru-RU" sz="1800" dirty="0">
                <a:cs typeface="Arial" pitchFamily="34" charset="0"/>
              </a:rPr>
            </a:br>
            <a:r>
              <a:rPr lang="ru-RU" sz="1800" dirty="0" smtClean="0">
                <a:cs typeface="Arial" pitchFamily="34" charset="0"/>
              </a:rPr>
              <a:t>	на </a:t>
            </a:r>
            <a:r>
              <a:rPr lang="ru-RU" sz="1800" dirty="0">
                <a:cs typeface="Arial" pitchFamily="34" charset="0"/>
              </a:rPr>
              <a:t>юридических лиц - от шестидесяти тысяч до восьмидесяти тысяч рублей. </a:t>
            </a:r>
            <a:br>
              <a:rPr lang="ru-RU" sz="1800" dirty="0">
                <a:cs typeface="Arial" pitchFamily="34" charset="0"/>
              </a:rPr>
            </a:br>
            <a:r>
              <a:rPr lang="ru-RU" sz="2000" dirty="0">
                <a:cs typeface="Arial" pitchFamily="34" charset="0"/>
              </a:rPr>
              <a:t/>
            </a:r>
            <a:br>
              <a:rPr lang="ru-RU" sz="2000" dirty="0">
                <a:cs typeface="Arial" pitchFamily="34" charset="0"/>
              </a:rPr>
            </a:br>
            <a:r>
              <a:rPr lang="ru-RU" sz="2400" b="1" dirty="0">
                <a:solidFill>
                  <a:srgbClr val="8A1A1C"/>
                </a:solidFill>
                <a:cs typeface="Arial" pitchFamily="34" charset="0"/>
              </a:rPr>
              <a:t>ЗА КАЖДОЕ РАБОЧЕЕ МЕСТО</a:t>
            </a:r>
            <a:r>
              <a:rPr lang="ru-RU" sz="2400" b="1" dirty="0" smtClean="0">
                <a:solidFill>
                  <a:srgbClr val="8A1A1C"/>
                </a:solidFill>
                <a:cs typeface="Arial" pitchFamily="34" charset="0"/>
              </a:rPr>
              <a:t>!!!!!!!!!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>
                <a:solidFill>
                  <a:schemeClr val="bg1"/>
                </a:solidFill>
              </a:rPr>
              <a:t>Ассоциация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37893" name="Rectangle 6"/>
          <p:cNvSpPr>
            <a:spLocks noChangeArrowheads="1"/>
          </p:cNvSpPr>
          <p:nvPr/>
        </p:nvSpPr>
        <p:spPr bwMode="auto">
          <a:xfrm>
            <a:off x="1187450" y="5100638"/>
            <a:ext cx="734536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285750" indent="-285750">
              <a:buFontTx/>
              <a:buChar char="•"/>
            </a:pPr>
            <a:endParaRPr kumimoji="0" lang="ru-RU" sz="140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90240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7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9" grpId="0"/>
      <p:bldP spid="37889" grpId="1"/>
      <p:bldP spid="37889" grpId="2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1428750"/>
            <a:ext cx="7561263" cy="3800475"/>
          </a:xfrm>
        </p:spPr>
        <p:txBody>
          <a:bodyPr/>
          <a:lstStyle/>
          <a:p>
            <a:pPr algn="l" eaLnBrk="1" hangingPunct="1"/>
            <a:r>
              <a:rPr kumimoji="0" lang="ru-RU" sz="4000" b="1" smtClean="0">
                <a:solidFill>
                  <a:srgbClr val="8A1A1C"/>
                </a:solidFill>
                <a:cs typeface="Arial" pitchFamily="34" charset="0"/>
              </a:rPr>
              <a:t>Спасибо за внимание!</a:t>
            </a:r>
          </a:p>
        </p:txBody>
      </p:sp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 dirty="0" smtClean="0">
                <a:solidFill>
                  <a:schemeClr val="bg1"/>
                </a:solidFill>
              </a:rPr>
              <a:t>Ассоциация «</a:t>
            </a:r>
            <a:r>
              <a:rPr kumimoji="0" lang="ru-RU" sz="1100" b="1" dirty="0">
                <a:solidFill>
                  <a:schemeClr val="bg1"/>
                </a:solidFill>
              </a:rPr>
              <a:t>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 dirty="0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 dirty="0">
              <a:solidFill>
                <a:schemeClr val="bg1"/>
              </a:solidFill>
            </a:endParaRPr>
          </a:p>
        </p:txBody>
      </p:sp>
      <p:sp>
        <p:nvSpPr>
          <p:cNvPr id="37893" name="Rectangle 6"/>
          <p:cNvSpPr>
            <a:spLocks noChangeArrowheads="1"/>
          </p:cNvSpPr>
          <p:nvPr/>
        </p:nvSpPr>
        <p:spPr bwMode="auto">
          <a:xfrm>
            <a:off x="1187450" y="5100638"/>
            <a:ext cx="7345363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285750" indent="-285750">
              <a:buFontTx/>
              <a:buChar char="•"/>
            </a:pPr>
            <a:endParaRPr kumimoji="0" lang="ru-RU" sz="1400"/>
          </a:p>
        </p:txBody>
      </p:sp>
      <p:pic>
        <p:nvPicPr>
          <p:cNvPr id="7" name="Picture 4" descr="C:\Users\User\Desktop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2968752" cy="8290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230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ru-RU" sz="2400" b="1" dirty="0" smtClean="0">
                <a:solidFill>
                  <a:srgbClr val="8A1A1C"/>
                </a:solidFill>
                <a:cs typeface="Arial" pitchFamily="34" charset="0"/>
              </a:rPr>
              <a:t>История развития  российского </a:t>
            </a:r>
            <a:br>
              <a:rPr lang="ru-RU" sz="2400" b="1" dirty="0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sz="2400" b="1" dirty="0" smtClean="0">
                <a:solidFill>
                  <a:srgbClr val="8A1A1C"/>
                </a:solidFill>
                <a:cs typeface="Arial" pitchFamily="34" charset="0"/>
              </a:rPr>
              <a:t>законодательства   об НКО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/>
            <a:r>
              <a:rPr kumimoji="0" lang="ru-RU" sz="2000" dirty="0"/>
              <a:t>Гражданский кодекс от 30 ноября 1994 года </a:t>
            </a:r>
            <a:r>
              <a:rPr kumimoji="0" lang="ru-RU" sz="2000" dirty="0">
                <a:solidFill>
                  <a:srgbClr val="FF0000"/>
                </a:solidFill>
              </a:rPr>
              <a:t>(последние изменения, касающиеся правового статуса НКО, -  11 февраля 2013 г., 5 мая 2014г., 8 </a:t>
            </a:r>
            <a:r>
              <a:rPr kumimoji="0" lang="ru-RU" sz="2000" dirty="0" smtClean="0">
                <a:solidFill>
                  <a:srgbClr val="FF0000"/>
                </a:solidFill>
              </a:rPr>
              <a:t>марта, 29 июня 2015 </a:t>
            </a:r>
            <a:r>
              <a:rPr kumimoji="0" lang="ru-RU" sz="2000" dirty="0">
                <a:solidFill>
                  <a:srgbClr val="FF0000"/>
                </a:solidFill>
              </a:rPr>
              <a:t>г.)</a:t>
            </a:r>
          </a:p>
          <a:p>
            <a:pPr marL="285750" indent="-285750"/>
            <a:r>
              <a:rPr kumimoji="0" lang="ru-RU" sz="2000" dirty="0"/>
              <a:t>Федеральный закон от 19 мая 1995 г. №82-ФЗ «Об общественных объединениях» (</a:t>
            </a:r>
            <a:r>
              <a:rPr kumimoji="0" lang="ru-RU" sz="2000" dirty="0">
                <a:solidFill>
                  <a:srgbClr val="FF0000"/>
                </a:solidFill>
              </a:rPr>
              <a:t>всего с момента принятия менялся </a:t>
            </a:r>
            <a:r>
              <a:rPr kumimoji="0" lang="ru-RU" sz="2000" dirty="0" smtClean="0">
                <a:solidFill>
                  <a:srgbClr val="FF0000"/>
                </a:solidFill>
              </a:rPr>
              <a:t>20 </a:t>
            </a:r>
            <a:r>
              <a:rPr kumimoji="0" lang="ru-RU" sz="2000" dirty="0">
                <a:solidFill>
                  <a:srgbClr val="FF0000"/>
                </a:solidFill>
              </a:rPr>
              <a:t>раз,</a:t>
            </a:r>
            <a:r>
              <a:rPr kumimoji="0" lang="ru-RU" sz="2000" dirty="0"/>
              <a:t> </a:t>
            </a:r>
            <a:r>
              <a:rPr kumimoji="0" lang="ru-RU" sz="2000" dirty="0">
                <a:solidFill>
                  <a:srgbClr val="FF0000"/>
                </a:solidFill>
              </a:rPr>
              <a:t>последнее изменение </a:t>
            </a:r>
            <a:r>
              <a:rPr kumimoji="0" lang="ru-RU" sz="2000" dirty="0" smtClean="0">
                <a:solidFill>
                  <a:srgbClr val="FF0000"/>
                </a:solidFill>
              </a:rPr>
              <a:t>8 марта </a:t>
            </a:r>
            <a:r>
              <a:rPr kumimoji="0" lang="ru-RU" sz="2000" dirty="0">
                <a:solidFill>
                  <a:srgbClr val="FF0000"/>
                </a:solidFill>
              </a:rPr>
              <a:t>2015г.</a:t>
            </a:r>
            <a:r>
              <a:rPr kumimoji="0" lang="ru-RU" sz="2000" dirty="0"/>
              <a:t>)</a:t>
            </a:r>
          </a:p>
          <a:p>
            <a:pPr marL="285750" indent="-285750"/>
            <a:r>
              <a:rPr kumimoji="0" lang="ru-RU" sz="2000" dirty="0"/>
              <a:t>Федеральный закон от 11 августа 1995 г. №135-ФЗ «О благотворительной деятельности и благотворительных организациях» ( </a:t>
            </a:r>
            <a:r>
              <a:rPr kumimoji="0" lang="ru-RU" sz="2000" dirty="0">
                <a:solidFill>
                  <a:srgbClr val="FF0000"/>
                </a:solidFill>
              </a:rPr>
              <a:t>с момента принятия менялся 8 раз, последнее  изменение 5 мая 2014 г.</a:t>
            </a:r>
            <a:r>
              <a:rPr kumimoji="0" lang="ru-RU" sz="2000" dirty="0"/>
              <a:t>)</a:t>
            </a:r>
          </a:p>
          <a:p>
            <a:pPr marL="285750" indent="-285750"/>
            <a:r>
              <a:rPr kumimoji="0" lang="ru-RU" sz="2000" dirty="0"/>
              <a:t>Федеральный закон от 12 января 1996 г. №7-ФЗ «О некоммерческих организациях» (</a:t>
            </a:r>
            <a:r>
              <a:rPr kumimoji="0" lang="ru-RU" sz="2000" dirty="0">
                <a:solidFill>
                  <a:srgbClr val="FF0000"/>
                </a:solidFill>
              </a:rPr>
              <a:t>всего с момента принятия менялся </a:t>
            </a:r>
            <a:r>
              <a:rPr kumimoji="0" lang="ru-RU" sz="2000" dirty="0" smtClean="0">
                <a:solidFill>
                  <a:srgbClr val="FF0000"/>
                </a:solidFill>
              </a:rPr>
              <a:t>53 раза,  </a:t>
            </a:r>
            <a:r>
              <a:rPr kumimoji="0" lang="ru-RU" sz="2000" dirty="0">
                <a:solidFill>
                  <a:srgbClr val="FF0000"/>
                </a:solidFill>
              </a:rPr>
              <a:t>последнее изменение </a:t>
            </a:r>
            <a:r>
              <a:rPr kumimoji="0" lang="ru-RU" sz="2000" dirty="0" smtClean="0">
                <a:solidFill>
                  <a:srgbClr val="FF0000"/>
                </a:solidFill>
              </a:rPr>
              <a:t>13 июля </a:t>
            </a:r>
            <a:r>
              <a:rPr kumimoji="0" lang="ru-RU" sz="2000" dirty="0">
                <a:solidFill>
                  <a:srgbClr val="FF0000"/>
                </a:solidFill>
              </a:rPr>
              <a:t>2015г.</a:t>
            </a:r>
            <a:r>
              <a:rPr kumimoji="0" lang="ru-RU" sz="2000" dirty="0"/>
              <a:t>)</a:t>
            </a:r>
          </a:p>
          <a:p>
            <a:pPr marL="285750" indent="-285750"/>
            <a:endParaRPr kumimoji="0" lang="ru-RU" sz="2000" dirty="0"/>
          </a:p>
          <a:p>
            <a:endParaRPr lang="ru-RU" dirty="0"/>
          </a:p>
        </p:txBody>
      </p:sp>
      <p:pic>
        <p:nvPicPr>
          <p:cNvPr id="3074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>
                <a:solidFill>
                  <a:schemeClr val="bg1"/>
                </a:solidFill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>
              <a:solidFill>
                <a:schemeClr val="bg1"/>
              </a:solidFill>
            </a:endParaRPr>
          </a:p>
        </p:txBody>
      </p:sp>
      <p:sp>
        <p:nvSpPr>
          <p:cNvPr id="3077" name="Rectangle 6"/>
          <p:cNvSpPr>
            <a:spLocks noChangeArrowheads="1"/>
          </p:cNvSpPr>
          <p:nvPr/>
        </p:nvSpPr>
        <p:spPr bwMode="auto">
          <a:xfrm>
            <a:off x="395536" y="1268759"/>
            <a:ext cx="8137277" cy="46811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285750" indent="-285750" eaLnBrk="0" hangingPunct="0"/>
            <a:endParaRPr kumimoji="0" lang="ru-RU" sz="2000" dirty="0"/>
          </a:p>
          <a:p>
            <a:pPr marL="285750" indent="-285750" eaLnBrk="0" hangingPunct="0"/>
            <a:endParaRPr kumimoji="0" lang="ru-RU" sz="2000" dirty="0"/>
          </a:p>
          <a:p>
            <a:pPr marL="285750" indent="-285750" eaLnBrk="0" hangingPunct="0"/>
            <a:r>
              <a:rPr kumimoji="0" lang="ru-RU" sz="2000" dirty="0" smtClean="0"/>
              <a:t> </a:t>
            </a:r>
          </a:p>
          <a:p>
            <a:pPr marL="285750" indent="-285750" eaLnBrk="0" hangingPunct="0"/>
            <a:endParaRPr kumimoji="0"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86415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Изменения законодательства РФ в сфере гражданского общества 2014-2015</a:t>
            </a:r>
          </a:p>
        </p:txBody>
      </p:sp>
      <p:pic>
        <p:nvPicPr>
          <p:cNvPr id="4098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4100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>
                <a:solidFill>
                  <a:schemeClr val="bg1"/>
                </a:solidFill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>
              <a:solidFill>
                <a:schemeClr val="bg1"/>
              </a:solidFill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684213" y="2349500"/>
            <a:ext cx="7848600" cy="3382963"/>
          </a:xfrm>
          <a:prstGeom prst="rect">
            <a:avLst/>
          </a:prstGeom>
          <a:noFill/>
          <a:ln>
            <a:noFill/>
          </a:ln>
          <a:extLst/>
        </p:spPr>
        <p:txBody>
          <a:bodyPr anchor="ctr"/>
          <a:lstStyle/>
          <a:p>
            <a:endParaRPr kumimoji="0" lang="ru-RU" sz="1800" dirty="0"/>
          </a:p>
          <a:p>
            <a:pPr>
              <a:buFont typeface="Wingdings" pitchFamily="2" charset="2"/>
              <a:buChar char="Ø"/>
            </a:pPr>
            <a:r>
              <a:rPr kumimoji="0" lang="ru-RU" sz="2800" dirty="0"/>
              <a:t>Расширение полномочий Министерства юстиции в сфере контроля</a:t>
            </a:r>
          </a:p>
          <a:p>
            <a:pPr>
              <a:buFont typeface="Wingdings" pitchFamily="2" charset="2"/>
              <a:buChar char="Ø"/>
            </a:pPr>
            <a:r>
              <a:rPr kumimoji="0" lang="ru-RU" sz="2800" dirty="0"/>
              <a:t>Отмена регистрации символики НКО</a:t>
            </a:r>
          </a:p>
          <a:p>
            <a:pPr>
              <a:buFont typeface="Wingdings" pitchFamily="2" charset="2"/>
              <a:buChar char="Ø"/>
            </a:pPr>
            <a:r>
              <a:rPr kumimoji="0" lang="ru-RU" sz="2800" dirty="0"/>
              <a:t>Расширение списка СО видов деятельности</a:t>
            </a:r>
          </a:p>
          <a:p>
            <a:pPr>
              <a:buFont typeface="Wingdings" pitchFamily="2" charset="2"/>
              <a:buChar char="Ø"/>
            </a:pPr>
            <a:r>
              <a:rPr kumimoji="0" lang="ru-RU" sz="2800" dirty="0">
                <a:solidFill>
                  <a:schemeClr val="tx2"/>
                </a:solidFill>
              </a:rPr>
              <a:t>Изменения в ГК РФ в части </a:t>
            </a:r>
            <a:r>
              <a:rPr kumimoji="0" lang="ru-RU" sz="2800" dirty="0" err="1">
                <a:solidFill>
                  <a:schemeClr val="tx2"/>
                </a:solidFill>
              </a:rPr>
              <a:t>юрлиц</a:t>
            </a:r>
            <a:r>
              <a:rPr kumimoji="0" lang="ru-RU" sz="2800" dirty="0">
                <a:solidFill>
                  <a:schemeClr val="tx2"/>
                </a:solidFill>
              </a:rPr>
              <a:t> и обязательств</a:t>
            </a:r>
          </a:p>
          <a:p>
            <a:pPr>
              <a:buFont typeface="Wingdings" pitchFamily="2" charset="2"/>
              <a:buChar char="Ø"/>
            </a:pPr>
            <a:r>
              <a:rPr kumimoji="0" lang="ru-RU" sz="2800" dirty="0" smtClean="0"/>
              <a:t>Полномочия прокуратуры ( КС)</a:t>
            </a:r>
            <a:endParaRPr kumimoji="0" lang="ru-RU" sz="2800" dirty="0"/>
          </a:p>
          <a:p>
            <a:pPr>
              <a:buFont typeface="Wingdings" pitchFamily="2" charset="2"/>
              <a:buChar char="Ø"/>
            </a:pPr>
            <a:endParaRPr kumimoji="0" lang="ru-RU" dirty="0"/>
          </a:p>
        </p:txBody>
      </p:sp>
    </p:spTree>
    <p:extLst>
      <p:ext uri="{BB962C8B-B14F-4D97-AF65-F5344CB8AC3E}">
        <p14:creationId xmlns:p14="http://schemas.microsoft.com/office/powerpoint/2010/main" val="410188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71588"/>
            <a:ext cx="7345363" cy="933450"/>
          </a:xfrm>
        </p:spPr>
        <p:txBody>
          <a:bodyPr/>
          <a:lstStyle/>
          <a:p>
            <a:pPr algn="l" eaLnBrk="1" hangingPunct="1"/>
            <a:r>
              <a:rPr kumimoji="0" lang="ru-RU" sz="2400" b="1" smtClean="0">
                <a:solidFill>
                  <a:srgbClr val="8A1A1C"/>
                </a:solidFill>
                <a:cs typeface="Arial" pitchFamily="34" charset="0"/>
              </a:rPr>
              <a:t>Изменения закона об НКО -  2014 ( июль)</a:t>
            </a:r>
          </a:p>
        </p:txBody>
      </p:sp>
      <p:pic>
        <p:nvPicPr>
          <p:cNvPr id="10242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>
                <a:solidFill>
                  <a:schemeClr val="bg1"/>
                </a:solidFill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>
              <a:solidFill>
                <a:schemeClr val="bg1"/>
              </a:solidFill>
            </a:endParaRPr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1042988" y="2205038"/>
            <a:ext cx="748982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285750" indent="-285750" eaLnBrk="0" hangingPunct="0"/>
            <a:r>
              <a:rPr kumimoji="0" lang="ru-RU" sz="2000"/>
              <a:t>Некоммерческие организации вправе иметь символику - эмблемы, гербы, иные геральдические знаки, флаги и гимны, </a:t>
            </a:r>
            <a:r>
              <a:rPr kumimoji="0" lang="ru-RU" sz="2000" u="sng"/>
              <a:t>описание которой должно содержаться в учредительных документах</a:t>
            </a:r>
            <a:r>
              <a:rPr kumimoji="0" lang="ru-RU" sz="2000"/>
              <a:t>.</a:t>
            </a:r>
          </a:p>
          <a:p>
            <a:pPr marL="285750" indent="-285750" eaLnBrk="0" hangingPunct="0"/>
            <a:r>
              <a:rPr kumimoji="0" lang="ru-RU" sz="2000"/>
              <a:t>Символика некоммерческих организаций должна соответствовать требованиям законодательства РФ об охране интеллектуальной собственности.</a:t>
            </a:r>
          </a:p>
          <a:p>
            <a:pPr marL="285750" indent="-285750" eaLnBrk="0" hangingPunct="0"/>
            <a:r>
              <a:rPr kumimoji="0" lang="ru-RU" sz="2000"/>
              <a:t>Символика некоммерческих организаций не должна совпадать с государственной символикой РФ, субъектов РФ, муниципальных образований, федеральных органов государственной власти,</a:t>
            </a:r>
            <a:r>
              <a:rPr kumimoji="0" lang="en-US" sz="2000"/>
              <a:t>&lt;…&gt;</a:t>
            </a:r>
            <a:r>
              <a:rPr kumimoji="0" lang="ru-RU" sz="2000"/>
              <a:t> а также с символикой международных организаций.</a:t>
            </a:r>
          </a:p>
        </p:txBody>
      </p:sp>
    </p:spTree>
    <p:extLst>
      <p:ext uri="{BB962C8B-B14F-4D97-AF65-F5344CB8AC3E}">
        <p14:creationId xmlns:p14="http://schemas.microsoft.com/office/powerpoint/2010/main" val="2199525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149350"/>
            <a:ext cx="7345363" cy="983506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Изменения закона об НКО -  </a:t>
            </a:r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2014-15 </a:t>
            </a:r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( октябрь, ноябрь, </a:t>
            </a:r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декабрь,  май-15)</a:t>
            </a:r>
            <a:endParaRPr kumimoji="0" lang="ru-RU" sz="2400" b="1" dirty="0" smtClean="0">
              <a:solidFill>
                <a:srgbClr val="8A1A1C"/>
              </a:solidFill>
              <a:cs typeface="Arial" pitchFamily="34" charset="0"/>
            </a:endParaRPr>
          </a:p>
        </p:txBody>
      </p:sp>
      <p:pic>
        <p:nvPicPr>
          <p:cNvPr id="11266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>
                <a:solidFill>
                  <a:schemeClr val="bg1"/>
                </a:solidFill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>
              <a:solidFill>
                <a:schemeClr val="bg1"/>
              </a:solidFill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323850" y="2205038"/>
            <a:ext cx="8351838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342900" indent="-342900" eaLnBrk="0" hangingPunct="0">
              <a:buFont typeface="Arial" pitchFamily="34" charset="0"/>
              <a:buChar char="•"/>
            </a:pPr>
            <a:endParaRPr kumimoji="0" lang="ru-RU" sz="2000" dirty="0"/>
          </a:p>
          <a:p>
            <a:pPr marL="342900" indent="-342900" eaLnBrk="0" hangingPunct="0"/>
            <a:r>
              <a:rPr kumimoji="0" lang="ru-RU" sz="2000" b="1" dirty="0"/>
              <a:t>Дополнения в статью 31.1:</a:t>
            </a:r>
          </a:p>
          <a:p>
            <a:pPr marL="342900" indent="-342900" eaLnBrk="0" hangingPunct="0">
              <a:buFont typeface="Arial" pitchFamily="34" charset="0"/>
              <a:buChar char="•"/>
            </a:pPr>
            <a:r>
              <a:rPr kumimoji="0" lang="ru-RU" sz="2000" dirty="0"/>
              <a:t>проведение поисковой работы, направленной на выявление неизвестных воинских захоронений и непогребенных останков защитников Отечества, установление имен погибших и пропавших без вести при защите Отечества;</a:t>
            </a:r>
          </a:p>
          <a:p>
            <a:pPr marL="342900" indent="-342900" eaLnBrk="0" hangingPunct="0">
              <a:buFont typeface="Arial" pitchFamily="34" charset="0"/>
              <a:buChar char="•"/>
            </a:pPr>
            <a:r>
              <a:rPr kumimoji="0" lang="ru-RU" sz="2000" dirty="0"/>
              <a:t>участие в профилактике и (или) тушении пожаров и проведении аварийно-спасательных работ;</a:t>
            </a:r>
          </a:p>
          <a:p>
            <a:pPr marL="342900" indent="-342900" eaLnBrk="0" hangingPunct="0">
              <a:buFont typeface="Arial" pitchFamily="34" charset="0"/>
              <a:buChar char="•"/>
            </a:pPr>
            <a:r>
              <a:rPr kumimoji="0" lang="ru-RU" sz="2000" dirty="0"/>
              <a:t>социальная и культурная адаптация и интеграция мигрантов;</a:t>
            </a:r>
          </a:p>
          <a:p>
            <a:pPr marL="342900" indent="-342900" eaLnBrk="0" hangingPunct="0">
              <a:buFont typeface="Arial" pitchFamily="34" charset="0"/>
              <a:buChar char="•"/>
            </a:pPr>
            <a:r>
              <a:rPr kumimoji="0" lang="ru-RU" sz="2000" dirty="0"/>
              <a:t>мероприятия по медицинской реабилитации и социальной реабилитации, социальной и трудовой </a:t>
            </a:r>
            <a:r>
              <a:rPr kumimoji="0" lang="ru-RU" sz="2000" dirty="0" err="1"/>
              <a:t>реинтеграции</a:t>
            </a:r>
            <a:r>
              <a:rPr kumimoji="0" lang="ru-RU" sz="2000" dirty="0"/>
              <a:t> лиц, осуществляющих незаконное потребление наркотических средств или психотропных </a:t>
            </a:r>
            <a:r>
              <a:rPr kumimoji="0" lang="ru-RU" sz="2000" dirty="0" smtClean="0"/>
              <a:t>веществ;</a:t>
            </a:r>
          </a:p>
          <a:p>
            <a:pPr marL="342900" indent="-342900" eaLnBrk="0" hangingPunct="0">
              <a:buFont typeface="Arial" pitchFamily="34" charset="0"/>
              <a:buChar char="•"/>
            </a:pPr>
            <a:r>
              <a:rPr kumimoji="0" lang="ru-RU" sz="2000" dirty="0"/>
              <a:t>с</a:t>
            </a:r>
            <a:r>
              <a:rPr kumimoji="0" lang="ru-RU" sz="2000" dirty="0" smtClean="0"/>
              <a:t>одействие повышению мобильности </a:t>
            </a:r>
            <a:r>
              <a:rPr kumimoji="0" lang="ru-RU" sz="2000" dirty="0" err="1" smtClean="0"/>
              <a:t>трудовх</a:t>
            </a:r>
            <a:r>
              <a:rPr kumimoji="0" lang="ru-RU" sz="2000" dirty="0" smtClean="0"/>
              <a:t> ресурсов</a:t>
            </a:r>
            <a:r>
              <a:rPr kumimoji="0" lang="ru-RU" sz="2000" dirty="0" smtClean="0"/>
              <a:t>.</a:t>
            </a:r>
            <a:endParaRPr kumimoji="0" lang="ru-RU" sz="2000" dirty="0"/>
          </a:p>
          <a:p>
            <a:pPr marL="342900" indent="-342900" eaLnBrk="0" hangingPunct="0">
              <a:lnSpc>
                <a:spcPct val="150000"/>
              </a:lnSpc>
            </a:pPr>
            <a:endParaRPr kumimoji="0" lang="ru-RU" sz="2000" dirty="0"/>
          </a:p>
        </p:txBody>
      </p:sp>
    </p:spTree>
    <p:extLst>
      <p:ext uri="{BB962C8B-B14F-4D97-AF65-F5344CB8AC3E}">
        <p14:creationId xmlns:p14="http://schemas.microsoft.com/office/powerpoint/2010/main" val="276771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149350"/>
            <a:ext cx="7345363" cy="766763"/>
          </a:xfrm>
        </p:spPr>
        <p:txBody>
          <a:bodyPr/>
          <a:lstStyle/>
          <a:p>
            <a:pPr algn="l" eaLnBrk="1" hangingPunct="1"/>
            <a:r>
              <a:rPr kumimoji="0" lang="ru-RU" sz="2400" b="1" smtClean="0">
                <a:solidFill>
                  <a:srgbClr val="8A1A1C"/>
                </a:solidFill>
                <a:cs typeface="Arial" pitchFamily="34" charset="0"/>
              </a:rPr>
              <a:t>Изменения закона об НКО -  2015 ( март)</a:t>
            </a:r>
          </a:p>
        </p:txBody>
      </p:sp>
      <p:pic>
        <p:nvPicPr>
          <p:cNvPr id="12290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12292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>
                <a:solidFill>
                  <a:schemeClr val="bg1"/>
                </a:solidFill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>
              <a:solidFill>
                <a:schemeClr val="bg1"/>
              </a:solidFill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55650" y="1989138"/>
            <a:ext cx="7993063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kumimoji="0" lang="ru-RU" sz="1800"/>
              <a:t>основаниями для исключения из реестра  ИА являются:</a:t>
            </a:r>
          </a:p>
          <a:p>
            <a:pPr eaLnBrk="0" hangingPunct="0"/>
            <a:r>
              <a:rPr kumimoji="0" lang="ru-RU" sz="1800"/>
              <a:t>- прекращение деятельности некоммерческой организации в связи с ее ликвидацией, реорганизацией или исключением из единого государственного реестра юридических лиц;</a:t>
            </a:r>
          </a:p>
          <a:p>
            <a:pPr eaLnBrk="0" hangingPunct="0"/>
            <a:r>
              <a:rPr kumimoji="0" lang="ru-RU" sz="1800"/>
              <a:t>- неполучение в течение года, предшествовавшего подаче заявления об исключении из реестра, иностранного финансирования и (или) неучастие в политической деятельности;</a:t>
            </a:r>
          </a:p>
          <a:p>
            <a:pPr eaLnBrk="0" hangingPunct="0"/>
            <a:r>
              <a:rPr kumimoji="0" lang="ru-RU" sz="1800"/>
              <a:t>- неполучение в течение трех лет, предшествовавших подаче заявления об исключении из реестра, иностранного финансирования и (или) неучастие в политической деятельности – для некоммерческих организаций, повторно включенных в реестр;</a:t>
            </a:r>
          </a:p>
          <a:p>
            <a:pPr eaLnBrk="0" hangingPunct="0"/>
            <a:r>
              <a:rPr kumimoji="0" lang="ru-RU" sz="1800"/>
              <a:t>- отказ от получения иностранного финансирования и возвращение его иностранному источнику в течение 3 месяцев с момента включения некоммерческой организации в реестр.</a:t>
            </a:r>
          </a:p>
          <a:p>
            <a:pPr eaLnBrk="0" hangingPunct="0"/>
            <a:endParaRPr kumimoji="0" lang="ru-RU" sz="2000"/>
          </a:p>
        </p:txBody>
      </p:sp>
    </p:spTree>
    <p:extLst>
      <p:ext uri="{BB962C8B-B14F-4D97-AF65-F5344CB8AC3E}">
        <p14:creationId xmlns:p14="http://schemas.microsoft.com/office/powerpoint/2010/main" val="164591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285875"/>
            <a:ext cx="7345363" cy="4375150"/>
          </a:xfrm>
        </p:spPr>
        <p:txBody>
          <a:bodyPr/>
          <a:lstStyle/>
          <a:p>
            <a:pPr eaLnBrk="1" hangingPunct="1"/>
            <a: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  <a:t>Федеральный закон</a:t>
            </a:r>
            <a:b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  <a:t>от 05.05.2014 № 99-ФЗ</a:t>
            </a:r>
            <a:b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  <a:t> </a:t>
            </a:r>
            <a:b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  <a:t>О внесении изменений в главу 4 части первой Гражданского кодекса Российской Федерации и о признании утратившими силу отдельных положений законодательных актов Российской Федерации</a:t>
            </a:r>
            <a:b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  <a:t/>
            </a:r>
            <a:b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</a:br>
            <a: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  <a:t>(нормы, регулирующие создание, ликвидацию, реорганизацию,  управление и деятельность НКО)</a:t>
            </a:r>
            <a:br>
              <a:rPr lang="ru-RU" altLang="ru-RU" sz="2400" b="1" smtClean="0">
                <a:solidFill>
                  <a:srgbClr val="8A1A1C"/>
                </a:solidFill>
                <a:cs typeface="Arial" pitchFamily="34" charset="0"/>
              </a:rPr>
            </a:br>
            <a:endParaRPr lang="ru-RU" altLang="ru-RU" sz="2400" b="1" smtClean="0">
              <a:solidFill>
                <a:srgbClr val="8A1A1C"/>
              </a:solidFill>
              <a:cs typeface="Arial" pitchFamily="34" charset="0"/>
            </a:endParaRPr>
          </a:p>
        </p:txBody>
      </p:sp>
      <p:pic>
        <p:nvPicPr>
          <p:cNvPr id="13314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altLang="ru-RU" sz="1800"/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altLang="ru-RU" sz="1100" b="1">
                <a:solidFill>
                  <a:schemeClr val="bg1"/>
                </a:solidFill>
                <a:latin typeface="Calibri" pitchFamily="34" charset="0"/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altLang="ru-RU" sz="1100" b="1">
                <a:solidFill>
                  <a:schemeClr val="bg1"/>
                </a:solidFill>
                <a:latin typeface="Calibri" pitchFamily="34" charset="0"/>
              </a:rPr>
              <a:t>www.lawcs.ru  |  e-mail: info@lawcs.ru</a:t>
            </a:r>
            <a:endParaRPr kumimoji="0" lang="ru-RU" altLang="ru-RU" sz="1100" b="1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1187450" y="5000625"/>
            <a:ext cx="73453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endParaRPr kumimoji="0" lang="ru-RU" altLang="ru-RU" sz="1400"/>
          </a:p>
          <a:p>
            <a:endParaRPr kumimoji="0" lang="ru-RU" altLang="ru-RU" sz="1400"/>
          </a:p>
          <a:p>
            <a:endParaRPr kumimoji="0" lang="ru-RU" altLang="ru-RU" sz="1400"/>
          </a:p>
          <a:p>
            <a:endParaRPr kumimoji="0" lang="ru-RU" altLang="ru-RU" sz="1400"/>
          </a:p>
          <a:p>
            <a:r>
              <a:rPr kumimoji="0" lang="ru-RU" altLang="ru-RU" sz="1400"/>
              <a:t/>
            </a:r>
            <a:br>
              <a:rPr kumimoji="0" lang="ru-RU" altLang="ru-RU" sz="1400"/>
            </a:br>
            <a:r>
              <a:rPr kumimoji="0" lang="ru-RU" altLang="ru-RU" sz="1400"/>
              <a:t/>
            </a:r>
            <a:br>
              <a:rPr kumimoji="0" lang="ru-RU" altLang="ru-RU" sz="1400"/>
            </a:br>
            <a:r>
              <a:rPr kumimoji="0" lang="ru-RU" altLang="ru-RU" sz="1400"/>
              <a:t/>
            </a:r>
            <a:br>
              <a:rPr kumimoji="0" lang="ru-RU" altLang="ru-RU" sz="1400"/>
            </a:br>
            <a:endParaRPr kumimoji="0"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4223453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149350"/>
            <a:ext cx="7345363" cy="839788"/>
          </a:xfrm>
        </p:spPr>
        <p:txBody>
          <a:bodyPr/>
          <a:lstStyle/>
          <a:p>
            <a:pPr algn="l" eaLnBrk="1" hangingPunct="1"/>
            <a:r>
              <a:rPr kumimoji="0" lang="ru-RU" sz="2400" b="1" dirty="0" smtClean="0">
                <a:solidFill>
                  <a:srgbClr val="8A1A1C"/>
                </a:solidFill>
                <a:cs typeface="Arial" pitchFamily="34" charset="0"/>
              </a:rPr>
              <a:t>Изменения законодательства в сфере гражданского общества 2015 </a:t>
            </a:r>
          </a:p>
        </p:txBody>
      </p:sp>
      <p:pic>
        <p:nvPicPr>
          <p:cNvPr id="26626" name="Picture 3" descr="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333375"/>
            <a:ext cx="295275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0" y="6165850"/>
            <a:ext cx="9144000" cy="692150"/>
          </a:xfrm>
          <a:prstGeom prst="rect">
            <a:avLst/>
          </a:prstGeom>
          <a:solidFill>
            <a:srgbClr val="8A1A1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kumimoji="0" lang="ru-RU" sz="1800"/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1187450" y="6288088"/>
            <a:ext cx="6480175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15000"/>
              </a:spcBef>
            </a:pPr>
            <a:r>
              <a:rPr kumimoji="0" lang="ru-RU" sz="1100" b="1">
                <a:solidFill>
                  <a:schemeClr val="bg1"/>
                </a:solidFill>
              </a:rPr>
              <a:t>Некоммерческое партнерство «Юристы за гражданское общество»</a:t>
            </a:r>
          </a:p>
          <a:p>
            <a:pPr eaLnBrk="1" hangingPunct="1">
              <a:spcBef>
                <a:spcPct val="15000"/>
              </a:spcBef>
            </a:pPr>
            <a:r>
              <a:rPr kumimoji="0" lang="en-US" sz="1100" b="1">
                <a:solidFill>
                  <a:schemeClr val="bg1"/>
                </a:solidFill>
              </a:rPr>
              <a:t>www.lawcs.ru  |  e-mail: info@lawcs.ru</a:t>
            </a:r>
            <a:endParaRPr kumimoji="0" lang="ru-RU" sz="1100" b="1">
              <a:solidFill>
                <a:schemeClr val="bg1"/>
              </a:solidFill>
            </a:endParaRP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611188" y="1989138"/>
            <a:ext cx="7921625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0" hangingPunct="0"/>
            <a:r>
              <a:rPr kumimoji="0" lang="ru-RU" dirty="0"/>
              <a:t>	</a:t>
            </a:r>
            <a:r>
              <a:rPr kumimoji="0" lang="ru-RU" dirty="0" smtClean="0"/>
              <a:t>Изменения в законодательство РФ о регистрации юридических лиц ( №67- ФЗ от 30 марта 2015 года):</a:t>
            </a:r>
            <a:endParaRPr kumimoji="0" lang="ru-RU" dirty="0"/>
          </a:p>
          <a:p>
            <a:pPr eaLnBrk="0" hangingPunct="0"/>
            <a:endParaRPr kumimoji="0" lang="ru-RU" dirty="0"/>
          </a:p>
          <a:p>
            <a:pPr eaLnBrk="0" hangingPunct="0">
              <a:buFontTx/>
              <a:buAutoNum type="arabicPeriod"/>
            </a:pPr>
            <a:r>
              <a:rPr kumimoji="0" lang="ru-RU" dirty="0"/>
              <a:t>Проверка достоверности сведений;</a:t>
            </a:r>
          </a:p>
          <a:p>
            <a:pPr eaLnBrk="0" hangingPunct="0">
              <a:buFontTx/>
              <a:buAutoNum type="arabicPeriod"/>
            </a:pPr>
            <a:r>
              <a:rPr kumimoji="0" lang="ru-RU" dirty="0"/>
              <a:t>Приостановление регистрации;</a:t>
            </a:r>
          </a:p>
          <a:p>
            <a:pPr eaLnBrk="0" hangingPunct="0">
              <a:buFontTx/>
              <a:buAutoNum type="arabicPeriod"/>
            </a:pPr>
            <a:r>
              <a:rPr kumimoji="0" lang="ru-RU" dirty="0"/>
              <a:t>Нотариальное оформление + новые полномочия </a:t>
            </a:r>
            <a:r>
              <a:rPr kumimoji="0" lang="ru-RU" dirty="0" smtClean="0"/>
              <a:t>нотариуса</a:t>
            </a:r>
          </a:p>
          <a:p>
            <a:pPr eaLnBrk="0" hangingPunct="0">
              <a:buFontTx/>
              <a:buAutoNum type="arabicPeriod"/>
            </a:pPr>
            <a:r>
              <a:rPr kumimoji="0" lang="ru-RU" dirty="0" smtClean="0"/>
              <a:t>Дополнительные основания для отказа в регистрации</a:t>
            </a:r>
          </a:p>
          <a:p>
            <a:pPr eaLnBrk="0" hangingPunct="0">
              <a:buFontTx/>
              <a:buAutoNum type="arabicPeriod"/>
            </a:pPr>
            <a:r>
              <a:rPr kumimoji="0" lang="ru-RU" dirty="0" smtClean="0"/>
              <a:t>Дополнения в УК и КоАП</a:t>
            </a:r>
            <a:endParaRPr kumimoji="0" lang="ru-RU" dirty="0"/>
          </a:p>
        </p:txBody>
      </p:sp>
    </p:spTree>
    <p:extLst>
      <p:ext uri="{BB962C8B-B14F-4D97-AF65-F5344CB8AC3E}">
        <p14:creationId xmlns:p14="http://schemas.microsoft.com/office/powerpoint/2010/main" val="1379003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3186</TotalTime>
  <Words>1743</Words>
  <Application>Microsoft Office PowerPoint</Application>
  <PresentationFormat>Экран (4:3)</PresentationFormat>
  <Paragraphs>211</Paragraphs>
  <Slides>24</Slides>
  <Notes>23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Оформление по умолчанию</vt:lpstr>
      <vt:lpstr>  Новеллы законодательства (2014- 2015) о некоммерческих организациях …   </vt:lpstr>
      <vt:lpstr>            М         Мировые тенденции</vt:lpstr>
      <vt:lpstr>История развития  российского  законодательства   об НКО</vt:lpstr>
      <vt:lpstr>Изменения законодательства РФ в сфере гражданского общества 2014-2015</vt:lpstr>
      <vt:lpstr>Изменения закона об НКО -  2014 ( июль)</vt:lpstr>
      <vt:lpstr>Изменения закона об НКО -  2014-15 ( октябрь, ноябрь, декабрь,  май-15)</vt:lpstr>
      <vt:lpstr>Изменения закона об НКО -  2015 ( март)</vt:lpstr>
      <vt:lpstr>Федеральный закон от 05.05.2014 № 99-ФЗ   О внесении изменений в главу 4 части первой Гражданского кодекса Российской Федерации и о признании утратившими силу отдельных положений законодательных актов Российской Федерации  (нормы, регулирующие создание, ликвидацию, реорганизацию,  управление и деятельность НКО) </vt:lpstr>
      <vt:lpstr>Изменения законодательства в сфере гражданского общества 2015 </vt:lpstr>
      <vt:lpstr>Изменения законодательства в сфере гражданского общества 2015 </vt:lpstr>
      <vt:lpstr>Изменения законодательства в сфере гражданского общества 2015 </vt:lpstr>
      <vt:lpstr>Возможные изменения законодательства в сфере гражданского общества 2015 ?</vt:lpstr>
      <vt:lpstr>Проект федерального закона «О внесении изменений в Федеральный закон «О прокуратуре Российской Федерации» ( внесен  в ГД 20.08.15)</vt:lpstr>
      <vt:lpstr>Проект федерального закона «О внесении изменений в ФЗ «О прокуратуре Российской Федерации»</vt:lpstr>
      <vt:lpstr>Проект федерального закона «О внесении изменений в ФЗ «О прокуратуре Российской Федерации»</vt:lpstr>
      <vt:lpstr>Проект федерального закона «О внесении изменений в ФЗ «О прокуратуре Российской Федерации»</vt:lpstr>
      <vt:lpstr>Перспективы изменения законодательства в сфере гражданского общества 2015 ? ( апрель 2015)</vt:lpstr>
      <vt:lpstr>Проект федерального закона «О внесении изменений в ФЗ «О некоммерческих организациях»</vt:lpstr>
      <vt:lpstr>Проект федерального закона «О внесении изменений в ФЗ «О некоммерческих организациях»</vt:lpstr>
      <vt:lpstr>Проект федерального закона «О внесении изменений в ФЗ «О некоммерческих организациях»</vt:lpstr>
      <vt:lpstr>Проект федерального закона «О внесении изменений в ФЗ «О некоммерческих организациях»</vt:lpstr>
      <vt:lpstr>Страшилка от Роструда:  1 января 2014 года вступил в силу ФЗ «О специальной оценке условий труда».   С 1 января 2015  года начала действовать специальная административная ответственность за неисполнение требований вышеприведенного закона – статья 5.27.1 Кодекса об административных правонарушениях (КоАП)  Нарушение государственных нормативных требований охраны труда, содержащихся в федеральных законах и иных нормативных правовых актах Российской Федерации   </vt:lpstr>
      <vt:lpstr>5.27.1 КоАП Часть 2. Нарушение работодателем установленного порядка проведения специальной оценки условий труда на рабочих местах или ее непроведение  -  влечет предупреждение или наложение административного штрафа   на должностных лиц в размере от пяти тысяч до десяти тысяч рублей;   на лиц, осуществляющих предпринимательскую деятельность без образования юридического лица, - от пяти тысяч до десяти тысяч рублей;    на юридических лиц - от шестидесяти тысяч до восьмидесяти тысяч рублей.   ЗА КАЖДОЕ РАБОЧЕЕ МЕСТО!!!!!!!!!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 (Arial, 28 pt)  Город, дата (Arial, 16 pt)</dc:title>
  <dc:creator>Irina Myachina</dc:creator>
  <cp:lastModifiedBy>Дарья</cp:lastModifiedBy>
  <cp:revision>180</cp:revision>
  <cp:lastPrinted>2015-09-22T10:09:20Z</cp:lastPrinted>
  <dcterms:created xsi:type="dcterms:W3CDTF">2009-09-07T16:23:55Z</dcterms:created>
  <dcterms:modified xsi:type="dcterms:W3CDTF">2015-09-22T10:26:07Z</dcterms:modified>
</cp:coreProperties>
</file>