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604" r:id="rId3"/>
    <p:sldId id="628" r:id="rId4"/>
    <p:sldId id="606" r:id="rId5"/>
    <p:sldId id="627" r:id="rId6"/>
    <p:sldId id="629" r:id="rId7"/>
    <p:sldId id="630" r:id="rId8"/>
    <p:sldId id="631" r:id="rId9"/>
    <p:sldId id="632" r:id="rId10"/>
    <p:sldId id="633" r:id="rId11"/>
    <p:sldId id="634" r:id="rId12"/>
    <p:sldId id="635" r:id="rId13"/>
    <p:sldId id="616" r:id="rId14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1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54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10" y="1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5801" y="4723494"/>
            <a:ext cx="5409562" cy="4474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789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10" y="9443789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6064E2B-D41C-4153-99CF-3644930F0B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814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E15ACB9-68AB-48B1-A89C-D135AE4868A7}" type="slidenum">
              <a:rPr kumimoji="0" lang="ru-RU" sz="1200"/>
              <a:pPr eaLnBrk="1" hangingPunct="1"/>
              <a:t>1</a:t>
            </a:fld>
            <a:endParaRPr kumimoji="0" lang="ru-RU" sz="12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11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12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04196E-1D6E-429B-83FD-DA279A5BE4D9}" type="slidenum">
              <a:rPr kumimoji="0" lang="ru-RU" sz="1200"/>
              <a:pPr eaLnBrk="1" hangingPunct="1"/>
              <a:t>13</a:t>
            </a:fld>
            <a:endParaRPr kumimoji="0" lang="ru-RU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3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4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5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6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7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8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9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10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80AF3A-8B5A-4038-9D81-F96E5B4F8F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08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6D1CD-6369-4AC3-9AAB-8ADCCE7DE7D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3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4EDB7-FFE4-4955-833F-F1A8924D262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89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4D4BE7-1CD6-45DB-8653-09C5ED1826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61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51873-3BC3-4DAF-B8D2-FC70853836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54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0EFF1-3A4F-48C9-8115-E946D59DEBE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3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08A1-6085-4BF3-9BE7-7CD3259D751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9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7E802-3A91-45F5-A021-4205D13DC89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4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D9B1B-3599-45F8-BA9C-4DEB88321A4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1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80178-401A-48C3-81CE-862198199BA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B22CC-8C76-476B-8EBB-969EA52AD37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1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E1ADCFFB-0CCC-4E74-B737-DB90F38E567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Arial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1341438"/>
            <a:ext cx="8501063" cy="3671887"/>
          </a:xfrm>
        </p:spPr>
        <p:txBody>
          <a:bodyPr/>
          <a:lstStyle/>
          <a:p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4000" b="1" dirty="0">
                <a:solidFill>
                  <a:srgbClr val="8A1A1C"/>
                </a:solidFill>
                <a:cs typeface="Arial" pitchFamily="34" charset="0"/>
              </a:rPr>
              <a:t>Д</a:t>
            </a: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>есять  практических  (правовых) трудностей в жизни НКО в России</a:t>
            </a:r>
            <a:r>
              <a:rPr lang="ru-RU" sz="4000" dirty="0" smtClean="0">
                <a:cs typeface="Arial" pitchFamily="34" charset="0"/>
              </a:rPr>
              <a:t>  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 </a:t>
            </a:r>
            <a:r>
              <a:rPr kumimoji="0" lang="ru-RU" sz="1100" b="1" dirty="0">
                <a:solidFill>
                  <a:schemeClr val="bg1"/>
                </a:solidFill>
              </a:rPr>
              <a:t>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</a:t>
            </a:r>
            <a:r>
              <a:rPr kumimoji="0" lang="en-US" sz="1100" b="1" i="1" dirty="0">
                <a:solidFill>
                  <a:schemeClr val="bg1"/>
                </a:solidFill>
              </a:rPr>
              <a:t>info@lawcs.ru</a:t>
            </a:r>
            <a:endParaRPr kumimoji="0" lang="ru-RU" sz="1100" b="1" i="1" dirty="0">
              <a:solidFill>
                <a:schemeClr val="bg1"/>
              </a:solidFill>
            </a:endParaRPr>
          </a:p>
        </p:txBody>
      </p:sp>
      <p:sp>
        <p:nvSpPr>
          <p:cNvPr id="2053" name="Rectangle 2"/>
          <p:cNvSpPr txBox="1">
            <a:spLocks noChangeArrowheads="1"/>
          </p:cNvSpPr>
          <p:nvPr/>
        </p:nvSpPr>
        <p:spPr bwMode="auto">
          <a:xfrm>
            <a:off x="3924300" y="5013325"/>
            <a:ext cx="50450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kumimoji="0" lang="ru-RU" sz="2000" b="1" dirty="0">
              <a:solidFill>
                <a:srgbClr val="8A1A1C"/>
              </a:solidFill>
            </a:endParaRPr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восьмая: как  и куда отчитаться?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Различные формы отчетов для разных организационно-правовых форм и дополнительная для благотворительных организаций 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97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девятая: как  ликвидироваться?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Общий (единый) процесс ликвидации для коммерческих и некоммерческих организаций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796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десятая: как  уследить за изменением законодательства?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 только Закон «О некоммерческих организациях»  менялся 52 раза…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406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428750"/>
            <a:ext cx="7561263" cy="3800475"/>
          </a:xfrm>
        </p:spPr>
        <p:txBody>
          <a:bodyPr/>
          <a:lstStyle/>
          <a:p>
            <a:pPr algn="l" eaLnBrk="1" hangingPunct="1"/>
            <a:r>
              <a:rPr kumimoji="0" lang="ru-RU" sz="4000" b="1" smtClean="0">
                <a:solidFill>
                  <a:srgbClr val="8A1A1C"/>
                </a:solidFill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</a:t>
            </a:r>
            <a:r>
              <a:rPr kumimoji="0" lang="ru-RU" sz="1100" b="1" dirty="0">
                <a:solidFill>
                  <a:schemeClr val="bg1"/>
                </a:solidFill>
              </a:rPr>
              <a:t>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1187450" y="5100638"/>
            <a:ext cx="734536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>
              <a:buFontTx/>
              <a:buChar char="•"/>
            </a:pPr>
            <a:endParaRPr kumimoji="0" lang="ru-RU" sz="140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230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 </a:t>
            </a:r>
            <a:r>
              <a:rPr lang="ru-RU" sz="3200" dirty="0" smtClean="0"/>
              <a:t>           М         </a:t>
            </a:r>
            <a:r>
              <a:rPr lang="ru-RU" sz="3200" b="1" dirty="0" smtClean="0">
                <a:solidFill>
                  <a:srgbClr val="8A1A1C"/>
                </a:solidFill>
              </a:rPr>
              <a:t>Мировые тенденции</a:t>
            </a:r>
            <a:endParaRPr lang="ru-RU" sz="3200" b="1" dirty="0">
              <a:solidFill>
                <a:srgbClr val="8A1A1C"/>
              </a:solidFill>
            </a:endParaRPr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805264"/>
            <a:ext cx="85820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cap="all" dirty="0" smtClean="0">
                <a:solidFill>
                  <a:srgbClr val="8A1A1C"/>
                </a:solidFill>
              </a:rPr>
              <a:t>С 2012 года: </a:t>
            </a:r>
          </a:p>
          <a:p>
            <a:pPr marL="0" indent="0" algn="just">
              <a:buNone/>
            </a:pPr>
            <a:r>
              <a:rPr lang="ru-RU" sz="2400" b="1" cap="all" dirty="0" smtClean="0">
                <a:solidFill>
                  <a:srgbClr val="8A1A1C"/>
                </a:solidFill>
              </a:rPr>
              <a:t>90 стран мира ухудшили законодательство, регулирующее правовое положение И ДЕЯТЕЛЬНОСТЬ некоммерческих организаций</a:t>
            </a:r>
            <a:r>
              <a:rPr lang="ru-RU" sz="2400" dirty="0" smtClean="0">
                <a:solidFill>
                  <a:srgbClr val="8A1A1C"/>
                </a:solidFill>
              </a:rPr>
              <a:t>. 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8A1A1C"/>
              </a:solidFill>
            </a:endParaRPr>
          </a:p>
          <a:p>
            <a:pPr marL="0" indent="0">
              <a:buNone/>
            </a:pPr>
            <a:r>
              <a:rPr lang="ru-RU" sz="2400" b="1" u="sng" dirty="0" smtClean="0">
                <a:solidFill>
                  <a:srgbClr val="8A1A1C"/>
                </a:solidFill>
              </a:rPr>
              <a:t>УХУДШИЛОСЬ ЗАКОНОДАТЕЛЬСТВО  В СФЕРЕ</a:t>
            </a:r>
            <a:r>
              <a:rPr lang="ru-RU" sz="1800" b="1" u="sng" dirty="0" smtClean="0">
                <a:solidFill>
                  <a:srgbClr val="8A1A1C"/>
                </a:solidFill>
              </a:rPr>
              <a:t>: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 ОБЪЕДИНЕНИЙ – </a:t>
            </a:r>
            <a:r>
              <a:rPr lang="ru-RU" sz="2200" b="1" dirty="0" smtClean="0">
                <a:solidFill>
                  <a:srgbClr val="FF0000"/>
                </a:solidFill>
              </a:rPr>
              <a:t>4%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СОБРАНИЙ- </a:t>
            </a:r>
            <a:r>
              <a:rPr lang="ru-RU" sz="2200" b="1" dirty="0" smtClean="0">
                <a:solidFill>
                  <a:srgbClr val="FF0000"/>
                </a:solidFill>
              </a:rPr>
              <a:t>4%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СЛОВА - </a:t>
            </a:r>
            <a:r>
              <a:rPr lang="ru-RU" sz="2200" b="1" dirty="0" smtClean="0">
                <a:solidFill>
                  <a:srgbClr val="FF0000"/>
                </a:solidFill>
              </a:rPr>
              <a:t>8%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ПОЛУЧЕНИЯ ИНОСТРАННОГО ФИНАНСИРОВАНИЯ- </a:t>
            </a:r>
            <a:r>
              <a:rPr lang="ru-RU" sz="2200" b="1" dirty="0" smtClean="0">
                <a:solidFill>
                  <a:srgbClr val="FF0000"/>
                </a:solidFill>
              </a:rPr>
              <a:t>12%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В ДВУХ ИЗ ПЕРЕЧИСЛЕННЫХ ВЫШЕ И БОЛЕЕ – </a:t>
            </a:r>
            <a:r>
              <a:rPr lang="ru-RU" sz="2200" b="1" dirty="0" smtClean="0">
                <a:solidFill>
                  <a:srgbClr val="FF0000"/>
                </a:solidFill>
              </a:rPr>
              <a:t>72%</a:t>
            </a:r>
            <a:endParaRPr lang="ru-RU" sz="2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4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первая: где узнать?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Отсутствие системы российского законодательства, регулирующего деятельность некоммерческих организаций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718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вторая: как понять?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Сложность языка российского законодательства (термины и  определения)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третья: что выбрать?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Выбор организационно-правовой формы (одной из одиннадцати (+1</a:t>
            </a:r>
            <a:r>
              <a:rPr kumimoji="0" lang="ru-RU" sz="3200" dirty="0" smtClean="0"/>
              <a:t>) ( +2) </a:t>
            </a:r>
            <a:r>
              <a:rPr kumimoji="0" lang="ru-RU" sz="3200" dirty="0" smtClean="0"/>
              <a:t>возможных)</a:t>
            </a:r>
            <a:endParaRPr kumimoji="0" lang="ru-RU" sz="3200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05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четвертая: как создать?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Сложность взаимодействия с Министерством юстиции в процессе регистрации (расхождение с регламентом, сроки, отказы) 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5465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пятая: как собрать документы?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Сложность взаимодействия с нотариусами при подготовке документов (не принимают электронные выписки из ЕГРЮЛ, не знают особенностей НКО)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36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шестая: как оформить получение финансирования?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Сложность сопоставления условий, которым удовлетворяют  различные виды источников финансирования (пожертвование, грант, субсидия, оплата услуг, безвозмездно полученные средства) 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189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Трудность седьмая: работать без зарплаты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kumimoji="0" lang="ru-RU" sz="3200" dirty="0" smtClean="0"/>
              <a:t>  Сложность применения норм трудового законодательства при отсутствии финансовых средств на заработную плату</a:t>
            </a:r>
            <a:endParaRPr kumimoji="0" lang="ru-RU" sz="3200" strike="sngStrike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933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435</Words>
  <Application>Microsoft Office PowerPoint</Application>
  <PresentationFormat>Экран (4:3)</PresentationFormat>
  <Paragraphs>68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  Десять  практических  (правовых) трудностей в жизни НКО в России  </vt:lpstr>
      <vt:lpstr>            М         Мировые тенденции</vt:lpstr>
      <vt:lpstr>Трудность первая: где узнать?</vt:lpstr>
      <vt:lpstr>Трудность вторая: как понять?</vt:lpstr>
      <vt:lpstr>Трудность третья: что выбрать?</vt:lpstr>
      <vt:lpstr>Трудность четвертая: как создать?</vt:lpstr>
      <vt:lpstr>Трудность пятая: как собрать документы?</vt:lpstr>
      <vt:lpstr>Трудность шестая: как оформить получение финансирования?</vt:lpstr>
      <vt:lpstr>Трудность седьмая: работать без зарплаты</vt:lpstr>
      <vt:lpstr>Трудность восьмая: как  и куда отчитаться?</vt:lpstr>
      <vt:lpstr>Трудность девятая: как  ликвидироваться?</vt:lpstr>
      <vt:lpstr>Трудность десятая: как  уследить за изменением законодательства?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(Arial, 28 pt)  Город, дата (Arial, 16 pt)</dc:title>
  <dc:creator>Irina Myachina</dc:creator>
  <cp:lastModifiedBy>Дарья</cp:lastModifiedBy>
  <cp:revision>184</cp:revision>
  <cp:lastPrinted>2015-09-15T11:31:49Z</cp:lastPrinted>
  <dcterms:created xsi:type="dcterms:W3CDTF">2009-09-07T16:23:55Z</dcterms:created>
  <dcterms:modified xsi:type="dcterms:W3CDTF">2015-09-18T08:23:40Z</dcterms:modified>
</cp:coreProperties>
</file>